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4.xml" ContentType="application/vnd.openxmlformats-officedocument.presentationml.notesSlide+xml"/>
  <Override PartName="/ppt/comments/modernComment_1DB_7A0C529D.xml" ContentType="application/vnd.ms-powerpoint.comments+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5.xml" ContentType="application/vnd.openxmlformats-officedocument.presentationml.notesSlide+xml"/>
  <Override PartName="/ppt/comments/modernComment_1DC_CA06F8C1.xml" ContentType="application/vnd.ms-powerpoint.comments+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6.xml" ContentType="application/vnd.openxmlformats-officedocument.presentationml.notesSlide+xml"/>
  <Override PartName="/ppt/comments/modernComment_210_5C8501DB.xml" ContentType="application/vnd.ms-powerpoint.comment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51.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52.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61.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67.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4"/>
  </p:sldMasterIdLst>
  <p:notesMasterIdLst>
    <p:notesMasterId r:id="rId74"/>
  </p:notesMasterIdLst>
  <p:handoutMasterIdLst>
    <p:handoutMasterId r:id="rId75"/>
  </p:handoutMasterIdLst>
  <p:sldIdLst>
    <p:sldId id="305" r:id="rId5"/>
    <p:sldId id="257" r:id="rId6"/>
    <p:sldId id="464" r:id="rId7"/>
    <p:sldId id="258" r:id="rId8"/>
    <p:sldId id="524" r:id="rId9"/>
    <p:sldId id="525" r:id="rId10"/>
    <p:sldId id="526" r:id="rId11"/>
    <p:sldId id="557" r:id="rId12"/>
    <p:sldId id="559" r:id="rId13"/>
    <p:sldId id="465" r:id="rId14"/>
    <p:sldId id="469" r:id="rId15"/>
    <p:sldId id="527" r:id="rId16"/>
    <p:sldId id="474" r:id="rId17"/>
    <p:sldId id="475" r:id="rId18"/>
    <p:sldId id="476" r:id="rId19"/>
    <p:sldId id="528" r:id="rId20"/>
    <p:sldId id="529" r:id="rId21"/>
    <p:sldId id="531" r:id="rId22"/>
    <p:sldId id="530" r:id="rId23"/>
    <p:sldId id="532" r:id="rId24"/>
    <p:sldId id="533" r:id="rId25"/>
    <p:sldId id="534" r:id="rId26"/>
    <p:sldId id="486" r:id="rId27"/>
    <p:sldId id="260" r:id="rId28"/>
    <p:sldId id="441" r:id="rId29"/>
    <p:sldId id="301" r:id="rId30"/>
    <p:sldId id="492" r:id="rId31"/>
    <p:sldId id="487" r:id="rId32"/>
    <p:sldId id="491" r:id="rId33"/>
    <p:sldId id="536" r:id="rId34"/>
    <p:sldId id="535" r:id="rId35"/>
    <p:sldId id="537" r:id="rId36"/>
    <p:sldId id="538" r:id="rId37"/>
    <p:sldId id="539" r:id="rId38"/>
    <p:sldId id="451" r:id="rId39"/>
    <p:sldId id="495" r:id="rId40"/>
    <p:sldId id="496" r:id="rId41"/>
    <p:sldId id="540" r:id="rId42"/>
    <p:sldId id="500" r:id="rId43"/>
    <p:sldId id="542" r:id="rId44"/>
    <p:sldId id="499" r:id="rId45"/>
    <p:sldId id="541" r:id="rId46"/>
    <p:sldId id="503" r:id="rId47"/>
    <p:sldId id="504" r:id="rId48"/>
    <p:sldId id="505" r:id="rId49"/>
    <p:sldId id="506" r:id="rId50"/>
    <p:sldId id="507" r:id="rId51"/>
    <p:sldId id="558" r:id="rId52"/>
    <p:sldId id="543" r:id="rId53"/>
    <p:sldId id="509" r:id="rId54"/>
    <p:sldId id="511" r:id="rId55"/>
    <p:sldId id="512" r:id="rId56"/>
    <p:sldId id="515" r:id="rId57"/>
    <p:sldId id="516" r:id="rId58"/>
    <p:sldId id="517" r:id="rId59"/>
    <p:sldId id="544" r:id="rId60"/>
    <p:sldId id="545" r:id="rId61"/>
    <p:sldId id="551" r:id="rId62"/>
    <p:sldId id="546" r:id="rId63"/>
    <p:sldId id="547" r:id="rId64"/>
    <p:sldId id="548" r:id="rId65"/>
    <p:sldId id="279" r:id="rId66"/>
    <p:sldId id="549" r:id="rId67"/>
    <p:sldId id="550" r:id="rId68"/>
    <p:sldId id="552" r:id="rId69"/>
    <p:sldId id="553" r:id="rId70"/>
    <p:sldId id="555" r:id="rId71"/>
    <p:sldId id="554" r:id="rId72"/>
    <p:sldId id="467" r:id="rId73"/>
  </p:sldIdLst>
  <p:sldSz cx="9144000" cy="6858000" type="screen4x3"/>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50FDE61-7D8B-E44E-1CDF-3F56FC7A88DC}" name="Grubbs, Crissy (CHFS DAIL DQL)" initials="GC(DD" userId="S::crissy.grubbs@ky.gov::e35263bb-c22c-4a05-8331-2d2dc9af4567" providerId="AD"/>
  <p188:author id="{02E921F3-FDAE-6E0B-7D76-0F0BB357D000}" name="Presley, Laura K (CHFS DMS DCA)" initials="PLK(DD" userId="S::Laura.Presley@ky.gov::ca72993d-63fe-4652-aab5-38f711c0cb9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BCE2C"/>
    <a:srgbClr val="7FAA06"/>
    <a:srgbClr val="3333FF"/>
    <a:srgbClr val="AFC129"/>
    <a:srgbClr val="008AF2"/>
    <a:srgbClr val="900A33"/>
    <a:srgbClr val="6E0610"/>
    <a:srgbClr val="BC1484"/>
    <a:srgbClr val="0078D2"/>
    <a:srgbClr val="2784C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604" autoAdjust="0"/>
    <p:restoredTop sz="80803" autoAdjust="0"/>
  </p:normalViewPr>
  <p:slideViewPr>
    <p:cSldViewPr>
      <p:cViewPr varScale="1">
        <p:scale>
          <a:sx n="89" d="100"/>
          <a:sy n="89" d="100"/>
        </p:scale>
        <p:origin x="2106" y="78"/>
      </p:cViewPr>
      <p:guideLst>
        <p:guide orient="horz" pos="2160"/>
        <p:guide pos="2880"/>
      </p:guideLst>
    </p:cSldViewPr>
  </p:slideViewPr>
  <p:outlineViewPr>
    <p:cViewPr>
      <p:scale>
        <a:sx n="33" d="100"/>
        <a:sy n="33" d="100"/>
      </p:scale>
      <p:origin x="0" y="0"/>
    </p:cViewPr>
    <p:sldLst>
      <p:sld r:id="rId1" collapse="1"/>
    </p:sldLst>
  </p:outlineViewPr>
  <p:notesTextViewPr>
    <p:cViewPr>
      <p:scale>
        <a:sx n="1" d="1"/>
        <a:sy n="1" d="1"/>
      </p:scale>
      <p:origin x="0" y="0"/>
    </p:cViewPr>
  </p:notesTextViewPr>
  <p:sorterViewPr>
    <p:cViewPr>
      <p:scale>
        <a:sx n="100" d="100"/>
        <a:sy n="100" d="100"/>
      </p:scale>
      <p:origin x="0" y="-2796"/>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16" Type="http://schemas.openxmlformats.org/officeDocument/2006/relationships/slide" Target="slides/slide1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notesMaster" Target="notesMasters/notesMaster1.xml"/><Relationship Id="rId79" Type="http://schemas.openxmlformats.org/officeDocument/2006/relationships/tableStyles" Target="tableStyle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microsoft.com/office/2018/10/relationships/authors" Target="author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presProps" Target="presProps.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comments/modernComment_1DB_7A0C529D.xml><?xml version="1.0" encoding="utf-8"?>
<p188:cmLst xmlns:a="http://schemas.openxmlformats.org/drawingml/2006/main" xmlns:r="http://schemas.openxmlformats.org/officeDocument/2006/relationships" xmlns:p188="http://schemas.microsoft.com/office/powerpoint/2018/8/main">
  <p188:cm id="{013966CE-4FDE-49FC-B32A-E44E4A713FD3}" authorId="{02E921F3-FDAE-6E0B-7D76-0F0BB357D000}" status="resolved" created="2023-07-06T14:27:26.311" complete="100000">
    <ac:txMkLst xmlns:ac="http://schemas.microsoft.com/office/drawing/2013/main/command">
      <pc:docMk xmlns:pc="http://schemas.microsoft.com/office/powerpoint/2013/main/command"/>
      <pc:sldMk xmlns:pc="http://schemas.microsoft.com/office/powerpoint/2013/main/command" cId="2047627933" sldId="475"/>
      <ac:graphicFrameMk id="6" creationId="{DF941B5B-63BE-5D94-6C40-8F5C5BAAC418}"/>
      <dc:dgmMk xmlns:dc="http://schemas.microsoft.com/office/drawing/2013/diagram/command"/>
      <dc:nodeMk xmlns:dc="http://schemas.microsoft.com/office/drawing/2013/diagram/command" id="{69E54F6C-8822-4C4C-A162-3A385077CAF7}"/>
      <ac:txMk cp="0">
        <ac:context len="43" hash="3338091012"/>
      </ac:txMk>
    </ac:txMkLst>
    <p188:pos x="3535681" y="599902"/>
    <p188:replyLst>
      <p188:reply id="{49E179C7-3793-4A62-BB3C-45FE3B70A856}" authorId="{150FDE61-7D8B-E44E-1CDF-3F56FC7A88DC}" created="2023-07-12T13:16:47.001">
        <p188:txBody>
          <a:bodyPr/>
          <a:lstStyle/>
          <a:p>
            <a:r>
              <a:rPr lang="en-US"/>
              <a:t>Added to notes as slide lists services, not individual roles of who provides those services</a:t>
            </a:r>
          </a:p>
        </p188:txBody>
      </p188:reply>
    </p188:replyLst>
    <p188:txBody>
      <a:bodyPr/>
      <a:lstStyle/>
      <a:p>
        <a:r>
          <a:rPr lang="en-US"/>
          <a:t>Support Broker or Participant Directed Services Coordinator are the names for PDS</a:t>
        </a:r>
      </a:p>
    </p188:txBody>
  </p188:cm>
  <p188:cm id="{B6997E8F-4582-4211-AE5F-AEDA75EAEB96}" authorId="{02E921F3-FDAE-6E0B-7D76-0F0BB357D000}" status="resolved" created="2023-07-06T14:28:04.763" complete="100000">
    <pc:sldMkLst xmlns:pc="http://schemas.microsoft.com/office/powerpoint/2013/main/command">
      <pc:docMk/>
      <pc:sldMk cId="2047627933" sldId="475"/>
    </pc:sldMkLst>
    <p188:txBody>
      <a:bodyPr/>
      <a:lstStyle/>
      <a:p>
        <a:r>
          <a:rPr lang="en-US"/>
          <a:t>Refer to previous comment</a:t>
        </a:r>
      </a:p>
    </p188:txBody>
  </p188:cm>
</p188:cmLst>
</file>

<file path=ppt/comments/modernComment_1DC_CA06F8C1.xml><?xml version="1.0" encoding="utf-8"?>
<p188:cmLst xmlns:a="http://schemas.openxmlformats.org/drawingml/2006/main" xmlns:r="http://schemas.openxmlformats.org/officeDocument/2006/relationships" xmlns:p188="http://schemas.microsoft.com/office/powerpoint/2018/8/main">
  <p188:cm id="{BAB59F19-06B5-4857-815E-BC8BAE70A309}" authorId="{02E921F3-FDAE-6E0B-7D76-0F0BB357D000}" status="resolved" created="2023-07-06T14:28:57.991" complete="100000">
    <ac:txMkLst xmlns:ac="http://schemas.microsoft.com/office/drawing/2013/main/command">
      <pc:docMk xmlns:pc="http://schemas.microsoft.com/office/powerpoint/2013/main/command"/>
      <pc:sldMk xmlns:pc="http://schemas.microsoft.com/office/powerpoint/2013/main/command" cId="3389454529" sldId="476"/>
      <ac:graphicFrameMk id="6" creationId="{A9800919-1639-DDA9-FA30-265EB9BC99F3}"/>
      <dc:dgmMk xmlns:dc="http://schemas.microsoft.com/office/drawing/2013/diagram/command"/>
      <dc:nodeMk xmlns:dc="http://schemas.microsoft.com/office/drawing/2013/diagram/command" id="{609F8A2F-F629-4B80-90A0-72F73BED54BF}"/>
      <ac:txMk cp="0" len="21">
        <ac:context len="22" hash="3852884376"/>
      </ac:txMk>
    </ac:txMkLst>
    <p188:pos x="3025292" y="1177582"/>
    <p188:replyLst>
      <p188:reply id="{585528D5-B2CB-4869-9991-8119147EE253}" authorId="{150FDE61-7D8B-E44E-1CDF-3F56FC7A88DC}" created="2023-07-12T13:24:59.344">
        <p188:txBody>
          <a:bodyPr/>
          <a:lstStyle/>
          <a:p>
            <a:r>
              <a:rPr lang="en-US"/>
              <a:t>Revised in comments</a:t>
            </a:r>
          </a:p>
        </p188:txBody>
      </p188:reply>
    </p188:replyLst>
    <p188:txBody>
      <a:bodyPr/>
      <a:lstStyle/>
      <a:p>
        <a:r>
          <a:rPr lang="en-US"/>
          <a:t>Or Support Broker</a:t>
        </a:r>
      </a:p>
    </p188:txBody>
  </p188:cm>
</p188:cmLst>
</file>

<file path=ppt/comments/modernComment_210_5C8501DB.xml><?xml version="1.0" encoding="utf-8"?>
<p188:cmLst xmlns:a="http://schemas.openxmlformats.org/drawingml/2006/main" xmlns:r="http://schemas.openxmlformats.org/officeDocument/2006/relationships" xmlns:p188="http://schemas.microsoft.com/office/powerpoint/2018/8/main">
  <p188:cm id="{EECC0F14-DFC1-442E-8AB9-20624B1919EA}" authorId="{02E921F3-FDAE-6E0B-7D76-0F0BB357D000}" status="resolved" created="2023-07-06T14:29:52.562" complete="100000">
    <ac:txMkLst xmlns:ac="http://schemas.microsoft.com/office/drawing/2013/main/command">
      <pc:docMk xmlns:pc="http://schemas.microsoft.com/office/powerpoint/2013/main/command"/>
      <pc:sldMk xmlns:pc="http://schemas.microsoft.com/office/powerpoint/2013/main/command" cId="1552220635" sldId="528"/>
      <ac:spMk id="3" creationId="{76678B49-B8CC-4D27-B870-647E9B3BE918}"/>
      <ac:txMk cp="82">
        <ac:context len="379" hash="3230509250"/>
      </ac:txMk>
    </ac:txMkLst>
    <p188:pos x="6188825" y="883820"/>
    <p188:replyLst>
      <p188:reply id="{6D71CBD4-FE0F-4523-A53C-FDAB554F41FC}" authorId="{150FDE61-7D8B-E44E-1CDF-3F56FC7A88DC}" created="2023-07-12T13:25:40.418">
        <p188:txBody>
          <a:bodyPr/>
          <a:lstStyle/>
          <a:p>
            <a:r>
              <a:rPr lang="en-US"/>
              <a:t>Revised</a:t>
            </a:r>
          </a:p>
        </p188:txBody>
      </p188:reply>
    </p188:replyLst>
    <p188:txBody>
      <a:bodyPr/>
      <a:lstStyle/>
      <a:p>
        <a:r>
          <a:rPr lang="en-US"/>
          <a:t>Supported by the assessment</a:t>
        </a:r>
      </a:p>
    </p188:txBody>
  </p188:cm>
  <p188:cm id="{D98C0732-C08F-419C-B42F-DD7E612EC400}" authorId="{02E921F3-FDAE-6E0B-7D76-0F0BB357D000}" status="resolved" created="2023-07-06T14:30:05.530" complete="100000">
    <ac:txMkLst xmlns:ac="http://schemas.microsoft.com/office/drawing/2013/main/command">
      <pc:docMk xmlns:pc="http://schemas.microsoft.com/office/powerpoint/2013/main/command"/>
      <pc:sldMk xmlns:pc="http://schemas.microsoft.com/office/powerpoint/2013/main/command" cId="1552220635" sldId="528"/>
      <ac:spMk id="3" creationId="{76678B49-B8CC-4D27-B870-647E9B3BE918}"/>
      <ac:txMk cp="126">
        <ac:context len="379" hash="3230509250"/>
      </ac:txMk>
    </ac:txMkLst>
    <p188:pos x="6621087" y="1449086"/>
    <p188:replyLst>
      <p188:reply id="{C020562C-AD47-4EAD-9549-7D123D6795CF}" authorId="{150FDE61-7D8B-E44E-1CDF-3F56FC7A88DC}" created="2023-07-12T13:25:45.231">
        <p188:txBody>
          <a:bodyPr/>
          <a:lstStyle/>
          <a:p>
            <a:r>
              <a:rPr lang="en-US"/>
              <a:t>Revised</a:t>
            </a:r>
          </a:p>
        </p188:txBody>
      </p188:reply>
    </p188:replyLst>
    <p188:txBody>
      <a:bodyPr/>
      <a:lstStyle/>
      <a:p>
        <a:r>
          <a:rPr lang="en-US"/>
          <a:t>Supported by the assessment</a:t>
        </a:r>
      </a:p>
    </p188:txBody>
  </p188:cm>
  <p188:cm id="{49F6B0C4-2AD4-411B-9284-6C6CDE1F508D}" authorId="{02E921F3-FDAE-6E0B-7D76-0F0BB357D000}" status="resolved" created="2023-07-06T14:31:04.895" complete="100000">
    <ac:txMkLst xmlns:ac="http://schemas.microsoft.com/office/drawing/2013/main/command">
      <pc:docMk xmlns:pc="http://schemas.microsoft.com/office/powerpoint/2013/main/command"/>
      <pc:sldMk xmlns:pc="http://schemas.microsoft.com/office/powerpoint/2013/main/command" cId="1552220635" sldId="528"/>
      <ac:spMk id="3" creationId="{76678B49-B8CC-4D27-B870-647E9B3BE918}"/>
      <ac:txMk cp="239">
        <ac:context len="379" hash="3230509250"/>
      </ac:txMk>
    </ac:txMkLst>
    <p188:pos x="8167255" y="2513115"/>
    <p188:replyLst>
      <p188:reply id="{19F43ECE-B161-46A0-8B69-91503C4BB918}" authorId="{150FDE61-7D8B-E44E-1CDF-3F56FC7A88DC}" created="2023-07-12T16:18:29.478">
        <p188:txBody>
          <a:bodyPr/>
          <a:lstStyle/>
          <a:p>
            <a:r>
              <a:rPr lang="en-US"/>
              <a:t>Revised in comments</a:t>
            </a:r>
          </a:p>
        </p188:txBody>
      </p188:reply>
    </p188:replyLst>
    <p188:txBody>
      <a:bodyPr/>
      <a:lstStyle/>
      <a:p>
        <a:r>
          <a:rPr lang="en-US"/>
          <a:t>Including all direct support providers for new PCSPs/POCs or all affected DSPs for modifications</a:t>
        </a:r>
      </a:p>
    </p188:txBody>
  </p188:cm>
  <p188:cm id="{44F6A15C-6263-41C5-A1EB-C4531490E06F}" authorId="{02E921F3-FDAE-6E0B-7D76-0F0BB357D000}" status="resolved" created="2023-07-06T14:31:21.258" complete="100000">
    <pc:sldMkLst xmlns:pc="http://schemas.microsoft.com/office/powerpoint/2013/main/command">
      <pc:docMk/>
      <pc:sldMk cId="1552220635" sldId="528"/>
    </pc:sldMkLst>
    <p188:replyLst>
      <p188:reply id="{7B2AC8F8-7154-4E40-827B-5A2D2D9CD23B}" authorId="{150FDE61-7D8B-E44E-1CDF-3F56FC7A88DC}" created="2023-07-12T16:18:45.688">
        <p188:txBody>
          <a:bodyPr/>
          <a:lstStyle/>
          <a:p>
            <a:r>
              <a:rPr lang="en-US"/>
              <a:t>Revised</a:t>
            </a:r>
          </a:p>
        </p188:txBody>
      </p188:reply>
    </p188:replyLst>
    <p188:txBody>
      <a:bodyPr/>
      <a:lstStyle/>
      <a:p>
        <a:r>
          <a:rPr lang="en-US"/>
          <a:t>See previous notes</a:t>
        </a:r>
      </a:p>
    </p188:txBody>
  </p188:cm>
</p188:cmLst>
</file>

<file path=ppt/diagrams/_rels/data1.xml.rels><?xml version="1.0" encoding="UTF-8" standalone="yes"?>
<Relationships xmlns="http://schemas.openxmlformats.org/package/2006/relationships"><Relationship Id="rId3" Type="http://schemas.openxmlformats.org/officeDocument/2006/relationships/hyperlink" Target="https://www.chfs.ky.gov/agencies/dms/dca/Pages/mIIws.aspx" TargetMode="External"/><Relationship Id="rId2" Type="http://schemas.openxmlformats.org/officeDocument/2006/relationships/hyperlink" Target="https://www.chfs.ky.gov/agencies/dms/dca/Pages/scl-waiver.aspx" TargetMode="External"/><Relationship Id="rId1" Type="http://schemas.openxmlformats.org/officeDocument/2006/relationships/hyperlink" Target="https://www.chfs.ky.gov/agencies/dms/dca/Pages/abi.aspx" TargetMode="External"/><Relationship Id="rId5" Type="http://schemas.openxmlformats.org/officeDocument/2006/relationships/hyperlink" Target="https://www.chfs.ky.gov/agencies/dms/dca/Pages/hcb-waiver.aspx" TargetMode="External"/><Relationship Id="rId4" Type="http://schemas.openxmlformats.org/officeDocument/2006/relationships/hyperlink" Target="https://www.chfs.ky.gov/agencies/dms/dca/Pages/mpw.aspx" TargetMode="External"/></Relationships>
</file>

<file path=ppt/diagrams/_rels/data14.xml.rels><?xml version="1.0" encoding="UTF-8" standalone="yes"?>
<Relationships xmlns="http://schemas.openxmlformats.org/package/2006/relationships"><Relationship Id="rId1" Type="http://schemas.openxmlformats.org/officeDocument/2006/relationships/hyperlink" Target="mailto:chfs.fraud@ky.gov" TargetMode="External"/></Relationships>
</file>

<file path=ppt/diagrams/_rels/drawing14.xml.rels><?xml version="1.0" encoding="UTF-8" standalone="yes"?>
<Relationships xmlns="http://schemas.openxmlformats.org/package/2006/relationships"><Relationship Id="rId1" Type="http://schemas.openxmlformats.org/officeDocument/2006/relationships/hyperlink" Target="mailto:chfs.fraud@ky.gov"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4DD57E6-81F1-4CC7-8DCF-2F7487B639FE}"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s"/>
        </a:p>
      </dgm:t>
    </dgm:pt>
    <dgm:pt modelId="{B4CCFF4F-55E3-40EE-A6C3-8657CA2F0487}">
      <dgm:prSet phldrT="[Text]"/>
      <dgm:spPr>
        <a:solidFill>
          <a:srgbClr val="7FAA06"/>
        </a:solidFill>
      </dgm:spPr>
      <dgm:t>
        <a:bodyPr/>
        <a:lstStyle/>
        <a:p>
          <a:pPr algn="ctr" rtl="0"/>
          <a:r>
            <a:rPr lang="es" b="0" i="0" u="none" baseline="0"/>
            <a:t>LESIÓN CEREBRAL ADQUIRIDA AGUDA</a:t>
          </a:r>
        </a:p>
      </dgm:t>
      <dgm:extLst>
        <a:ext uri="{E40237B7-FDA0-4F09-8148-C483321AD2D9}">
          <dgm14:cNvPr xmlns:dgm14="http://schemas.microsoft.com/office/drawing/2010/diagram" id="0" name="">
            <a:hlinkClick xmlns:r="http://schemas.openxmlformats.org/officeDocument/2006/relationships" r:id="rId1"/>
          </dgm14:cNvPr>
        </a:ext>
      </dgm:extLst>
    </dgm:pt>
    <dgm:pt modelId="{5CAE60DF-5929-423F-803A-486D9751F9A6}" type="parTrans" cxnId="{C72D6EB2-1702-4FD3-84F9-18AD8901EC70}">
      <dgm:prSet/>
      <dgm:spPr/>
      <dgm:t>
        <a:bodyPr/>
        <a:lstStyle/>
        <a:p>
          <a:endParaRPr lang="es"/>
        </a:p>
      </dgm:t>
    </dgm:pt>
    <dgm:pt modelId="{94563A9C-EE6D-45F8-AB78-C05C4518EB61}" type="sibTrans" cxnId="{C72D6EB2-1702-4FD3-84F9-18AD8901EC70}">
      <dgm:prSet/>
      <dgm:spPr/>
      <dgm:t>
        <a:bodyPr/>
        <a:lstStyle/>
        <a:p>
          <a:endParaRPr lang="es"/>
        </a:p>
      </dgm:t>
    </dgm:pt>
    <dgm:pt modelId="{8EFB921D-6FDF-4FB6-92E6-AD673AC54088}">
      <dgm:prSet phldrT="[Text]"/>
      <dgm:spPr>
        <a:solidFill>
          <a:srgbClr val="92D050"/>
        </a:solidFill>
      </dgm:spPr>
      <dgm:t>
        <a:bodyPr/>
        <a:lstStyle/>
        <a:p>
          <a:pPr algn="ctr" rtl="0"/>
          <a:r>
            <a:rPr lang="es" b="0" i="0" u="none" baseline="0"/>
            <a:t>EXENCIÓN POR LESIÓN CEREBRAL </a:t>
          </a:r>
          <a:r>
            <a:rPr lang="es" b="0" i="0" u="none" baseline="0">
              <a:solidFill>
                <a:schemeClr val="bg1"/>
              </a:solidFill>
            </a:rPr>
            <a:t>ADQUIRIDA</a:t>
          </a:r>
          <a:r>
            <a:rPr lang="es" b="0" i="0" u="none" baseline="0"/>
            <a:t> – CUIDADO A LARGO PLAZO</a:t>
          </a:r>
        </a:p>
      </dgm:t>
    </dgm:pt>
    <dgm:pt modelId="{4F9D964B-2527-4415-8E6C-D08D5F7EAE71}" type="parTrans" cxnId="{76073D9F-ED52-4E23-A06E-E7B82DE6D4F3}">
      <dgm:prSet/>
      <dgm:spPr/>
      <dgm:t>
        <a:bodyPr/>
        <a:lstStyle/>
        <a:p>
          <a:endParaRPr lang="es"/>
        </a:p>
      </dgm:t>
    </dgm:pt>
    <dgm:pt modelId="{5F1CC4C3-CD2F-4E4A-A4FD-43BB2EA111B1}" type="sibTrans" cxnId="{76073D9F-ED52-4E23-A06E-E7B82DE6D4F3}">
      <dgm:prSet/>
      <dgm:spPr/>
      <dgm:t>
        <a:bodyPr/>
        <a:lstStyle/>
        <a:p>
          <a:endParaRPr lang="es"/>
        </a:p>
      </dgm:t>
    </dgm:pt>
    <dgm:pt modelId="{173BD779-90F8-4963-86F9-2CAF0AE59611}">
      <dgm:prSet phldrT="[Text]"/>
      <dgm:spPr>
        <a:solidFill>
          <a:schemeClr val="accent3"/>
        </a:solidFill>
      </dgm:spPr>
      <dgm:t>
        <a:bodyPr/>
        <a:lstStyle/>
        <a:p>
          <a:pPr algn="ctr" rtl="0"/>
          <a:r>
            <a:rPr lang="es" b="0" i="0" u="none" baseline="0"/>
            <a:t>EXENCIÓN DE APOYO PARA LA VIDA EN COMUNIDAD 2</a:t>
          </a:r>
        </a:p>
      </dgm:t>
      <dgm:extLst>
        <a:ext uri="{E40237B7-FDA0-4F09-8148-C483321AD2D9}">
          <dgm14:cNvPr xmlns:dgm14="http://schemas.microsoft.com/office/drawing/2010/diagram" id="0" name="">
            <a:hlinkClick xmlns:r="http://schemas.openxmlformats.org/officeDocument/2006/relationships" r:id="rId2"/>
          </dgm14:cNvPr>
        </a:ext>
      </dgm:extLst>
    </dgm:pt>
    <dgm:pt modelId="{0A16A6B5-805C-48E9-9AF1-10ECA83D2708}" type="parTrans" cxnId="{5751FF0B-ABB5-42E1-BA54-2B1AF92D7A74}">
      <dgm:prSet/>
      <dgm:spPr/>
      <dgm:t>
        <a:bodyPr/>
        <a:lstStyle/>
        <a:p>
          <a:endParaRPr lang="es"/>
        </a:p>
      </dgm:t>
    </dgm:pt>
    <dgm:pt modelId="{3F1251FF-54C8-47B5-9469-90C4EE258F8B}" type="sibTrans" cxnId="{5751FF0B-ABB5-42E1-BA54-2B1AF92D7A74}">
      <dgm:prSet/>
      <dgm:spPr/>
      <dgm:t>
        <a:bodyPr/>
        <a:lstStyle/>
        <a:p>
          <a:endParaRPr lang="es"/>
        </a:p>
      </dgm:t>
    </dgm:pt>
    <dgm:pt modelId="{71D25DF9-ECA3-4F5C-8497-9BE6AADBFC70}">
      <dgm:prSet phldrT="[Text]"/>
      <dgm:spPr>
        <a:solidFill>
          <a:schemeClr val="tx2">
            <a:lumMod val="60000"/>
            <a:lumOff val="40000"/>
          </a:schemeClr>
        </a:solidFill>
      </dgm:spPr>
      <dgm:t>
        <a:bodyPr/>
        <a:lstStyle/>
        <a:p>
          <a:pPr algn="ctr" rtl="0"/>
          <a:r>
            <a:rPr lang="es" b="0" i="0" u="none" baseline="0"/>
            <a:t>EXENCIÓN DEL MODELO II (personas que dependen de un respirador)</a:t>
          </a:r>
        </a:p>
      </dgm:t>
      <dgm:extLst>
        <a:ext uri="{E40237B7-FDA0-4F09-8148-C483321AD2D9}">
          <dgm14:cNvPr xmlns:dgm14="http://schemas.microsoft.com/office/drawing/2010/diagram" id="0" name="">
            <a:hlinkClick xmlns:r="http://schemas.openxmlformats.org/officeDocument/2006/relationships" r:id="rId3"/>
          </dgm14:cNvPr>
        </a:ext>
      </dgm:extLst>
    </dgm:pt>
    <dgm:pt modelId="{88B30348-18A1-4B2D-8E2E-E15977D6E153}" type="parTrans" cxnId="{626DC424-D50F-4448-A6DB-DAE5A962CC2F}">
      <dgm:prSet/>
      <dgm:spPr/>
      <dgm:t>
        <a:bodyPr/>
        <a:lstStyle/>
        <a:p>
          <a:endParaRPr lang="es"/>
        </a:p>
      </dgm:t>
    </dgm:pt>
    <dgm:pt modelId="{6650FE02-2AC5-41A0-A445-0530903E8B9F}" type="sibTrans" cxnId="{626DC424-D50F-4448-A6DB-DAE5A962CC2F}">
      <dgm:prSet/>
      <dgm:spPr/>
      <dgm:t>
        <a:bodyPr/>
        <a:lstStyle/>
        <a:p>
          <a:endParaRPr lang="es"/>
        </a:p>
      </dgm:t>
    </dgm:pt>
    <dgm:pt modelId="{B37CB8B3-6547-4467-B6D5-84A87D692374}">
      <dgm:prSet phldrT="[Text]"/>
      <dgm:spPr>
        <a:solidFill>
          <a:srgbClr val="C00000"/>
        </a:solidFill>
      </dgm:spPr>
      <dgm:t>
        <a:bodyPr/>
        <a:lstStyle/>
        <a:p>
          <a:pPr algn="ctr" rtl="0"/>
          <a:r>
            <a:rPr lang="es" b="0" i="0" u="none" baseline="0"/>
            <a:t>EXENCIÓN DE MICHELLE P</a:t>
          </a:r>
        </a:p>
      </dgm:t>
      <dgm:extLst>
        <a:ext uri="{E40237B7-FDA0-4F09-8148-C483321AD2D9}">
          <dgm14:cNvPr xmlns:dgm14="http://schemas.microsoft.com/office/drawing/2010/diagram" id="0" name="">
            <a:hlinkClick xmlns:r="http://schemas.openxmlformats.org/officeDocument/2006/relationships" r:id="rId4"/>
          </dgm14:cNvPr>
        </a:ext>
      </dgm:extLst>
    </dgm:pt>
    <dgm:pt modelId="{FF4D6526-BDD7-44AA-A1DA-8588A7F33584}" type="parTrans" cxnId="{DA8AFCB7-BA28-4BB6-A7A0-29191D776766}">
      <dgm:prSet/>
      <dgm:spPr/>
      <dgm:t>
        <a:bodyPr/>
        <a:lstStyle/>
        <a:p>
          <a:endParaRPr lang="es"/>
        </a:p>
      </dgm:t>
    </dgm:pt>
    <dgm:pt modelId="{0552166C-5CAB-4C75-B1C9-AE69535223CA}" type="sibTrans" cxnId="{DA8AFCB7-BA28-4BB6-A7A0-29191D776766}">
      <dgm:prSet/>
      <dgm:spPr/>
      <dgm:t>
        <a:bodyPr/>
        <a:lstStyle/>
        <a:p>
          <a:endParaRPr lang="es"/>
        </a:p>
      </dgm:t>
    </dgm:pt>
    <dgm:pt modelId="{F9D06119-14BC-4DD4-B99D-A4560AB3EC11}">
      <dgm:prSet phldrT="[Text]"/>
      <dgm:spPr>
        <a:solidFill>
          <a:srgbClr val="0070C0"/>
        </a:solidFill>
      </dgm:spPr>
      <dgm:t>
        <a:bodyPr/>
        <a:lstStyle/>
        <a:p>
          <a:pPr algn="ctr" rtl="0"/>
          <a:r>
            <a:rPr lang="es" b="0" i="0" u="none" baseline="0"/>
            <a:t>EXENCIÓN BASADA EN EL HOGAR Y LA COMUNIDAD 2</a:t>
          </a:r>
        </a:p>
      </dgm:t>
      <dgm:extLst>
        <a:ext uri="{E40237B7-FDA0-4F09-8148-C483321AD2D9}">
          <dgm14:cNvPr xmlns:dgm14="http://schemas.microsoft.com/office/drawing/2010/diagram" id="0" name="">
            <a:hlinkClick xmlns:r="http://schemas.openxmlformats.org/officeDocument/2006/relationships" r:id="rId5"/>
          </dgm14:cNvPr>
        </a:ext>
      </dgm:extLst>
    </dgm:pt>
    <dgm:pt modelId="{F9DF92E2-4E90-4130-BDF6-06390C0A34FC}" type="parTrans" cxnId="{838DD7EB-979B-4251-809C-C082FD2118B5}">
      <dgm:prSet/>
      <dgm:spPr/>
      <dgm:t>
        <a:bodyPr/>
        <a:lstStyle/>
        <a:p>
          <a:endParaRPr lang="es"/>
        </a:p>
      </dgm:t>
    </dgm:pt>
    <dgm:pt modelId="{FBD3CE16-FB92-4358-B2C8-3B8AC7C74453}" type="sibTrans" cxnId="{838DD7EB-979B-4251-809C-C082FD2118B5}">
      <dgm:prSet/>
      <dgm:spPr/>
      <dgm:t>
        <a:bodyPr/>
        <a:lstStyle/>
        <a:p>
          <a:endParaRPr lang="es"/>
        </a:p>
      </dgm:t>
    </dgm:pt>
    <dgm:pt modelId="{090B5543-8A37-44A6-ABAF-DD17B91C8E95}" type="pres">
      <dgm:prSet presAssocID="{74DD57E6-81F1-4CC7-8DCF-2F7487B639FE}" presName="diagram" presStyleCnt="0">
        <dgm:presLayoutVars>
          <dgm:dir/>
          <dgm:resizeHandles val="exact"/>
        </dgm:presLayoutVars>
      </dgm:prSet>
      <dgm:spPr/>
    </dgm:pt>
    <dgm:pt modelId="{49C79C2C-9A08-45C0-A5D3-8B986E61C73F}" type="pres">
      <dgm:prSet presAssocID="{B4CCFF4F-55E3-40EE-A6C3-8657CA2F0487}" presName="node" presStyleLbl="node1" presStyleIdx="0" presStyleCnt="6">
        <dgm:presLayoutVars>
          <dgm:bulletEnabled val="1"/>
        </dgm:presLayoutVars>
      </dgm:prSet>
      <dgm:spPr/>
    </dgm:pt>
    <dgm:pt modelId="{73605E04-D956-45B0-B76C-2BA283E48831}" type="pres">
      <dgm:prSet presAssocID="{94563A9C-EE6D-45F8-AB78-C05C4518EB61}" presName="sibTrans" presStyleCnt="0"/>
      <dgm:spPr/>
    </dgm:pt>
    <dgm:pt modelId="{BE00BB88-A31D-4540-964B-ABC5CA70B01A}" type="pres">
      <dgm:prSet presAssocID="{8EFB921D-6FDF-4FB6-92E6-AD673AC54088}" presName="node" presStyleLbl="node1" presStyleIdx="1" presStyleCnt="6">
        <dgm:presLayoutVars>
          <dgm:bulletEnabled val="1"/>
        </dgm:presLayoutVars>
      </dgm:prSet>
      <dgm:spPr/>
    </dgm:pt>
    <dgm:pt modelId="{FBB9F731-35A2-4DC1-A2E8-140DC6A6509E}" type="pres">
      <dgm:prSet presAssocID="{5F1CC4C3-CD2F-4E4A-A4FD-43BB2EA111B1}" presName="sibTrans" presStyleCnt="0"/>
      <dgm:spPr/>
    </dgm:pt>
    <dgm:pt modelId="{B5B174E5-F875-4E34-AC94-062E05013D48}" type="pres">
      <dgm:prSet presAssocID="{173BD779-90F8-4963-86F9-2CAF0AE59611}" presName="node" presStyleLbl="node1" presStyleIdx="2" presStyleCnt="6">
        <dgm:presLayoutVars>
          <dgm:bulletEnabled val="1"/>
        </dgm:presLayoutVars>
      </dgm:prSet>
      <dgm:spPr/>
    </dgm:pt>
    <dgm:pt modelId="{CD89BF09-3647-4B85-B84F-F41A1D59D1BD}" type="pres">
      <dgm:prSet presAssocID="{3F1251FF-54C8-47B5-9469-90C4EE258F8B}" presName="sibTrans" presStyleCnt="0"/>
      <dgm:spPr/>
    </dgm:pt>
    <dgm:pt modelId="{FA8FDB08-ABC6-41E5-AAF3-1716B8865E7B}" type="pres">
      <dgm:prSet presAssocID="{71D25DF9-ECA3-4F5C-8497-9BE6AADBFC70}" presName="node" presStyleLbl="node1" presStyleIdx="3" presStyleCnt="6">
        <dgm:presLayoutVars>
          <dgm:bulletEnabled val="1"/>
        </dgm:presLayoutVars>
      </dgm:prSet>
      <dgm:spPr/>
    </dgm:pt>
    <dgm:pt modelId="{55E45403-9592-4F26-ABE5-42597030D9AE}" type="pres">
      <dgm:prSet presAssocID="{6650FE02-2AC5-41A0-A445-0530903E8B9F}" presName="sibTrans" presStyleCnt="0"/>
      <dgm:spPr/>
    </dgm:pt>
    <dgm:pt modelId="{EBFB2233-B282-463F-94E1-212C13334C0D}" type="pres">
      <dgm:prSet presAssocID="{B37CB8B3-6547-4467-B6D5-84A87D692374}" presName="node" presStyleLbl="node1" presStyleIdx="4" presStyleCnt="6">
        <dgm:presLayoutVars>
          <dgm:bulletEnabled val="1"/>
        </dgm:presLayoutVars>
      </dgm:prSet>
      <dgm:spPr/>
    </dgm:pt>
    <dgm:pt modelId="{C15E3065-0E05-46AE-A049-5DA8F75D9096}" type="pres">
      <dgm:prSet presAssocID="{0552166C-5CAB-4C75-B1C9-AE69535223CA}" presName="sibTrans" presStyleCnt="0"/>
      <dgm:spPr/>
    </dgm:pt>
    <dgm:pt modelId="{528F06CC-4957-4673-9BA4-8C4F35F9A077}" type="pres">
      <dgm:prSet presAssocID="{F9D06119-14BC-4DD4-B99D-A4560AB3EC11}" presName="node" presStyleLbl="node1" presStyleIdx="5" presStyleCnt="6">
        <dgm:presLayoutVars>
          <dgm:bulletEnabled val="1"/>
        </dgm:presLayoutVars>
      </dgm:prSet>
      <dgm:spPr/>
    </dgm:pt>
  </dgm:ptLst>
  <dgm:cxnLst>
    <dgm:cxn modelId="{5751FF0B-ABB5-42E1-BA54-2B1AF92D7A74}" srcId="{74DD57E6-81F1-4CC7-8DCF-2F7487B639FE}" destId="{173BD779-90F8-4963-86F9-2CAF0AE59611}" srcOrd="2" destOrd="0" parTransId="{0A16A6B5-805C-48E9-9AF1-10ECA83D2708}" sibTransId="{3F1251FF-54C8-47B5-9469-90C4EE258F8B}"/>
    <dgm:cxn modelId="{EEE66124-78BC-4105-8738-BAB46817A31A}" type="presOf" srcId="{8EFB921D-6FDF-4FB6-92E6-AD673AC54088}" destId="{BE00BB88-A31D-4540-964B-ABC5CA70B01A}" srcOrd="0" destOrd="0" presId="urn:microsoft.com/office/officeart/2005/8/layout/default"/>
    <dgm:cxn modelId="{626DC424-D50F-4448-A6DB-DAE5A962CC2F}" srcId="{74DD57E6-81F1-4CC7-8DCF-2F7487B639FE}" destId="{71D25DF9-ECA3-4F5C-8497-9BE6AADBFC70}" srcOrd="3" destOrd="0" parTransId="{88B30348-18A1-4B2D-8E2E-E15977D6E153}" sibTransId="{6650FE02-2AC5-41A0-A445-0530903E8B9F}"/>
    <dgm:cxn modelId="{775B1659-E7C2-4705-B61E-9F4B9A4D9A4D}" type="presOf" srcId="{71D25DF9-ECA3-4F5C-8497-9BE6AADBFC70}" destId="{FA8FDB08-ABC6-41E5-AAF3-1716B8865E7B}" srcOrd="0" destOrd="0" presId="urn:microsoft.com/office/officeart/2005/8/layout/default"/>
    <dgm:cxn modelId="{76073D9F-ED52-4E23-A06E-E7B82DE6D4F3}" srcId="{74DD57E6-81F1-4CC7-8DCF-2F7487B639FE}" destId="{8EFB921D-6FDF-4FB6-92E6-AD673AC54088}" srcOrd="1" destOrd="0" parTransId="{4F9D964B-2527-4415-8E6C-D08D5F7EAE71}" sibTransId="{5F1CC4C3-CD2F-4E4A-A4FD-43BB2EA111B1}"/>
    <dgm:cxn modelId="{2A33449F-18AF-4DCE-918B-01B904E618E1}" type="presOf" srcId="{F9D06119-14BC-4DD4-B99D-A4560AB3EC11}" destId="{528F06CC-4957-4673-9BA4-8C4F35F9A077}" srcOrd="0" destOrd="0" presId="urn:microsoft.com/office/officeart/2005/8/layout/default"/>
    <dgm:cxn modelId="{C1132AA6-3EB7-4306-9B25-A6050F45D86A}" type="presOf" srcId="{74DD57E6-81F1-4CC7-8DCF-2F7487B639FE}" destId="{090B5543-8A37-44A6-ABAF-DD17B91C8E95}" srcOrd="0" destOrd="0" presId="urn:microsoft.com/office/officeart/2005/8/layout/default"/>
    <dgm:cxn modelId="{C72D6EB2-1702-4FD3-84F9-18AD8901EC70}" srcId="{74DD57E6-81F1-4CC7-8DCF-2F7487B639FE}" destId="{B4CCFF4F-55E3-40EE-A6C3-8657CA2F0487}" srcOrd="0" destOrd="0" parTransId="{5CAE60DF-5929-423F-803A-486D9751F9A6}" sibTransId="{94563A9C-EE6D-45F8-AB78-C05C4518EB61}"/>
    <dgm:cxn modelId="{DA8AFCB7-BA28-4BB6-A7A0-29191D776766}" srcId="{74DD57E6-81F1-4CC7-8DCF-2F7487B639FE}" destId="{B37CB8B3-6547-4467-B6D5-84A87D692374}" srcOrd="4" destOrd="0" parTransId="{FF4D6526-BDD7-44AA-A1DA-8588A7F33584}" sibTransId="{0552166C-5CAB-4C75-B1C9-AE69535223CA}"/>
    <dgm:cxn modelId="{25D142BB-499B-461F-8913-211CE63CE548}" type="presOf" srcId="{173BD779-90F8-4963-86F9-2CAF0AE59611}" destId="{B5B174E5-F875-4E34-AC94-062E05013D48}" srcOrd="0" destOrd="0" presId="urn:microsoft.com/office/officeart/2005/8/layout/default"/>
    <dgm:cxn modelId="{A514B5EB-F523-4282-BB90-E691968AC6F8}" type="presOf" srcId="{B4CCFF4F-55E3-40EE-A6C3-8657CA2F0487}" destId="{49C79C2C-9A08-45C0-A5D3-8B986E61C73F}" srcOrd="0" destOrd="0" presId="urn:microsoft.com/office/officeart/2005/8/layout/default"/>
    <dgm:cxn modelId="{838DD7EB-979B-4251-809C-C082FD2118B5}" srcId="{74DD57E6-81F1-4CC7-8DCF-2F7487B639FE}" destId="{F9D06119-14BC-4DD4-B99D-A4560AB3EC11}" srcOrd="5" destOrd="0" parTransId="{F9DF92E2-4E90-4130-BDF6-06390C0A34FC}" sibTransId="{FBD3CE16-FB92-4358-B2C8-3B8AC7C74453}"/>
    <dgm:cxn modelId="{07FF06F1-064F-4DE5-A75E-D48DBD4BFF3A}" type="presOf" srcId="{B37CB8B3-6547-4467-B6D5-84A87D692374}" destId="{EBFB2233-B282-463F-94E1-212C13334C0D}" srcOrd="0" destOrd="0" presId="urn:microsoft.com/office/officeart/2005/8/layout/default"/>
    <dgm:cxn modelId="{D7221873-BDC4-4AE8-8DF0-F68B5E7A118B}" type="presParOf" srcId="{090B5543-8A37-44A6-ABAF-DD17B91C8E95}" destId="{49C79C2C-9A08-45C0-A5D3-8B986E61C73F}" srcOrd="0" destOrd="0" presId="urn:microsoft.com/office/officeart/2005/8/layout/default"/>
    <dgm:cxn modelId="{56AC67E4-1BD5-4A6C-901F-0E5707BC2467}" type="presParOf" srcId="{090B5543-8A37-44A6-ABAF-DD17B91C8E95}" destId="{73605E04-D956-45B0-B76C-2BA283E48831}" srcOrd="1" destOrd="0" presId="urn:microsoft.com/office/officeart/2005/8/layout/default"/>
    <dgm:cxn modelId="{DA0C550B-9CDB-45AB-886E-8631E86D0623}" type="presParOf" srcId="{090B5543-8A37-44A6-ABAF-DD17B91C8E95}" destId="{BE00BB88-A31D-4540-964B-ABC5CA70B01A}" srcOrd="2" destOrd="0" presId="urn:microsoft.com/office/officeart/2005/8/layout/default"/>
    <dgm:cxn modelId="{6FC1DDAC-DC21-425F-BFF9-6B3C9C75D732}" type="presParOf" srcId="{090B5543-8A37-44A6-ABAF-DD17B91C8E95}" destId="{FBB9F731-35A2-4DC1-A2E8-140DC6A6509E}" srcOrd="3" destOrd="0" presId="urn:microsoft.com/office/officeart/2005/8/layout/default"/>
    <dgm:cxn modelId="{C94599C6-6795-4644-BB6B-41F7712A725E}" type="presParOf" srcId="{090B5543-8A37-44A6-ABAF-DD17B91C8E95}" destId="{B5B174E5-F875-4E34-AC94-062E05013D48}" srcOrd="4" destOrd="0" presId="urn:microsoft.com/office/officeart/2005/8/layout/default"/>
    <dgm:cxn modelId="{6A89F3C9-D6DB-4B8A-8ED0-7EA4C259124A}" type="presParOf" srcId="{090B5543-8A37-44A6-ABAF-DD17B91C8E95}" destId="{CD89BF09-3647-4B85-B84F-F41A1D59D1BD}" srcOrd="5" destOrd="0" presId="urn:microsoft.com/office/officeart/2005/8/layout/default"/>
    <dgm:cxn modelId="{69812BFA-45F1-44F1-9E65-2ECF0DE2AC7F}" type="presParOf" srcId="{090B5543-8A37-44A6-ABAF-DD17B91C8E95}" destId="{FA8FDB08-ABC6-41E5-AAF3-1716B8865E7B}" srcOrd="6" destOrd="0" presId="urn:microsoft.com/office/officeart/2005/8/layout/default"/>
    <dgm:cxn modelId="{7CF34A73-C39F-440C-B020-AD5BFC91CC2A}" type="presParOf" srcId="{090B5543-8A37-44A6-ABAF-DD17B91C8E95}" destId="{55E45403-9592-4F26-ABE5-42597030D9AE}" srcOrd="7" destOrd="0" presId="urn:microsoft.com/office/officeart/2005/8/layout/default"/>
    <dgm:cxn modelId="{B49E1DF6-75BD-4DA1-9F06-3D78E61E7A31}" type="presParOf" srcId="{090B5543-8A37-44A6-ABAF-DD17B91C8E95}" destId="{EBFB2233-B282-463F-94E1-212C13334C0D}" srcOrd="8" destOrd="0" presId="urn:microsoft.com/office/officeart/2005/8/layout/default"/>
    <dgm:cxn modelId="{6A4763E2-3CE8-4E88-AB52-ACFF588E0520}" type="presParOf" srcId="{090B5543-8A37-44A6-ABAF-DD17B91C8E95}" destId="{C15E3065-0E05-46AE-A049-5DA8F75D9096}" srcOrd="9" destOrd="0" presId="urn:microsoft.com/office/officeart/2005/8/layout/default"/>
    <dgm:cxn modelId="{BFBFCC3B-4573-4CE4-9552-C8B0E5C0ECA9}" type="presParOf" srcId="{090B5543-8A37-44A6-ABAF-DD17B91C8E95}" destId="{528F06CC-4957-4673-9BA4-8C4F35F9A077}" srcOrd="10" destOrd="0" presId="urn:microsoft.com/office/officeart/2005/8/layout/defaul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8EA212F-501A-478E-B470-79C8EE6E7BD4}"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s"/>
        </a:p>
      </dgm:t>
    </dgm:pt>
    <dgm:pt modelId="{D8D99CB9-8492-4160-A51D-34C87BBA0073}">
      <dgm:prSet/>
      <dgm:spPr/>
      <dgm:t>
        <a:bodyPr/>
        <a:lstStyle/>
        <a:p>
          <a:pPr algn="ctr" rtl="0"/>
          <a:r>
            <a:rPr lang="es" b="1" i="0" u="none" baseline="0"/>
            <a:t>Retiro de grandes cantidades de dinero de las cuentas</a:t>
          </a:r>
          <a:endParaRPr lang="es" dirty="0"/>
        </a:p>
      </dgm:t>
    </dgm:pt>
    <dgm:pt modelId="{034F02E2-B7C8-4676-8B99-6BAD59EEB44D}" type="parTrans" cxnId="{6DA97E51-D61C-4442-B6F6-2CA48B67A165}">
      <dgm:prSet/>
      <dgm:spPr/>
      <dgm:t>
        <a:bodyPr/>
        <a:lstStyle/>
        <a:p>
          <a:endParaRPr lang="es"/>
        </a:p>
      </dgm:t>
    </dgm:pt>
    <dgm:pt modelId="{959346B4-2D03-4F9F-874D-5F249EB3DE4B}" type="sibTrans" cxnId="{6DA97E51-D61C-4442-B6F6-2CA48B67A165}">
      <dgm:prSet/>
      <dgm:spPr/>
      <dgm:t>
        <a:bodyPr/>
        <a:lstStyle/>
        <a:p>
          <a:endParaRPr lang="es"/>
        </a:p>
      </dgm:t>
    </dgm:pt>
    <dgm:pt modelId="{076217DA-3C8A-4243-AB6C-5A964642A222}">
      <dgm:prSet/>
      <dgm:spPr/>
      <dgm:t>
        <a:bodyPr/>
        <a:lstStyle/>
        <a:p>
          <a:pPr algn="ctr" rtl="0"/>
          <a:r>
            <a:rPr lang="es" b="1" i="0" u="none" baseline="0"/>
            <a:t>Aumento o modificación de los hábitos de gasto de los participantes </a:t>
          </a:r>
          <a:endParaRPr lang="es" dirty="0"/>
        </a:p>
      </dgm:t>
    </dgm:pt>
    <dgm:pt modelId="{9EA86DFA-EE8C-49AB-A430-543FD9F3E583}" type="parTrans" cxnId="{6A6EAFD5-796C-4A05-BCB4-00E58182D032}">
      <dgm:prSet/>
      <dgm:spPr/>
      <dgm:t>
        <a:bodyPr/>
        <a:lstStyle/>
        <a:p>
          <a:endParaRPr lang="es"/>
        </a:p>
      </dgm:t>
    </dgm:pt>
    <dgm:pt modelId="{36045ED9-6093-421B-81AE-51BE3B94859C}" type="sibTrans" cxnId="{6A6EAFD5-796C-4A05-BCB4-00E58182D032}">
      <dgm:prSet/>
      <dgm:spPr/>
      <dgm:t>
        <a:bodyPr/>
        <a:lstStyle/>
        <a:p>
          <a:endParaRPr lang="es"/>
        </a:p>
      </dgm:t>
    </dgm:pt>
    <dgm:pt modelId="{43BC4A52-F7A3-4A21-ACAB-B3DCE94F1D9B}">
      <dgm:prSet/>
      <dgm:spPr/>
      <dgm:t>
        <a:bodyPr/>
        <a:lstStyle/>
        <a:p>
          <a:pPr algn="ctr" rtl="0"/>
          <a:r>
            <a:rPr lang="es" b="1" i="0" u="none" baseline="0"/>
            <a:t>Incorporación de alguien a las cuentas monetarias del(de la) participante </a:t>
          </a:r>
          <a:endParaRPr lang="es" dirty="0"/>
        </a:p>
      </dgm:t>
    </dgm:pt>
    <dgm:pt modelId="{12534AD8-9E41-4489-919C-1DF2098E45BA}" type="parTrans" cxnId="{06F03706-4AEA-460C-8D05-42572801B684}">
      <dgm:prSet/>
      <dgm:spPr/>
      <dgm:t>
        <a:bodyPr/>
        <a:lstStyle/>
        <a:p>
          <a:endParaRPr lang="es"/>
        </a:p>
      </dgm:t>
    </dgm:pt>
    <dgm:pt modelId="{B5944333-3988-4E6F-AB7F-57E6445B641C}" type="sibTrans" cxnId="{06F03706-4AEA-460C-8D05-42572801B684}">
      <dgm:prSet/>
      <dgm:spPr/>
      <dgm:t>
        <a:bodyPr/>
        <a:lstStyle/>
        <a:p>
          <a:endParaRPr lang="es"/>
        </a:p>
      </dgm:t>
    </dgm:pt>
    <dgm:pt modelId="{564536E4-2B3E-4804-9EC3-6BC08A8BCE6E}">
      <dgm:prSet/>
      <dgm:spPr/>
      <dgm:t>
        <a:bodyPr/>
        <a:lstStyle/>
        <a:p>
          <a:pPr algn="ctr" rtl="0"/>
          <a:r>
            <a:rPr lang="es" b="1" i="0" u="none" baseline="0"/>
            <a:t>Costos de atención médica no pagados</a:t>
          </a:r>
          <a:endParaRPr lang="es" dirty="0"/>
        </a:p>
      </dgm:t>
    </dgm:pt>
    <dgm:pt modelId="{EFAD91F7-A59A-4CEE-B1A6-78D4CEA79CD2}" type="parTrans" cxnId="{EB26C0D9-2E8E-4066-8ED0-3FF5B96A801F}">
      <dgm:prSet/>
      <dgm:spPr/>
      <dgm:t>
        <a:bodyPr/>
        <a:lstStyle/>
        <a:p>
          <a:endParaRPr lang="es"/>
        </a:p>
      </dgm:t>
    </dgm:pt>
    <dgm:pt modelId="{D9AD17AF-E8D9-4F9A-8E41-2886CB082F19}" type="sibTrans" cxnId="{EB26C0D9-2E8E-4066-8ED0-3FF5B96A801F}">
      <dgm:prSet/>
      <dgm:spPr/>
      <dgm:t>
        <a:bodyPr/>
        <a:lstStyle/>
        <a:p>
          <a:endParaRPr lang="es"/>
        </a:p>
      </dgm:t>
    </dgm:pt>
    <dgm:pt modelId="{723EE6AA-CC37-4D91-9AED-F57176E542AA}">
      <dgm:prSet/>
      <dgm:spPr/>
      <dgm:t>
        <a:bodyPr/>
        <a:lstStyle/>
        <a:p>
          <a:pPr algn="ctr" rtl="0"/>
          <a:r>
            <a:rPr lang="es" b="1" i="0" u="none" baseline="0"/>
            <a:t>Uso de la tarjeta de crédito o cajero automático del(de la) participante sin permiso</a:t>
          </a:r>
          <a:endParaRPr lang="es" dirty="0"/>
        </a:p>
      </dgm:t>
    </dgm:pt>
    <dgm:pt modelId="{AF7A491C-AA99-439D-839D-7F86E6FF1233}" type="parTrans" cxnId="{B91E80D2-62BA-4676-84A2-1B2012303190}">
      <dgm:prSet/>
      <dgm:spPr/>
      <dgm:t>
        <a:bodyPr/>
        <a:lstStyle/>
        <a:p>
          <a:endParaRPr lang="es"/>
        </a:p>
      </dgm:t>
    </dgm:pt>
    <dgm:pt modelId="{21423034-FE91-406D-A4BF-0C817314AB77}" type="sibTrans" cxnId="{B91E80D2-62BA-4676-84A2-1B2012303190}">
      <dgm:prSet/>
      <dgm:spPr/>
      <dgm:t>
        <a:bodyPr/>
        <a:lstStyle/>
        <a:p>
          <a:endParaRPr lang="es"/>
        </a:p>
      </dgm:t>
    </dgm:pt>
    <dgm:pt modelId="{DD86516C-7384-47C5-8FD9-1DCE3C306BAB}">
      <dgm:prSet/>
      <dgm:spPr/>
      <dgm:t>
        <a:bodyPr/>
        <a:lstStyle/>
        <a:p>
          <a:pPr algn="ctr" rtl="0"/>
          <a:r>
            <a:rPr lang="es" b="1" i="0" u="none" baseline="0"/>
            <a:t>Robo de identidad </a:t>
          </a:r>
          <a:endParaRPr lang="es" dirty="0"/>
        </a:p>
      </dgm:t>
    </dgm:pt>
    <dgm:pt modelId="{6E06E266-467A-491D-8904-F6CBB600340F}" type="parTrans" cxnId="{39E28D8C-66FE-44AE-B32A-78083B1BCE6C}">
      <dgm:prSet/>
      <dgm:spPr/>
      <dgm:t>
        <a:bodyPr/>
        <a:lstStyle/>
        <a:p>
          <a:endParaRPr lang="es"/>
        </a:p>
      </dgm:t>
    </dgm:pt>
    <dgm:pt modelId="{C0CDCAFE-B5D9-4023-B8FE-01DE6DA071F9}" type="sibTrans" cxnId="{39E28D8C-66FE-44AE-B32A-78083B1BCE6C}">
      <dgm:prSet/>
      <dgm:spPr/>
      <dgm:t>
        <a:bodyPr/>
        <a:lstStyle/>
        <a:p>
          <a:endParaRPr lang="es"/>
        </a:p>
      </dgm:t>
    </dgm:pt>
    <dgm:pt modelId="{E8348D99-3F88-4FCD-A943-6ED0090B7055}" type="pres">
      <dgm:prSet presAssocID="{98EA212F-501A-478E-B470-79C8EE6E7BD4}" presName="linear" presStyleCnt="0">
        <dgm:presLayoutVars>
          <dgm:animLvl val="lvl"/>
          <dgm:resizeHandles val="exact"/>
        </dgm:presLayoutVars>
      </dgm:prSet>
      <dgm:spPr/>
    </dgm:pt>
    <dgm:pt modelId="{5EC78FA3-9BC9-4DC1-A6F8-5E3C1261232A}" type="pres">
      <dgm:prSet presAssocID="{D8D99CB9-8492-4160-A51D-34C87BBA0073}" presName="parentText" presStyleLbl="node1" presStyleIdx="0" presStyleCnt="6">
        <dgm:presLayoutVars>
          <dgm:chMax val="0"/>
          <dgm:bulletEnabled val="1"/>
        </dgm:presLayoutVars>
      </dgm:prSet>
      <dgm:spPr/>
    </dgm:pt>
    <dgm:pt modelId="{799CF6ED-C56F-4003-95CA-7CBB2FE9B7F3}" type="pres">
      <dgm:prSet presAssocID="{959346B4-2D03-4F9F-874D-5F249EB3DE4B}" presName="spacer" presStyleCnt="0"/>
      <dgm:spPr/>
    </dgm:pt>
    <dgm:pt modelId="{97F3BD7B-2B9E-4276-9171-FEC51306A163}" type="pres">
      <dgm:prSet presAssocID="{076217DA-3C8A-4243-AB6C-5A964642A222}" presName="parentText" presStyleLbl="node1" presStyleIdx="1" presStyleCnt="6">
        <dgm:presLayoutVars>
          <dgm:chMax val="0"/>
          <dgm:bulletEnabled val="1"/>
        </dgm:presLayoutVars>
      </dgm:prSet>
      <dgm:spPr/>
    </dgm:pt>
    <dgm:pt modelId="{45DB4272-B322-4806-ABA5-543C09C72CE2}" type="pres">
      <dgm:prSet presAssocID="{36045ED9-6093-421B-81AE-51BE3B94859C}" presName="spacer" presStyleCnt="0"/>
      <dgm:spPr/>
    </dgm:pt>
    <dgm:pt modelId="{4077C71A-F7BC-4444-92A6-50F2E6BB3F6A}" type="pres">
      <dgm:prSet presAssocID="{43BC4A52-F7A3-4A21-ACAB-B3DCE94F1D9B}" presName="parentText" presStyleLbl="node1" presStyleIdx="2" presStyleCnt="6">
        <dgm:presLayoutVars>
          <dgm:chMax val="0"/>
          <dgm:bulletEnabled val="1"/>
        </dgm:presLayoutVars>
      </dgm:prSet>
      <dgm:spPr/>
    </dgm:pt>
    <dgm:pt modelId="{C06811F0-E5FD-4E51-87E5-DAA86EC8AF3C}" type="pres">
      <dgm:prSet presAssocID="{B5944333-3988-4E6F-AB7F-57E6445B641C}" presName="spacer" presStyleCnt="0"/>
      <dgm:spPr/>
    </dgm:pt>
    <dgm:pt modelId="{4362711A-9042-4EF6-84A3-ECE3FE60C85F}" type="pres">
      <dgm:prSet presAssocID="{564536E4-2B3E-4804-9EC3-6BC08A8BCE6E}" presName="parentText" presStyleLbl="node1" presStyleIdx="3" presStyleCnt="6">
        <dgm:presLayoutVars>
          <dgm:chMax val="0"/>
          <dgm:bulletEnabled val="1"/>
        </dgm:presLayoutVars>
      </dgm:prSet>
      <dgm:spPr/>
    </dgm:pt>
    <dgm:pt modelId="{B88A6C84-DD0D-43FD-A6E9-AE69ABC1175B}" type="pres">
      <dgm:prSet presAssocID="{D9AD17AF-E8D9-4F9A-8E41-2886CB082F19}" presName="spacer" presStyleCnt="0"/>
      <dgm:spPr/>
    </dgm:pt>
    <dgm:pt modelId="{582A9BCD-B214-4EFA-9276-4BBBD8A977B1}" type="pres">
      <dgm:prSet presAssocID="{723EE6AA-CC37-4D91-9AED-F57176E542AA}" presName="parentText" presStyleLbl="node1" presStyleIdx="4" presStyleCnt="6">
        <dgm:presLayoutVars>
          <dgm:chMax val="0"/>
          <dgm:bulletEnabled val="1"/>
        </dgm:presLayoutVars>
      </dgm:prSet>
      <dgm:spPr/>
    </dgm:pt>
    <dgm:pt modelId="{EE705B6C-3241-409B-B1DA-56BB1BAB9678}" type="pres">
      <dgm:prSet presAssocID="{21423034-FE91-406D-A4BF-0C817314AB77}" presName="spacer" presStyleCnt="0"/>
      <dgm:spPr/>
    </dgm:pt>
    <dgm:pt modelId="{E899D7D6-DFCE-4597-AA7E-585EA984B3FC}" type="pres">
      <dgm:prSet presAssocID="{DD86516C-7384-47C5-8FD9-1DCE3C306BAB}" presName="parentText" presStyleLbl="node1" presStyleIdx="5" presStyleCnt="6">
        <dgm:presLayoutVars>
          <dgm:chMax val="0"/>
          <dgm:bulletEnabled val="1"/>
        </dgm:presLayoutVars>
      </dgm:prSet>
      <dgm:spPr/>
    </dgm:pt>
  </dgm:ptLst>
  <dgm:cxnLst>
    <dgm:cxn modelId="{06F03706-4AEA-460C-8D05-42572801B684}" srcId="{98EA212F-501A-478E-B470-79C8EE6E7BD4}" destId="{43BC4A52-F7A3-4A21-ACAB-B3DCE94F1D9B}" srcOrd="2" destOrd="0" parTransId="{12534AD8-9E41-4489-919C-1DF2098E45BA}" sibTransId="{B5944333-3988-4E6F-AB7F-57E6445B641C}"/>
    <dgm:cxn modelId="{ED23BA07-F330-4334-B9B9-FF28CD665B92}" type="presOf" srcId="{564536E4-2B3E-4804-9EC3-6BC08A8BCE6E}" destId="{4362711A-9042-4EF6-84A3-ECE3FE60C85F}" srcOrd="0" destOrd="0" presId="urn:microsoft.com/office/officeart/2005/8/layout/vList2"/>
    <dgm:cxn modelId="{04A7D35C-7BC9-43BB-AF05-F6D3537F9E6A}" type="presOf" srcId="{076217DA-3C8A-4243-AB6C-5A964642A222}" destId="{97F3BD7B-2B9E-4276-9171-FEC51306A163}" srcOrd="0" destOrd="0" presId="urn:microsoft.com/office/officeart/2005/8/layout/vList2"/>
    <dgm:cxn modelId="{6A9FDE42-0F6A-4D46-AA59-94BBB10FAB6D}" type="presOf" srcId="{43BC4A52-F7A3-4A21-ACAB-B3DCE94F1D9B}" destId="{4077C71A-F7BC-4444-92A6-50F2E6BB3F6A}" srcOrd="0" destOrd="0" presId="urn:microsoft.com/office/officeart/2005/8/layout/vList2"/>
    <dgm:cxn modelId="{6DA97E51-D61C-4442-B6F6-2CA48B67A165}" srcId="{98EA212F-501A-478E-B470-79C8EE6E7BD4}" destId="{D8D99CB9-8492-4160-A51D-34C87BBA0073}" srcOrd="0" destOrd="0" parTransId="{034F02E2-B7C8-4676-8B99-6BAD59EEB44D}" sibTransId="{959346B4-2D03-4F9F-874D-5F249EB3DE4B}"/>
    <dgm:cxn modelId="{19E74874-67BD-4C0E-98FA-A088F1373E72}" type="presOf" srcId="{DD86516C-7384-47C5-8FD9-1DCE3C306BAB}" destId="{E899D7D6-DFCE-4597-AA7E-585EA984B3FC}" srcOrd="0" destOrd="0" presId="urn:microsoft.com/office/officeart/2005/8/layout/vList2"/>
    <dgm:cxn modelId="{39E28D8C-66FE-44AE-B32A-78083B1BCE6C}" srcId="{98EA212F-501A-478E-B470-79C8EE6E7BD4}" destId="{DD86516C-7384-47C5-8FD9-1DCE3C306BAB}" srcOrd="5" destOrd="0" parTransId="{6E06E266-467A-491D-8904-F6CBB600340F}" sibTransId="{C0CDCAFE-B5D9-4023-B8FE-01DE6DA071F9}"/>
    <dgm:cxn modelId="{05D85AB9-6779-42F1-86E8-70021590DDEA}" type="presOf" srcId="{D8D99CB9-8492-4160-A51D-34C87BBA0073}" destId="{5EC78FA3-9BC9-4DC1-A6F8-5E3C1261232A}" srcOrd="0" destOrd="0" presId="urn:microsoft.com/office/officeart/2005/8/layout/vList2"/>
    <dgm:cxn modelId="{B91E80D2-62BA-4676-84A2-1B2012303190}" srcId="{98EA212F-501A-478E-B470-79C8EE6E7BD4}" destId="{723EE6AA-CC37-4D91-9AED-F57176E542AA}" srcOrd="4" destOrd="0" parTransId="{AF7A491C-AA99-439D-839D-7F86E6FF1233}" sibTransId="{21423034-FE91-406D-A4BF-0C817314AB77}"/>
    <dgm:cxn modelId="{6A6EAFD5-796C-4A05-BCB4-00E58182D032}" srcId="{98EA212F-501A-478E-B470-79C8EE6E7BD4}" destId="{076217DA-3C8A-4243-AB6C-5A964642A222}" srcOrd="1" destOrd="0" parTransId="{9EA86DFA-EE8C-49AB-A430-543FD9F3E583}" sibTransId="{36045ED9-6093-421B-81AE-51BE3B94859C}"/>
    <dgm:cxn modelId="{EB26C0D9-2E8E-4066-8ED0-3FF5B96A801F}" srcId="{98EA212F-501A-478E-B470-79C8EE6E7BD4}" destId="{564536E4-2B3E-4804-9EC3-6BC08A8BCE6E}" srcOrd="3" destOrd="0" parTransId="{EFAD91F7-A59A-4CEE-B1A6-78D4CEA79CD2}" sibTransId="{D9AD17AF-E8D9-4F9A-8E41-2886CB082F19}"/>
    <dgm:cxn modelId="{90C2E6ED-FD57-4DAD-A6BF-68530132D7B3}" type="presOf" srcId="{98EA212F-501A-478E-B470-79C8EE6E7BD4}" destId="{E8348D99-3F88-4FCD-A943-6ED0090B7055}" srcOrd="0" destOrd="0" presId="urn:microsoft.com/office/officeart/2005/8/layout/vList2"/>
    <dgm:cxn modelId="{15BCC5F2-861F-45DD-B924-2D68E8F15F1D}" type="presOf" srcId="{723EE6AA-CC37-4D91-9AED-F57176E542AA}" destId="{582A9BCD-B214-4EFA-9276-4BBBD8A977B1}" srcOrd="0" destOrd="0" presId="urn:microsoft.com/office/officeart/2005/8/layout/vList2"/>
    <dgm:cxn modelId="{F0246D78-D6AE-462C-BF47-CA544ED4AE17}" type="presParOf" srcId="{E8348D99-3F88-4FCD-A943-6ED0090B7055}" destId="{5EC78FA3-9BC9-4DC1-A6F8-5E3C1261232A}" srcOrd="0" destOrd="0" presId="urn:microsoft.com/office/officeart/2005/8/layout/vList2"/>
    <dgm:cxn modelId="{7AF132A5-17A7-4C46-AC8F-256C2A0351FF}" type="presParOf" srcId="{E8348D99-3F88-4FCD-A943-6ED0090B7055}" destId="{799CF6ED-C56F-4003-95CA-7CBB2FE9B7F3}" srcOrd="1" destOrd="0" presId="urn:microsoft.com/office/officeart/2005/8/layout/vList2"/>
    <dgm:cxn modelId="{B3EA6C49-0254-4CAD-9949-F627AB2CF697}" type="presParOf" srcId="{E8348D99-3F88-4FCD-A943-6ED0090B7055}" destId="{97F3BD7B-2B9E-4276-9171-FEC51306A163}" srcOrd="2" destOrd="0" presId="urn:microsoft.com/office/officeart/2005/8/layout/vList2"/>
    <dgm:cxn modelId="{F540D824-AD4C-4621-ACD5-444BCFD74DCE}" type="presParOf" srcId="{E8348D99-3F88-4FCD-A943-6ED0090B7055}" destId="{45DB4272-B322-4806-ABA5-543C09C72CE2}" srcOrd="3" destOrd="0" presId="urn:microsoft.com/office/officeart/2005/8/layout/vList2"/>
    <dgm:cxn modelId="{571993CD-BDF2-415C-A981-78ADEDBDE4D8}" type="presParOf" srcId="{E8348D99-3F88-4FCD-A943-6ED0090B7055}" destId="{4077C71A-F7BC-4444-92A6-50F2E6BB3F6A}" srcOrd="4" destOrd="0" presId="urn:microsoft.com/office/officeart/2005/8/layout/vList2"/>
    <dgm:cxn modelId="{4BAC6D90-BF7B-442F-961A-9EFF7D70C832}" type="presParOf" srcId="{E8348D99-3F88-4FCD-A943-6ED0090B7055}" destId="{C06811F0-E5FD-4E51-87E5-DAA86EC8AF3C}" srcOrd="5" destOrd="0" presId="urn:microsoft.com/office/officeart/2005/8/layout/vList2"/>
    <dgm:cxn modelId="{D47776C1-46E5-4BB9-90CF-3EF06D516B3A}" type="presParOf" srcId="{E8348D99-3F88-4FCD-A943-6ED0090B7055}" destId="{4362711A-9042-4EF6-84A3-ECE3FE60C85F}" srcOrd="6" destOrd="0" presId="urn:microsoft.com/office/officeart/2005/8/layout/vList2"/>
    <dgm:cxn modelId="{13CE84F6-2CAC-4839-99E4-5D4CB37C3531}" type="presParOf" srcId="{E8348D99-3F88-4FCD-A943-6ED0090B7055}" destId="{B88A6C84-DD0D-43FD-A6E9-AE69ABC1175B}" srcOrd="7" destOrd="0" presId="urn:microsoft.com/office/officeart/2005/8/layout/vList2"/>
    <dgm:cxn modelId="{49BF1CC2-493C-4CFC-8ABC-16A5B4E49AB9}" type="presParOf" srcId="{E8348D99-3F88-4FCD-A943-6ED0090B7055}" destId="{582A9BCD-B214-4EFA-9276-4BBBD8A977B1}" srcOrd="8" destOrd="0" presId="urn:microsoft.com/office/officeart/2005/8/layout/vList2"/>
    <dgm:cxn modelId="{EEF8F5F6-AF0F-4C35-AE68-47BE0BA54AE6}" type="presParOf" srcId="{E8348D99-3F88-4FCD-A943-6ED0090B7055}" destId="{EE705B6C-3241-409B-B1DA-56BB1BAB9678}" srcOrd="9" destOrd="0" presId="urn:microsoft.com/office/officeart/2005/8/layout/vList2"/>
    <dgm:cxn modelId="{F1F43264-ABB5-4399-A6C1-94E6FEE0309E}" type="presParOf" srcId="{E8348D99-3F88-4FCD-A943-6ED0090B7055}" destId="{E899D7D6-DFCE-4597-AA7E-585EA984B3FC}"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6D254C40-7D4F-4969-9AC5-B5D290BCC07A}" type="doc">
      <dgm:prSet loTypeId="urn:microsoft.com/office/officeart/2016/7/layout/VerticalHollowActionList" loCatId="List" qsTypeId="urn:microsoft.com/office/officeart/2005/8/quickstyle/simple1" qsCatId="simple" csTypeId="urn:microsoft.com/office/officeart/2005/8/colors/colorful5" csCatId="colorful" phldr="1"/>
      <dgm:spPr/>
      <dgm:t>
        <a:bodyPr/>
        <a:lstStyle/>
        <a:p>
          <a:endParaRPr lang="es"/>
        </a:p>
      </dgm:t>
    </dgm:pt>
    <dgm:pt modelId="{B7700C46-BD86-491B-923A-79C578544459}">
      <dgm:prSet/>
      <dgm:spPr/>
      <dgm:t>
        <a:bodyPr/>
        <a:lstStyle/>
        <a:p>
          <a:pPr algn="ctr" rtl="0"/>
          <a:r>
            <a:rPr lang="es" b="0" i="0" u="none" baseline="0"/>
            <a:t>Conocer</a:t>
          </a:r>
        </a:p>
      </dgm:t>
    </dgm:pt>
    <dgm:pt modelId="{FA481471-473F-4C8D-B9B2-CB91D1316AA2}" type="parTrans" cxnId="{E7011690-7F76-4E52-A089-760B60FD930A}">
      <dgm:prSet/>
      <dgm:spPr/>
      <dgm:t>
        <a:bodyPr/>
        <a:lstStyle/>
        <a:p>
          <a:endParaRPr lang="es"/>
        </a:p>
      </dgm:t>
    </dgm:pt>
    <dgm:pt modelId="{F61699A6-1AC9-4459-A953-839AB1343261}" type="sibTrans" cxnId="{E7011690-7F76-4E52-A089-760B60FD930A}">
      <dgm:prSet/>
      <dgm:spPr/>
      <dgm:t>
        <a:bodyPr/>
        <a:lstStyle/>
        <a:p>
          <a:endParaRPr lang="es"/>
        </a:p>
      </dgm:t>
    </dgm:pt>
    <dgm:pt modelId="{368EB0A3-23ED-4B6D-9EE9-D819FEFABB4D}">
      <dgm:prSet/>
      <dgm:spPr/>
      <dgm:t>
        <a:bodyPr/>
        <a:lstStyle/>
        <a:p>
          <a:pPr algn="ctr" rtl="0"/>
          <a:r>
            <a:rPr lang="es" b="0" i="0" u="none" baseline="0"/>
            <a:t>Conozca las señales de advertencia</a:t>
          </a:r>
        </a:p>
      </dgm:t>
    </dgm:pt>
    <dgm:pt modelId="{C5C678D9-C4BA-40A6-9F47-7476C04E0988}" type="parTrans" cxnId="{D18472DF-C82A-4EC9-81C9-8DA4FA9A976C}">
      <dgm:prSet/>
      <dgm:spPr/>
      <dgm:t>
        <a:bodyPr/>
        <a:lstStyle/>
        <a:p>
          <a:endParaRPr lang="es"/>
        </a:p>
      </dgm:t>
    </dgm:pt>
    <dgm:pt modelId="{F8DBFF82-D6DF-4A99-84C0-937198B8BF3D}" type="sibTrans" cxnId="{D18472DF-C82A-4EC9-81C9-8DA4FA9A976C}">
      <dgm:prSet/>
      <dgm:spPr/>
      <dgm:t>
        <a:bodyPr/>
        <a:lstStyle/>
        <a:p>
          <a:endParaRPr lang="es"/>
        </a:p>
      </dgm:t>
    </dgm:pt>
    <dgm:pt modelId="{B3672D0E-F392-4982-8489-4BFF7D499180}">
      <dgm:prSet/>
      <dgm:spPr/>
      <dgm:t>
        <a:bodyPr/>
        <a:lstStyle/>
        <a:p>
          <a:pPr algn="ctr" rtl="0"/>
          <a:r>
            <a:rPr lang="es" b="0" i="0" u="none" baseline="0"/>
            <a:t>Preguntar</a:t>
          </a:r>
        </a:p>
      </dgm:t>
    </dgm:pt>
    <dgm:pt modelId="{247F307E-BE0C-46EB-8F01-E54F6615B095}" type="parTrans" cxnId="{5FEB5D72-D1D8-4E3C-9AC0-A5F72353FA4E}">
      <dgm:prSet/>
      <dgm:spPr/>
      <dgm:t>
        <a:bodyPr/>
        <a:lstStyle/>
        <a:p>
          <a:endParaRPr lang="es"/>
        </a:p>
      </dgm:t>
    </dgm:pt>
    <dgm:pt modelId="{091378A8-A410-494C-AF29-1DA159089E62}" type="sibTrans" cxnId="{5FEB5D72-D1D8-4E3C-9AC0-A5F72353FA4E}">
      <dgm:prSet/>
      <dgm:spPr/>
      <dgm:t>
        <a:bodyPr/>
        <a:lstStyle/>
        <a:p>
          <a:endParaRPr lang="es"/>
        </a:p>
      </dgm:t>
    </dgm:pt>
    <dgm:pt modelId="{3E754CAC-AA5C-46B8-BE02-164D2562FA03}">
      <dgm:prSet/>
      <dgm:spPr/>
      <dgm:t>
        <a:bodyPr/>
        <a:lstStyle/>
        <a:p>
          <a:pPr algn="ctr" rtl="0"/>
          <a:r>
            <a:rPr lang="es" b="0" i="0" u="none" baseline="0"/>
            <a:t>Haga muchas preguntas</a:t>
          </a:r>
        </a:p>
      </dgm:t>
    </dgm:pt>
    <dgm:pt modelId="{ED3F4F05-C290-4ADA-9151-1B88D2D6FD02}" type="parTrans" cxnId="{AA556928-8541-40B6-B987-962736B5A92C}">
      <dgm:prSet/>
      <dgm:spPr/>
      <dgm:t>
        <a:bodyPr/>
        <a:lstStyle/>
        <a:p>
          <a:endParaRPr lang="es"/>
        </a:p>
      </dgm:t>
    </dgm:pt>
    <dgm:pt modelId="{26625354-4582-4F59-8A0F-3AC500800ECA}" type="sibTrans" cxnId="{AA556928-8541-40B6-B987-962736B5A92C}">
      <dgm:prSet/>
      <dgm:spPr/>
      <dgm:t>
        <a:bodyPr/>
        <a:lstStyle/>
        <a:p>
          <a:endParaRPr lang="es"/>
        </a:p>
      </dgm:t>
    </dgm:pt>
    <dgm:pt modelId="{6AA2BE77-54BD-48BF-9D01-59008472D3BB}">
      <dgm:prSet/>
      <dgm:spPr/>
      <dgm:t>
        <a:bodyPr/>
        <a:lstStyle/>
        <a:p>
          <a:pPr algn="ctr" rtl="0"/>
          <a:r>
            <a:rPr lang="es" b="0" i="0" u="none" baseline="0"/>
            <a:t>Desarrollar y aumentar</a:t>
          </a:r>
        </a:p>
      </dgm:t>
    </dgm:pt>
    <dgm:pt modelId="{4D5AF92A-4F3F-4A8A-B21F-F12557C3914A}" type="parTrans" cxnId="{6ECAEA87-8B1C-4704-A478-5C18C706A2AD}">
      <dgm:prSet/>
      <dgm:spPr/>
      <dgm:t>
        <a:bodyPr/>
        <a:lstStyle/>
        <a:p>
          <a:endParaRPr lang="es"/>
        </a:p>
      </dgm:t>
    </dgm:pt>
    <dgm:pt modelId="{72747AC9-C77E-41E0-BEE0-BCC3D056D272}" type="sibTrans" cxnId="{6ECAEA87-8B1C-4704-A478-5C18C706A2AD}">
      <dgm:prSet/>
      <dgm:spPr/>
      <dgm:t>
        <a:bodyPr/>
        <a:lstStyle/>
        <a:p>
          <a:endParaRPr lang="es"/>
        </a:p>
      </dgm:t>
    </dgm:pt>
    <dgm:pt modelId="{C88DF316-8E00-4150-A15A-13B1C2D1247A}">
      <dgm:prSet/>
      <dgm:spPr/>
      <dgm:t>
        <a:bodyPr/>
        <a:lstStyle/>
        <a:p>
          <a:pPr algn="ctr" rtl="0"/>
          <a:r>
            <a:rPr lang="es" b="0" i="0" u="none" baseline="0"/>
            <a:t>Desarrollar y aumentar el círculo de apoyo del(de la) participante</a:t>
          </a:r>
        </a:p>
      </dgm:t>
    </dgm:pt>
    <dgm:pt modelId="{98444EBC-B73E-4456-A26E-86D41B8D729F}" type="parTrans" cxnId="{6C751FA5-4E82-4F79-BCD1-F40A5723678E}">
      <dgm:prSet/>
      <dgm:spPr/>
      <dgm:t>
        <a:bodyPr/>
        <a:lstStyle/>
        <a:p>
          <a:endParaRPr lang="es"/>
        </a:p>
      </dgm:t>
    </dgm:pt>
    <dgm:pt modelId="{0BA96262-972C-48C1-BCD8-48E8C588D398}" type="sibTrans" cxnId="{6C751FA5-4E82-4F79-BCD1-F40A5723678E}">
      <dgm:prSet/>
      <dgm:spPr/>
      <dgm:t>
        <a:bodyPr/>
        <a:lstStyle/>
        <a:p>
          <a:endParaRPr lang="es"/>
        </a:p>
      </dgm:t>
    </dgm:pt>
    <dgm:pt modelId="{EF883E11-4ECE-413E-9EBE-B1C66166BEEB}">
      <dgm:prSet/>
      <dgm:spPr/>
      <dgm:t>
        <a:bodyPr/>
        <a:lstStyle/>
        <a:p>
          <a:pPr algn="ctr" rtl="0"/>
          <a:r>
            <a:rPr lang="es" b="0" i="0" u="none" baseline="0"/>
            <a:t>Remitir</a:t>
          </a:r>
        </a:p>
      </dgm:t>
    </dgm:pt>
    <dgm:pt modelId="{8A557CEE-10EE-4D4E-8E0C-98F7EC17C064}" type="parTrans" cxnId="{F6F21DC8-AEF3-4174-8A6E-EFDC0B38C1AC}">
      <dgm:prSet/>
      <dgm:spPr/>
      <dgm:t>
        <a:bodyPr/>
        <a:lstStyle/>
        <a:p>
          <a:endParaRPr lang="es"/>
        </a:p>
      </dgm:t>
    </dgm:pt>
    <dgm:pt modelId="{92B71E0F-67D4-4A93-8DD3-20265E8B4011}" type="sibTrans" cxnId="{F6F21DC8-AEF3-4174-8A6E-EFDC0B38C1AC}">
      <dgm:prSet/>
      <dgm:spPr/>
      <dgm:t>
        <a:bodyPr/>
        <a:lstStyle/>
        <a:p>
          <a:endParaRPr lang="es"/>
        </a:p>
      </dgm:t>
    </dgm:pt>
    <dgm:pt modelId="{FFAF1DBE-CFE2-459E-8A11-EEFE9362E7A5}">
      <dgm:prSet/>
      <dgm:spPr/>
      <dgm:t>
        <a:bodyPr/>
        <a:lstStyle/>
        <a:p>
          <a:pPr algn="ctr" rtl="0"/>
          <a:r>
            <a:rPr lang="es" b="0" i="0" u="none" baseline="0"/>
            <a:t>Remita al(a la) participante a recursos comunitarios, profesionales de atención médica y servicios sociales para obtener más ayuda.</a:t>
          </a:r>
        </a:p>
      </dgm:t>
    </dgm:pt>
    <dgm:pt modelId="{91F097B0-24CB-47A2-B7F6-9657E8B2B7B0}" type="parTrans" cxnId="{C8E742CD-8461-4722-AFDE-1DB379E5AE72}">
      <dgm:prSet/>
      <dgm:spPr/>
      <dgm:t>
        <a:bodyPr/>
        <a:lstStyle/>
        <a:p>
          <a:endParaRPr lang="es"/>
        </a:p>
      </dgm:t>
    </dgm:pt>
    <dgm:pt modelId="{518F1CD6-9ED7-4F50-8EDD-EDFCDF3B9CA0}" type="sibTrans" cxnId="{C8E742CD-8461-4722-AFDE-1DB379E5AE72}">
      <dgm:prSet/>
      <dgm:spPr/>
      <dgm:t>
        <a:bodyPr/>
        <a:lstStyle/>
        <a:p>
          <a:endParaRPr lang="es"/>
        </a:p>
      </dgm:t>
    </dgm:pt>
    <dgm:pt modelId="{3189507D-A6D4-4FE4-8F88-AD08DB067568}" type="pres">
      <dgm:prSet presAssocID="{6D254C40-7D4F-4969-9AC5-B5D290BCC07A}" presName="Name0" presStyleCnt="0">
        <dgm:presLayoutVars>
          <dgm:dir/>
          <dgm:animLvl val="lvl"/>
          <dgm:resizeHandles val="exact"/>
        </dgm:presLayoutVars>
      </dgm:prSet>
      <dgm:spPr/>
    </dgm:pt>
    <dgm:pt modelId="{5D517156-4706-46F8-90EA-A446C7C93E73}" type="pres">
      <dgm:prSet presAssocID="{B7700C46-BD86-491B-923A-79C578544459}" presName="linNode" presStyleCnt="0"/>
      <dgm:spPr/>
    </dgm:pt>
    <dgm:pt modelId="{29E37DD7-5CDE-4050-B4C3-3C1DC80691B8}" type="pres">
      <dgm:prSet presAssocID="{B7700C46-BD86-491B-923A-79C578544459}" presName="parentText" presStyleLbl="solidFgAcc1" presStyleIdx="0" presStyleCnt="4">
        <dgm:presLayoutVars>
          <dgm:chMax val="1"/>
          <dgm:bulletEnabled/>
        </dgm:presLayoutVars>
      </dgm:prSet>
      <dgm:spPr/>
    </dgm:pt>
    <dgm:pt modelId="{7E55D8F5-DCF3-4541-8472-8F3F3D70375A}" type="pres">
      <dgm:prSet presAssocID="{B7700C46-BD86-491B-923A-79C578544459}" presName="descendantText" presStyleLbl="alignNode1" presStyleIdx="0" presStyleCnt="4">
        <dgm:presLayoutVars>
          <dgm:bulletEnabled/>
        </dgm:presLayoutVars>
      </dgm:prSet>
      <dgm:spPr/>
    </dgm:pt>
    <dgm:pt modelId="{E35C4FD4-D777-4F43-BF83-948DE3E8B1D8}" type="pres">
      <dgm:prSet presAssocID="{F61699A6-1AC9-4459-A953-839AB1343261}" presName="sp" presStyleCnt="0"/>
      <dgm:spPr/>
    </dgm:pt>
    <dgm:pt modelId="{27551C57-8C66-44DD-AC0A-95A5CE75788F}" type="pres">
      <dgm:prSet presAssocID="{B3672D0E-F392-4982-8489-4BFF7D499180}" presName="linNode" presStyleCnt="0"/>
      <dgm:spPr/>
    </dgm:pt>
    <dgm:pt modelId="{215A5F91-A19E-44AF-B016-0495FAEB3EA4}" type="pres">
      <dgm:prSet presAssocID="{B3672D0E-F392-4982-8489-4BFF7D499180}" presName="parentText" presStyleLbl="solidFgAcc1" presStyleIdx="1" presStyleCnt="4">
        <dgm:presLayoutVars>
          <dgm:chMax val="1"/>
          <dgm:bulletEnabled/>
        </dgm:presLayoutVars>
      </dgm:prSet>
      <dgm:spPr/>
    </dgm:pt>
    <dgm:pt modelId="{124A312E-6AF0-4251-82F6-EA857F99F2C0}" type="pres">
      <dgm:prSet presAssocID="{B3672D0E-F392-4982-8489-4BFF7D499180}" presName="descendantText" presStyleLbl="alignNode1" presStyleIdx="1" presStyleCnt="4">
        <dgm:presLayoutVars>
          <dgm:bulletEnabled/>
        </dgm:presLayoutVars>
      </dgm:prSet>
      <dgm:spPr/>
    </dgm:pt>
    <dgm:pt modelId="{30EC19E2-AB03-480C-988E-8A8C6B111E45}" type="pres">
      <dgm:prSet presAssocID="{091378A8-A410-494C-AF29-1DA159089E62}" presName="sp" presStyleCnt="0"/>
      <dgm:spPr/>
    </dgm:pt>
    <dgm:pt modelId="{68067671-A6D2-4825-A3B6-4AF54CC4218A}" type="pres">
      <dgm:prSet presAssocID="{6AA2BE77-54BD-48BF-9D01-59008472D3BB}" presName="linNode" presStyleCnt="0"/>
      <dgm:spPr/>
    </dgm:pt>
    <dgm:pt modelId="{F72A9F71-DFD0-4072-B63F-B3CCD7ED08CA}" type="pres">
      <dgm:prSet presAssocID="{6AA2BE77-54BD-48BF-9D01-59008472D3BB}" presName="parentText" presStyleLbl="solidFgAcc1" presStyleIdx="2" presStyleCnt="4">
        <dgm:presLayoutVars>
          <dgm:chMax val="1"/>
          <dgm:bulletEnabled/>
        </dgm:presLayoutVars>
      </dgm:prSet>
      <dgm:spPr/>
    </dgm:pt>
    <dgm:pt modelId="{E4A8CB8F-1B83-42FB-B1F4-30CC15CBFEDF}" type="pres">
      <dgm:prSet presAssocID="{6AA2BE77-54BD-48BF-9D01-59008472D3BB}" presName="descendantText" presStyleLbl="alignNode1" presStyleIdx="2" presStyleCnt="4">
        <dgm:presLayoutVars>
          <dgm:bulletEnabled/>
        </dgm:presLayoutVars>
      </dgm:prSet>
      <dgm:spPr/>
    </dgm:pt>
    <dgm:pt modelId="{A94B5060-B61F-4056-AD0E-D36013FDFB2E}" type="pres">
      <dgm:prSet presAssocID="{72747AC9-C77E-41E0-BEE0-BCC3D056D272}" presName="sp" presStyleCnt="0"/>
      <dgm:spPr/>
    </dgm:pt>
    <dgm:pt modelId="{BE265B26-5E3D-43B2-B3D6-456C7B839B18}" type="pres">
      <dgm:prSet presAssocID="{EF883E11-4ECE-413E-9EBE-B1C66166BEEB}" presName="linNode" presStyleCnt="0"/>
      <dgm:spPr/>
    </dgm:pt>
    <dgm:pt modelId="{52978761-E09E-499F-8D81-0941A6779B4B}" type="pres">
      <dgm:prSet presAssocID="{EF883E11-4ECE-413E-9EBE-B1C66166BEEB}" presName="parentText" presStyleLbl="solidFgAcc1" presStyleIdx="3" presStyleCnt="4">
        <dgm:presLayoutVars>
          <dgm:chMax val="1"/>
          <dgm:bulletEnabled/>
        </dgm:presLayoutVars>
      </dgm:prSet>
      <dgm:spPr/>
    </dgm:pt>
    <dgm:pt modelId="{8C7FB531-EBD3-465E-8631-1C098B597872}" type="pres">
      <dgm:prSet presAssocID="{EF883E11-4ECE-413E-9EBE-B1C66166BEEB}" presName="descendantText" presStyleLbl="alignNode1" presStyleIdx="3" presStyleCnt="4">
        <dgm:presLayoutVars>
          <dgm:bulletEnabled/>
        </dgm:presLayoutVars>
      </dgm:prSet>
      <dgm:spPr/>
    </dgm:pt>
  </dgm:ptLst>
  <dgm:cxnLst>
    <dgm:cxn modelId="{CE3B5127-0D2F-47CB-B36E-0371C0CFAA45}" type="presOf" srcId="{6D254C40-7D4F-4969-9AC5-B5D290BCC07A}" destId="{3189507D-A6D4-4FE4-8F88-AD08DB067568}" srcOrd="0" destOrd="0" presId="urn:microsoft.com/office/officeart/2016/7/layout/VerticalHollowActionList"/>
    <dgm:cxn modelId="{AA556928-8541-40B6-B987-962736B5A92C}" srcId="{B3672D0E-F392-4982-8489-4BFF7D499180}" destId="{3E754CAC-AA5C-46B8-BE02-164D2562FA03}" srcOrd="0" destOrd="0" parTransId="{ED3F4F05-C290-4ADA-9151-1B88D2D6FD02}" sibTransId="{26625354-4582-4F59-8A0F-3AC500800ECA}"/>
    <dgm:cxn modelId="{B1B1BF47-937F-4D53-89A7-3DFE5BE47A04}" type="presOf" srcId="{FFAF1DBE-CFE2-459E-8A11-EEFE9362E7A5}" destId="{8C7FB531-EBD3-465E-8631-1C098B597872}" srcOrd="0" destOrd="0" presId="urn:microsoft.com/office/officeart/2016/7/layout/VerticalHollowActionList"/>
    <dgm:cxn modelId="{5FEB5D72-D1D8-4E3C-9AC0-A5F72353FA4E}" srcId="{6D254C40-7D4F-4969-9AC5-B5D290BCC07A}" destId="{B3672D0E-F392-4982-8489-4BFF7D499180}" srcOrd="1" destOrd="0" parTransId="{247F307E-BE0C-46EB-8F01-E54F6615B095}" sibTransId="{091378A8-A410-494C-AF29-1DA159089E62}"/>
    <dgm:cxn modelId="{B7BF1876-7CA6-4EB4-8F2D-174BB967342E}" type="presOf" srcId="{3E754CAC-AA5C-46B8-BE02-164D2562FA03}" destId="{124A312E-6AF0-4251-82F6-EA857F99F2C0}" srcOrd="0" destOrd="0" presId="urn:microsoft.com/office/officeart/2016/7/layout/VerticalHollowActionList"/>
    <dgm:cxn modelId="{22450B57-0E8D-4F9C-8FDF-238D81E21AE4}" type="presOf" srcId="{C88DF316-8E00-4150-A15A-13B1C2D1247A}" destId="{E4A8CB8F-1B83-42FB-B1F4-30CC15CBFEDF}" srcOrd="0" destOrd="0" presId="urn:microsoft.com/office/officeart/2016/7/layout/VerticalHollowActionList"/>
    <dgm:cxn modelId="{6ECAEA87-8B1C-4704-A478-5C18C706A2AD}" srcId="{6D254C40-7D4F-4969-9AC5-B5D290BCC07A}" destId="{6AA2BE77-54BD-48BF-9D01-59008472D3BB}" srcOrd="2" destOrd="0" parTransId="{4D5AF92A-4F3F-4A8A-B21F-F12557C3914A}" sibTransId="{72747AC9-C77E-41E0-BEE0-BCC3D056D272}"/>
    <dgm:cxn modelId="{E7011690-7F76-4E52-A089-760B60FD930A}" srcId="{6D254C40-7D4F-4969-9AC5-B5D290BCC07A}" destId="{B7700C46-BD86-491B-923A-79C578544459}" srcOrd="0" destOrd="0" parTransId="{FA481471-473F-4C8D-B9B2-CB91D1316AA2}" sibTransId="{F61699A6-1AC9-4459-A953-839AB1343261}"/>
    <dgm:cxn modelId="{0F34C199-D050-440B-9BDB-7A58D9E4BFA6}" type="presOf" srcId="{B3672D0E-F392-4982-8489-4BFF7D499180}" destId="{215A5F91-A19E-44AF-B016-0495FAEB3EA4}" srcOrd="0" destOrd="0" presId="urn:microsoft.com/office/officeart/2016/7/layout/VerticalHollowActionList"/>
    <dgm:cxn modelId="{6C751FA5-4E82-4F79-BCD1-F40A5723678E}" srcId="{6AA2BE77-54BD-48BF-9D01-59008472D3BB}" destId="{C88DF316-8E00-4150-A15A-13B1C2D1247A}" srcOrd="0" destOrd="0" parTransId="{98444EBC-B73E-4456-A26E-86D41B8D729F}" sibTransId="{0BA96262-972C-48C1-BCD8-48E8C588D398}"/>
    <dgm:cxn modelId="{ACA632BC-6912-4034-8F11-82C687D61D0F}" type="presOf" srcId="{EF883E11-4ECE-413E-9EBE-B1C66166BEEB}" destId="{52978761-E09E-499F-8D81-0941A6779B4B}" srcOrd="0" destOrd="0" presId="urn:microsoft.com/office/officeart/2016/7/layout/VerticalHollowActionList"/>
    <dgm:cxn modelId="{BB793DC7-CBDE-4B93-B401-60950D9F2ED0}" type="presOf" srcId="{B7700C46-BD86-491B-923A-79C578544459}" destId="{29E37DD7-5CDE-4050-B4C3-3C1DC80691B8}" srcOrd="0" destOrd="0" presId="urn:microsoft.com/office/officeart/2016/7/layout/VerticalHollowActionList"/>
    <dgm:cxn modelId="{F6F21DC8-AEF3-4174-8A6E-EFDC0B38C1AC}" srcId="{6D254C40-7D4F-4969-9AC5-B5D290BCC07A}" destId="{EF883E11-4ECE-413E-9EBE-B1C66166BEEB}" srcOrd="3" destOrd="0" parTransId="{8A557CEE-10EE-4D4E-8E0C-98F7EC17C064}" sibTransId="{92B71E0F-67D4-4A93-8DD3-20265E8B4011}"/>
    <dgm:cxn modelId="{C8E742CD-8461-4722-AFDE-1DB379E5AE72}" srcId="{EF883E11-4ECE-413E-9EBE-B1C66166BEEB}" destId="{FFAF1DBE-CFE2-459E-8A11-EEFE9362E7A5}" srcOrd="0" destOrd="0" parTransId="{91F097B0-24CB-47A2-B7F6-9657E8B2B7B0}" sibTransId="{518F1CD6-9ED7-4F50-8EDD-EDFCDF3B9CA0}"/>
    <dgm:cxn modelId="{D18472DF-C82A-4EC9-81C9-8DA4FA9A976C}" srcId="{B7700C46-BD86-491B-923A-79C578544459}" destId="{368EB0A3-23ED-4B6D-9EE9-D819FEFABB4D}" srcOrd="0" destOrd="0" parTransId="{C5C678D9-C4BA-40A6-9F47-7476C04E0988}" sibTransId="{F8DBFF82-D6DF-4A99-84C0-937198B8BF3D}"/>
    <dgm:cxn modelId="{9206D2EC-FBB1-4BA1-A411-F8C6348C94EB}" type="presOf" srcId="{6AA2BE77-54BD-48BF-9D01-59008472D3BB}" destId="{F72A9F71-DFD0-4072-B63F-B3CCD7ED08CA}" srcOrd="0" destOrd="0" presId="urn:microsoft.com/office/officeart/2016/7/layout/VerticalHollowActionList"/>
    <dgm:cxn modelId="{B391D9FC-48E8-417F-80F3-98145482A6D2}" type="presOf" srcId="{368EB0A3-23ED-4B6D-9EE9-D819FEFABB4D}" destId="{7E55D8F5-DCF3-4541-8472-8F3F3D70375A}" srcOrd="0" destOrd="0" presId="urn:microsoft.com/office/officeart/2016/7/layout/VerticalHollowActionList"/>
    <dgm:cxn modelId="{9AB38535-5046-4F84-9A9F-05CE5BC12027}" type="presParOf" srcId="{3189507D-A6D4-4FE4-8F88-AD08DB067568}" destId="{5D517156-4706-46F8-90EA-A446C7C93E73}" srcOrd="0" destOrd="0" presId="urn:microsoft.com/office/officeart/2016/7/layout/VerticalHollowActionList"/>
    <dgm:cxn modelId="{31B6A876-3546-4190-9DF2-5E49C3BFB96B}" type="presParOf" srcId="{5D517156-4706-46F8-90EA-A446C7C93E73}" destId="{29E37DD7-5CDE-4050-B4C3-3C1DC80691B8}" srcOrd="0" destOrd="0" presId="urn:microsoft.com/office/officeart/2016/7/layout/VerticalHollowActionList"/>
    <dgm:cxn modelId="{9240AB31-1893-4C3E-931E-E5752E6E2FE6}" type="presParOf" srcId="{5D517156-4706-46F8-90EA-A446C7C93E73}" destId="{7E55D8F5-DCF3-4541-8472-8F3F3D70375A}" srcOrd="1" destOrd="0" presId="urn:microsoft.com/office/officeart/2016/7/layout/VerticalHollowActionList"/>
    <dgm:cxn modelId="{7E39737D-4582-4D32-9C64-B8DD0EB7AC31}" type="presParOf" srcId="{3189507D-A6D4-4FE4-8F88-AD08DB067568}" destId="{E35C4FD4-D777-4F43-BF83-948DE3E8B1D8}" srcOrd="1" destOrd="0" presId="urn:microsoft.com/office/officeart/2016/7/layout/VerticalHollowActionList"/>
    <dgm:cxn modelId="{16171622-48B8-4B5B-8D41-EADB31B404A8}" type="presParOf" srcId="{3189507D-A6D4-4FE4-8F88-AD08DB067568}" destId="{27551C57-8C66-44DD-AC0A-95A5CE75788F}" srcOrd="2" destOrd="0" presId="urn:microsoft.com/office/officeart/2016/7/layout/VerticalHollowActionList"/>
    <dgm:cxn modelId="{61E7AE0A-EE6B-47A8-B4A7-939417DE4B48}" type="presParOf" srcId="{27551C57-8C66-44DD-AC0A-95A5CE75788F}" destId="{215A5F91-A19E-44AF-B016-0495FAEB3EA4}" srcOrd="0" destOrd="0" presId="urn:microsoft.com/office/officeart/2016/7/layout/VerticalHollowActionList"/>
    <dgm:cxn modelId="{3022F684-6EC4-4D14-B3F0-9E5CC82A8272}" type="presParOf" srcId="{27551C57-8C66-44DD-AC0A-95A5CE75788F}" destId="{124A312E-6AF0-4251-82F6-EA857F99F2C0}" srcOrd="1" destOrd="0" presId="urn:microsoft.com/office/officeart/2016/7/layout/VerticalHollowActionList"/>
    <dgm:cxn modelId="{078A0AB2-C566-43E0-9262-9D91BF7519F0}" type="presParOf" srcId="{3189507D-A6D4-4FE4-8F88-AD08DB067568}" destId="{30EC19E2-AB03-480C-988E-8A8C6B111E45}" srcOrd="3" destOrd="0" presId="urn:microsoft.com/office/officeart/2016/7/layout/VerticalHollowActionList"/>
    <dgm:cxn modelId="{97E0DB4D-BBB9-4BD8-ACA7-989235307015}" type="presParOf" srcId="{3189507D-A6D4-4FE4-8F88-AD08DB067568}" destId="{68067671-A6D2-4825-A3B6-4AF54CC4218A}" srcOrd="4" destOrd="0" presId="urn:microsoft.com/office/officeart/2016/7/layout/VerticalHollowActionList"/>
    <dgm:cxn modelId="{3FF133E9-89DC-413D-B532-DEC3E1456CC9}" type="presParOf" srcId="{68067671-A6D2-4825-A3B6-4AF54CC4218A}" destId="{F72A9F71-DFD0-4072-B63F-B3CCD7ED08CA}" srcOrd="0" destOrd="0" presId="urn:microsoft.com/office/officeart/2016/7/layout/VerticalHollowActionList"/>
    <dgm:cxn modelId="{69074992-AE9D-4D2F-A3F0-89C3F7763290}" type="presParOf" srcId="{68067671-A6D2-4825-A3B6-4AF54CC4218A}" destId="{E4A8CB8F-1B83-42FB-B1F4-30CC15CBFEDF}" srcOrd="1" destOrd="0" presId="urn:microsoft.com/office/officeart/2016/7/layout/VerticalHollowActionList"/>
    <dgm:cxn modelId="{0B21C6F8-6A88-45F3-B2A4-C18BA868F83C}" type="presParOf" srcId="{3189507D-A6D4-4FE4-8F88-AD08DB067568}" destId="{A94B5060-B61F-4056-AD0E-D36013FDFB2E}" srcOrd="5" destOrd="0" presId="urn:microsoft.com/office/officeart/2016/7/layout/VerticalHollowActionList"/>
    <dgm:cxn modelId="{A83A6F3A-9BB1-4A9B-B88D-2579AC8DE326}" type="presParOf" srcId="{3189507D-A6D4-4FE4-8F88-AD08DB067568}" destId="{BE265B26-5E3D-43B2-B3D6-456C7B839B18}" srcOrd="6" destOrd="0" presId="urn:microsoft.com/office/officeart/2016/7/layout/VerticalHollowActionList"/>
    <dgm:cxn modelId="{4F9A091F-CF6C-4370-954B-C38FBCB7FCC4}" type="presParOf" srcId="{BE265B26-5E3D-43B2-B3D6-456C7B839B18}" destId="{52978761-E09E-499F-8D81-0941A6779B4B}" srcOrd="0" destOrd="0" presId="urn:microsoft.com/office/officeart/2016/7/layout/VerticalHollowActionList"/>
    <dgm:cxn modelId="{08C2738F-C589-4412-9A0C-9C5FF29D4A97}" type="presParOf" srcId="{BE265B26-5E3D-43B2-B3D6-456C7B839B18}" destId="{8C7FB531-EBD3-465E-8631-1C098B597872}" srcOrd="1" destOrd="0" presId="urn:microsoft.com/office/officeart/2016/7/layout/VerticalHollowAc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99D86A47-1585-4D0A-B0C0-2B0301D21FB7}"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s"/>
        </a:p>
      </dgm:t>
    </dgm:pt>
    <dgm:pt modelId="{36D2499F-AFF5-4E9C-9EBB-150876501BB0}">
      <dgm:prSet/>
      <dgm:spPr/>
      <dgm:t>
        <a:bodyPr/>
        <a:lstStyle/>
        <a:p>
          <a:pPr algn="ctr" rtl="0"/>
          <a:r>
            <a:rPr lang="es" b="1" i="0" u="none" baseline="0"/>
            <a:t>El Fraude</a:t>
          </a:r>
          <a:r>
            <a:rPr lang="es" b="0" i="0" u="none" baseline="0"/>
            <a:t> es la tergiversación intencional de información para obtener un pago inmerecido por un reclamo.</a:t>
          </a:r>
          <a:endParaRPr lang="es" dirty="0"/>
        </a:p>
      </dgm:t>
    </dgm:pt>
    <dgm:pt modelId="{7DD292C5-0B23-4A07-B167-28D6305A624E}" type="parTrans" cxnId="{0CD8F764-2A1E-4722-B859-D133B7915F20}">
      <dgm:prSet/>
      <dgm:spPr/>
      <dgm:t>
        <a:bodyPr/>
        <a:lstStyle/>
        <a:p>
          <a:endParaRPr lang="es"/>
        </a:p>
      </dgm:t>
    </dgm:pt>
    <dgm:pt modelId="{19ED2006-FB73-4DC4-9CD8-E15244246CF8}" type="sibTrans" cxnId="{0CD8F764-2A1E-4722-B859-D133B7915F20}">
      <dgm:prSet/>
      <dgm:spPr/>
      <dgm:t>
        <a:bodyPr/>
        <a:lstStyle/>
        <a:p>
          <a:endParaRPr lang="es"/>
        </a:p>
      </dgm:t>
    </dgm:pt>
    <dgm:pt modelId="{F0065771-357F-4714-9584-15B17B545D43}">
      <dgm:prSet/>
      <dgm:spPr/>
      <dgm:t>
        <a:bodyPr/>
        <a:lstStyle/>
        <a:p>
          <a:pPr algn="ctr" rtl="0"/>
          <a:r>
            <a:rPr lang="es" b="1" i="0" u="none" baseline="0"/>
            <a:t>El Despilfarro</a:t>
          </a:r>
          <a:r>
            <a:rPr lang="es" b="0" i="0" u="none" baseline="0"/>
            <a:t> implica gastar dólares de atención médica federal o estatal en servicios que son innecesarios.</a:t>
          </a:r>
          <a:endParaRPr lang="es" dirty="0"/>
        </a:p>
      </dgm:t>
    </dgm:pt>
    <dgm:pt modelId="{D25E6E7A-A1E2-43CE-9A19-454699A2EC14}" type="parTrans" cxnId="{2C7F9DAD-B364-4CB6-A6B5-833B29BA1425}">
      <dgm:prSet/>
      <dgm:spPr/>
      <dgm:t>
        <a:bodyPr/>
        <a:lstStyle/>
        <a:p>
          <a:endParaRPr lang="es"/>
        </a:p>
      </dgm:t>
    </dgm:pt>
    <dgm:pt modelId="{33D5AC19-0B09-4808-9A03-79218217EB1B}" type="sibTrans" cxnId="{2C7F9DAD-B364-4CB6-A6B5-833B29BA1425}">
      <dgm:prSet/>
      <dgm:spPr/>
      <dgm:t>
        <a:bodyPr/>
        <a:lstStyle/>
        <a:p>
          <a:endParaRPr lang="es"/>
        </a:p>
      </dgm:t>
    </dgm:pt>
    <dgm:pt modelId="{A044201C-398B-4E9D-AB55-449D05793C33}">
      <dgm:prSet/>
      <dgm:spPr/>
      <dgm:t>
        <a:bodyPr/>
        <a:lstStyle/>
        <a:p>
          <a:pPr algn="ctr" rtl="0"/>
          <a:r>
            <a:rPr lang="es" b="1" i="0" u="none" baseline="0"/>
            <a:t>El Abuso</a:t>
          </a:r>
          <a:r>
            <a:rPr lang="es" b="0" i="0" u="none" baseline="0"/>
            <a:t> implica una práctica cuestionable, que es incompatible con las políticas médicas o comerciales aceptadas.</a:t>
          </a:r>
          <a:endParaRPr lang="es" dirty="0"/>
        </a:p>
      </dgm:t>
    </dgm:pt>
    <dgm:pt modelId="{CCCCE7B1-954B-413B-BEEB-F90D1B843834}" type="parTrans" cxnId="{11CDC29C-EE5A-4986-B739-D32591060ACE}">
      <dgm:prSet/>
      <dgm:spPr/>
      <dgm:t>
        <a:bodyPr/>
        <a:lstStyle/>
        <a:p>
          <a:endParaRPr lang="es"/>
        </a:p>
      </dgm:t>
    </dgm:pt>
    <dgm:pt modelId="{D597F4A3-3965-4C99-AD38-9ACB09440A5C}" type="sibTrans" cxnId="{11CDC29C-EE5A-4986-B739-D32591060ACE}">
      <dgm:prSet/>
      <dgm:spPr/>
      <dgm:t>
        <a:bodyPr/>
        <a:lstStyle/>
        <a:p>
          <a:endParaRPr lang="es"/>
        </a:p>
      </dgm:t>
    </dgm:pt>
    <dgm:pt modelId="{44EDB97B-F872-461C-9C3C-86372FAA90D9}" type="pres">
      <dgm:prSet presAssocID="{99D86A47-1585-4D0A-B0C0-2B0301D21FB7}" presName="linear" presStyleCnt="0">
        <dgm:presLayoutVars>
          <dgm:animLvl val="lvl"/>
          <dgm:resizeHandles val="exact"/>
        </dgm:presLayoutVars>
      </dgm:prSet>
      <dgm:spPr/>
    </dgm:pt>
    <dgm:pt modelId="{C95EF741-A77E-41CB-AEB5-9BF3C9BA6C5A}" type="pres">
      <dgm:prSet presAssocID="{36D2499F-AFF5-4E9C-9EBB-150876501BB0}" presName="parentText" presStyleLbl="node1" presStyleIdx="0" presStyleCnt="3">
        <dgm:presLayoutVars>
          <dgm:chMax val="0"/>
          <dgm:bulletEnabled val="1"/>
        </dgm:presLayoutVars>
      </dgm:prSet>
      <dgm:spPr/>
    </dgm:pt>
    <dgm:pt modelId="{7A39AAEE-CDAC-434D-AC24-0591C73421BF}" type="pres">
      <dgm:prSet presAssocID="{19ED2006-FB73-4DC4-9CD8-E15244246CF8}" presName="spacer" presStyleCnt="0"/>
      <dgm:spPr/>
    </dgm:pt>
    <dgm:pt modelId="{352E2032-BDEE-4ED2-B03B-ADE922DE279E}" type="pres">
      <dgm:prSet presAssocID="{F0065771-357F-4714-9584-15B17B545D43}" presName="parentText" presStyleLbl="node1" presStyleIdx="1" presStyleCnt="3">
        <dgm:presLayoutVars>
          <dgm:chMax val="0"/>
          <dgm:bulletEnabled val="1"/>
        </dgm:presLayoutVars>
      </dgm:prSet>
      <dgm:spPr/>
    </dgm:pt>
    <dgm:pt modelId="{E449F8A9-25A1-4D91-A43A-5CFBD3490E7A}" type="pres">
      <dgm:prSet presAssocID="{33D5AC19-0B09-4808-9A03-79218217EB1B}" presName="spacer" presStyleCnt="0"/>
      <dgm:spPr/>
    </dgm:pt>
    <dgm:pt modelId="{761800FF-2225-46F8-87C6-541440BD8ED1}" type="pres">
      <dgm:prSet presAssocID="{A044201C-398B-4E9D-AB55-449D05793C33}" presName="parentText" presStyleLbl="node1" presStyleIdx="2" presStyleCnt="3">
        <dgm:presLayoutVars>
          <dgm:chMax val="0"/>
          <dgm:bulletEnabled val="1"/>
        </dgm:presLayoutVars>
      </dgm:prSet>
      <dgm:spPr/>
    </dgm:pt>
  </dgm:ptLst>
  <dgm:cxnLst>
    <dgm:cxn modelId="{0CD8F764-2A1E-4722-B859-D133B7915F20}" srcId="{99D86A47-1585-4D0A-B0C0-2B0301D21FB7}" destId="{36D2499F-AFF5-4E9C-9EBB-150876501BB0}" srcOrd="0" destOrd="0" parTransId="{7DD292C5-0B23-4A07-B167-28D6305A624E}" sibTransId="{19ED2006-FB73-4DC4-9CD8-E15244246CF8}"/>
    <dgm:cxn modelId="{32723A80-0105-4D3F-BF95-27CA51BC5E52}" type="presOf" srcId="{99D86A47-1585-4D0A-B0C0-2B0301D21FB7}" destId="{44EDB97B-F872-461C-9C3C-86372FAA90D9}" srcOrd="0" destOrd="0" presId="urn:microsoft.com/office/officeart/2005/8/layout/vList2"/>
    <dgm:cxn modelId="{D990D194-6589-4D1E-A27D-1BEB6FF4E6FB}" type="presOf" srcId="{A044201C-398B-4E9D-AB55-449D05793C33}" destId="{761800FF-2225-46F8-87C6-541440BD8ED1}" srcOrd="0" destOrd="0" presId="urn:microsoft.com/office/officeart/2005/8/layout/vList2"/>
    <dgm:cxn modelId="{11CDC29C-EE5A-4986-B739-D32591060ACE}" srcId="{99D86A47-1585-4D0A-B0C0-2B0301D21FB7}" destId="{A044201C-398B-4E9D-AB55-449D05793C33}" srcOrd="2" destOrd="0" parTransId="{CCCCE7B1-954B-413B-BEEB-F90D1B843834}" sibTransId="{D597F4A3-3965-4C99-AD38-9ACB09440A5C}"/>
    <dgm:cxn modelId="{2C7F9DAD-B364-4CB6-A6B5-833B29BA1425}" srcId="{99D86A47-1585-4D0A-B0C0-2B0301D21FB7}" destId="{F0065771-357F-4714-9584-15B17B545D43}" srcOrd="1" destOrd="0" parTransId="{D25E6E7A-A1E2-43CE-9A19-454699A2EC14}" sibTransId="{33D5AC19-0B09-4808-9A03-79218217EB1B}"/>
    <dgm:cxn modelId="{FB01DFC6-6F8F-41FB-96B5-E9E029739204}" type="presOf" srcId="{36D2499F-AFF5-4E9C-9EBB-150876501BB0}" destId="{C95EF741-A77E-41CB-AEB5-9BF3C9BA6C5A}" srcOrd="0" destOrd="0" presId="urn:microsoft.com/office/officeart/2005/8/layout/vList2"/>
    <dgm:cxn modelId="{C63DBCE7-3F86-4C3F-9C3A-9CB74BCF9060}" type="presOf" srcId="{F0065771-357F-4714-9584-15B17B545D43}" destId="{352E2032-BDEE-4ED2-B03B-ADE922DE279E}" srcOrd="0" destOrd="0" presId="urn:microsoft.com/office/officeart/2005/8/layout/vList2"/>
    <dgm:cxn modelId="{F19AF436-B6A9-4662-8A9D-D86BE3CAE774}" type="presParOf" srcId="{44EDB97B-F872-461C-9C3C-86372FAA90D9}" destId="{C95EF741-A77E-41CB-AEB5-9BF3C9BA6C5A}" srcOrd="0" destOrd="0" presId="urn:microsoft.com/office/officeart/2005/8/layout/vList2"/>
    <dgm:cxn modelId="{0670E8AE-CDDF-4C27-AA24-4BAB0F6448A6}" type="presParOf" srcId="{44EDB97B-F872-461C-9C3C-86372FAA90D9}" destId="{7A39AAEE-CDAC-434D-AC24-0591C73421BF}" srcOrd="1" destOrd="0" presId="urn:microsoft.com/office/officeart/2005/8/layout/vList2"/>
    <dgm:cxn modelId="{B00F3F86-56E1-49B5-A2B9-06A47EC75803}" type="presParOf" srcId="{44EDB97B-F872-461C-9C3C-86372FAA90D9}" destId="{352E2032-BDEE-4ED2-B03B-ADE922DE279E}" srcOrd="2" destOrd="0" presId="urn:microsoft.com/office/officeart/2005/8/layout/vList2"/>
    <dgm:cxn modelId="{8017D85C-CABE-4558-B1EF-A8D4B00B38D7}" type="presParOf" srcId="{44EDB97B-F872-461C-9C3C-86372FAA90D9}" destId="{E449F8A9-25A1-4D91-A43A-5CFBD3490E7A}" srcOrd="3" destOrd="0" presId="urn:microsoft.com/office/officeart/2005/8/layout/vList2"/>
    <dgm:cxn modelId="{97F238A8-E748-4570-B41E-C897DFC85B90}" type="presParOf" srcId="{44EDB97B-F872-461C-9C3C-86372FAA90D9}" destId="{761800FF-2225-46F8-87C6-541440BD8ED1}"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3230B95C-F406-4B0D-86AA-2362C17E6348}"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s"/>
        </a:p>
      </dgm:t>
    </dgm:pt>
    <dgm:pt modelId="{1208EBA4-B9A7-4219-8E2E-0811F2EA57D1}">
      <dgm:prSet/>
      <dgm:spPr/>
      <dgm:t>
        <a:bodyPr/>
        <a:lstStyle/>
        <a:p>
          <a:pPr algn="ctr" rtl="0"/>
          <a:r>
            <a:rPr lang="es" b="0" i="0" u="none" baseline="0" dirty="0"/>
            <a:t>Utilizar la tarjeta de identificación de asociado del(de la) participante que no pertenece a esa persona</a:t>
          </a:r>
        </a:p>
      </dgm:t>
    </dgm:pt>
    <dgm:pt modelId="{4A8DD3E1-0C77-4991-BE7B-D963FD3D5E40}" type="parTrans" cxnId="{409FBDF7-4B2C-4208-9F94-9C7340D7D039}">
      <dgm:prSet/>
      <dgm:spPr/>
      <dgm:t>
        <a:bodyPr/>
        <a:lstStyle/>
        <a:p>
          <a:endParaRPr lang="es"/>
        </a:p>
      </dgm:t>
    </dgm:pt>
    <dgm:pt modelId="{9F588949-1465-4D5C-8F47-E8A0746C0B4B}" type="sibTrans" cxnId="{409FBDF7-4B2C-4208-9F94-9C7340D7D039}">
      <dgm:prSet/>
      <dgm:spPr/>
      <dgm:t>
        <a:bodyPr/>
        <a:lstStyle/>
        <a:p>
          <a:endParaRPr lang="es"/>
        </a:p>
      </dgm:t>
    </dgm:pt>
    <dgm:pt modelId="{B47E94B1-C15F-4B49-924D-33EEF51013EC}">
      <dgm:prSet/>
      <dgm:spPr/>
      <dgm:t>
        <a:bodyPr/>
        <a:lstStyle/>
        <a:p>
          <a:pPr algn="ctr" rtl="0"/>
          <a:r>
            <a:rPr lang="es" b="0" i="0" u="none" baseline="0"/>
            <a:t>No eliminar a alguien como beneficiario cuando esa persona ya no cumple los requisitos</a:t>
          </a:r>
        </a:p>
      </dgm:t>
    </dgm:pt>
    <dgm:pt modelId="{CB07FCF5-C3B7-42E8-B74B-31D0DE1C6D69}" type="parTrans" cxnId="{E05BE446-30D8-4853-B5D9-219C7D8A9EF9}">
      <dgm:prSet/>
      <dgm:spPr/>
      <dgm:t>
        <a:bodyPr/>
        <a:lstStyle/>
        <a:p>
          <a:endParaRPr lang="es"/>
        </a:p>
      </dgm:t>
    </dgm:pt>
    <dgm:pt modelId="{5AF35728-2332-4A8E-9919-8263D7E59F7B}" type="sibTrans" cxnId="{E05BE446-30D8-4853-B5D9-219C7D8A9EF9}">
      <dgm:prSet/>
      <dgm:spPr/>
      <dgm:t>
        <a:bodyPr/>
        <a:lstStyle/>
        <a:p>
          <a:endParaRPr lang="es"/>
        </a:p>
      </dgm:t>
    </dgm:pt>
    <dgm:pt modelId="{49211682-BB10-4BF8-AD97-C553FCEA96E2}">
      <dgm:prSet/>
      <dgm:spPr/>
      <dgm:t>
        <a:bodyPr/>
        <a:lstStyle/>
        <a:p>
          <a:pPr algn="ctr" rtl="0"/>
          <a:r>
            <a:rPr lang="es" b="0" i="0" u="none" baseline="0"/>
            <a:t>Agregar a una póliza a alguien que no cumple los requisitos para la cobertura (por ejemplo: el nieto)</a:t>
          </a:r>
        </a:p>
      </dgm:t>
    </dgm:pt>
    <dgm:pt modelId="{F5B707BA-D21D-424D-A40F-0C82876B215C}" type="parTrans" cxnId="{17EA3494-8332-4504-A8C6-5D54ABE668AF}">
      <dgm:prSet/>
      <dgm:spPr/>
      <dgm:t>
        <a:bodyPr/>
        <a:lstStyle/>
        <a:p>
          <a:endParaRPr lang="es"/>
        </a:p>
      </dgm:t>
    </dgm:pt>
    <dgm:pt modelId="{E4DA0D3F-077D-40BA-A507-3B6EC30A1FCC}" type="sibTrans" cxnId="{17EA3494-8332-4504-A8C6-5D54ABE668AF}">
      <dgm:prSet/>
      <dgm:spPr/>
      <dgm:t>
        <a:bodyPr/>
        <a:lstStyle/>
        <a:p>
          <a:endParaRPr lang="es"/>
        </a:p>
      </dgm:t>
    </dgm:pt>
    <dgm:pt modelId="{A68032D5-2E62-4519-8209-A5CD26174E73}">
      <dgm:prSet/>
      <dgm:spPr/>
      <dgm:t>
        <a:bodyPr/>
        <a:lstStyle/>
        <a:p>
          <a:pPr algn="ctr" rtl="0"/>
          <a:r>
            <a:rPr lang="es" b="0" i="0" u="none" baseline="0"/>
            <a:t>Visitar varios médicos o ir de médico en médico para obtener múltiples prescripciones</a:t>
          </a:r>
        </a:p>
      </dgm:t>
    </dgm:pt>
    <dgm:pt modelId="{AEBD7BF1-B89A-4185-9FBD-20455EE72AD4}" type="parTrans" cxnId="{C152952D-BDF2-4BA8-9CBA-E5E418043C4F}">
      <dgm:prSet/>
      <dgm:spPr/>
      <dgm:t>
        <a:bodyPr/>
        <a:lstStyle/>
        <a:p>
          <a:endParaRPr lang="es"/>
        </a:p>
      </dgm:t>
    </dgm:pt>
    <dgm:pt modelId="{623639F4-3222-471F-B2BB-0C5482BCBEDF}" type="sibTrans" cxnId="{C152952D-BDF2-4BA8-9CBA-E5E418043C4F}">
      <dgm:prSet/>
      <dgm:spPr/>
      <dgm:t>
        <a:bodyPr/>
        <a:lstStyle/>
        <a:p>
          <a:endParaRPr lang="es"/>
        </a:p>
      </dgm:t>
    </dgm:pt>
    <dgm:pt modelId="{855A7379-4FEC-410A-ADA1-E10260C2ADF3}" type="pres">
      <dgm:prSet presAssocID="{3230B95C-F406-4B0D-86AA-2362C17E6348}" presName="linear" presStyleCnt="0">
        <dgm:presLayoutVars>
          <dgm:animLvl val="lvl"/>
          <dgm:resizeHandles val="exact"/>
        </dgm:presLayoutVars>
      </dgm:prSet>
      <dgm:spPr/>
    </dgm:pt>
    <dgm:pt modelId="{D26574ED-BC87-4FFC-A46F-C9C93638EDE5}" type="pres">
      <dgm:prSet presAssocID="{1208EBA4-B9A7-4219-8E2E-0811F2EA57D1}" presName="parentText" presStyleLbl="node1" presStyleIdx="0" presStyleCnt="4">
        <dgm:presLayoutVars>
          <dgm:chMax val="0"/>
          <dgm:bulletEnabled val="1"/>
        </dgm:presLayoutVars>
      </dgm:prSet>
      <dgm:spPr/>
    </dgm:pt>
    <dgm:pt modelId="{0D284BF0-41BA-48A3-93F2-097C5AB9D9E0}" type="pres">
      <dgm:prSet presAssocID="{9F588949-1465-4D5C-8F47-E8A0746C0B4B}" presName="spacer" presStyleCnt="0"/>
      <dgm:spPr/>
    </dgm:pt>
    <dgm:pt modelId="{215EA3B7-FFD7-4228-9F0A-FFE5606DE9FA}" type="pres">
      <dgm:prSet presAssocID="{B47E94B1-C15F-4B49-924D-33EEF51013EC}" presName="parentText" presStyleLbl="node1" presStyleIdx="1" presStyleCnt="4">
        <dgm:presLayoutVars>
          <dgm:chMax val="0"/>
          <dgm:bulletEnabled val="1"/>
        </dgm:presLayoutVars>
      </dgm:prSet>
      <dgm:spPr/>
    </dgm:pt>
    <dgm:pt modelId="{56D84DCE-6DD7-46A1-A862-3E9C63AB3C6B}" type="pres">
      <dgm:prSet presAssocID="{5AF35728-2332-4A8E-9919-8263D7E59F7B}" presName="spacer" presStyleCnt="0"/>
      <dgm:spPr/>
    </dgm:pt>
    <dgm:pt modelId="{77708FE4-AC26-4D3E-8257-A4C8B145D2FB}" type="pres">
      <dgm:prSet presAssocID="{49211682-BB10-4BF8-AD97-C553FCEA96E2}" presName="parentText" presStyleLbl="node1" presStyleIdx="2" presStyleCnt="4">
        <dgm:presLayoutVars>
          <dgm:chMax val="0"/>
          <dgm:bulletEnabled val="1"/>
        </dgm:presLayoutVars>
      </dgm:prSet>
      <dgm:spPr/>
    </dgm:pt>
    <dgm:pt modelId="{FA65960E-CC71-4446-B3B2-20E73F801661}" type="pres">
      <dgm:prSet presAssocID="{E4DA0D3F-077D-40BA-A507-3B6EC30A1FCC}" presName="spacer" presStyleCnt="0"/>
      <dgm:spPr/>
    </dgm:pt>
    <dgm:pt modelId="{F50F9F1B-22AA-4D57-9386-DC9BB64615D8}" type="pres">
      <dgm:prSet presAssocID="{A68032D5-2E62-4519-8209-A5CD26174E73}" presName="parentText" presStyleLbl="node1" presStyleIdx="3" presStyleCnt="4">
        <dgm:presLayoutVars>
          <dgm:chMax val="0"/>
          <dgm:bulletEnabled val="1"/>
        </dgm:presLayoutVars>
      </dgm:prSet>
      <dgm:spPr/>
    </dgm:pt>
  </dgm:ptLst>
  <dgm:cxnLst>
    <dgm:cxn modelId="{C152952D-BDF2-4BA8-9CBA-E5E418043C4F}" srcId="{3230B95C-F406-4B0D-86AA-2362C17E6348}" destId="{A68032D5-2E62-4519-8209-A5CD26174E73}" srcOrd="3" destOrd="0" parTransId="{AEBD7BF1-B89A-4185-9FBD-20455EE72AD4}" sibTransId="{623639F4-3222-471F-B2BB-0C5482BCBEDF}"/>
    <dgm:cxn modelId="{E05BE446-30D8-4853-B5D9-219C7D8A9EF9}" srcId="{3230B95C-F406-4B0D-86AA-2362C17E6348}" destId="{B47E94B1-C15F-4B49-924D-33EEF51013EC}" srcOrd="1" destOrd="0" parTransId="{CB07FCF5-C3B7-42E8-B74B-31D0DE1C6D69}" sibTransId="{5AF35728-2332-4A8E-9919-8263D7E59F7B}"/>
    <dgm:cxn modelId="{17EA3494-8332-4504-A8C6-5D54ABE668AF}" srcId="{3230B95C-F406-4B0D-86AA-2362C17E6348}" destId="{49211682-BB10-4BF8-AD97-C553FCEA96E2}" srcOrd="2" destOrd="0" parTransId="{F5B707BA-D21D-424D-A40F-0C82876B215C}" sibTransId="{E4DA0D3F-077D-40BA-A507-3B6EC30A1FCC}"/>
    <dgm:cxn modelId="{ECFD6EA1-4545-45B8-8F05-22BB3AAFEBD3}" type="presOf" srcId="{B47E94B1-C15F-4B49-924D-33EEF51013EC}" destId="{215EA3B7-FFD7-4228-9F0A-FFE5606DE9FA}" srcOrd="0" destOrd="0" presId="urn:microsoft.com/office/officeart/2005/8/layout/vList2"/>
    <dgm:cxn modelId="{9D414DAF-421B-43D9-AE75-21E774A53990}" type="presOf" srcId="{49211682-BB10-4BF8-AD97-C553FCEA96E2}" destId="{77708FE4-AC26-4D3E-8257-A4C8B145D2FB}" srcOrd="0" destOrd="0" presId="urn:microsoft.com/office/officeart/2005/8/layout/vList2"/>
    <dgm:cxn modelId="{4A10F5C0-BB42-481A-BD1F-B2D020EBFDAE}" type="presOf" srcId="{A68032D5-2E62-4519-8209-A5CD26174E73}" destId="{F50F9F1B-22AA-4D57-9386-DC9BB64615D8}" srcOrd="0" destOrd="0" presId="urn:microsoft.com/office/officeart/2005/8/layout/vList2"/>
    <dgm:cxn modelId="{480E2FDC-562F-4FC1-93DE-7674BDDEE5E8}" type="presOf" srcId="{3230B95C-F406-4B0D-86AA-2362C17E6348}" destId="{855A7379-4FEC-410A-ADA1-E10260C2ADF3}" srcOrd="0" destOrd="0" presId="urn:microsoft.com/office/officeart/2005/8/layout/vList2"/>
    <dgm:cxn modelId="{409FBDF7-4B2C-4208-9F94-9C7340D7D039}" srcId="{3230B95C-F406-4B0D-86AA-2362C17E6348}" destId="{1208EBA4-B9A7-4219-8E2E-0811F2EA57D1}" srcOrd="0" destOrd="0" parTransId="{4A8DD3E1-0C77-4991-BE7B-D963FD3D5E40}" sibTransId="{9F588949-1465-4D5C-8F47-E8A0746C0B4B}"/>
    <dgm:cxn modelId="{6E5734FE-4EFA-4931-9AE0-EBF64C50FC93}" type="presOf" srcId="{1208EBA4-B9A7-4219-8E2E-0811F2EA57D1}" destId="{D26574ED-BC87-4FFC-A46F-C9C93638EDE5}" srcOrd="0" destOrd="0" presId="urn:microsoft.com/office/officeart/2005/8/layout/vList2"/>
    <dgm:cxn modelId="{3953899A-C7C5-46F8-ABF8-9E9CBCFDA613}" type="presParOf" srcId="{855A7379-4FEC-410A-ADA1-E10260C2ADF3}" destId="{D26574ED-BC87-4FFC-A46F-C9C93638EDE5}" srcOrd="0" destOrd="0" presId="urn:microsoft.com/office/officeart/2005/8/layout/vList2"/>
    <dgm:cxn modelId="{362D917D-4C52-4650-8716-C6B3A421E87E}" type="presParOf" srcId="{855A7379-4FEC-410A-ADA1-E10260C2ADF3}" destId="{0D284BF0-41BA-48A3-93F2-097C5AB9D9E0}" srcOrd="1" destOrd="0" presId="urn:microsoft.com/office/officeart/2005/8/layout/vList2"/>
    <dgm:cxn modelId="{F5D1D8BD-CEA7-41A7-9978-2E61982C57D3}" type="presParOf" srcId="{855A7379-4FEC-410A-ADA1-E10260C2ADF3}" destId="{215EA3B7-FFD7-4228-9F0A-FFE5606DE9FA}" srcOrd="2" destOrd="0" presId="urn:microsoft.com/office/officeart/2005/8/layout/vList2"/>
    <dgm:cxn modelId="{2B5BB70E-D715-468E-AA4E-179D59CA4AC4}" type="presParOf" srcId="{855A7379-4FEC-410A-ADA1-E10260C2ADF3}" destId="{56D84DCE-6DD7-46A1-A862-3E9C63AB3C6B}" srcOrd="3" destOrd="0" presId="urn:microsoft.com/office/officeart/2005/8/layout/vList2"/>
    <dgm:cxn modelId="{4E87185B-3A9D-4EBF-898C-85379E945A38}" type="presParOf" srcId="{855A7379-4FEC-410A-ADA1-E10260C2ADF3}" destId="{77708FE4-AC26-4D3E-8257-A4C8B145D2FB}" srcOrd="4" destOrd="0" presId="urn:microsoft.com/office/officeart/2005/8/layout/vList2"/>
    <dgm:cxn modelId="{FBC37D60-D99A-43B3-A598-EFFBF04C8DD2}" type="presParOf" srcId="{855A7379-4FEC-410A-ADA1-E10260C2ADF3}" destId="{FA65960E-CC71-4446-B3B2-20E73F801661}" srcOrd="5" destOrd="0" presId="urn:microsoft.com/office/officeart/2005/8/layout/vList2"/>
    <dgm:cxn modelId="{D3ED78E3-A60F-4775-8106-118C9E579740}" type="presParOf" srcId="{855A7379-4FEC-410A-ADA1-E10260C2ADF3}" destId="{F50F9F1B-22AA-4D57-9386-DC9BB64615D8}"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E3576A74-E849-4D98-A681-1C81173D35EA}" type="doc">
      <dgm:prSet loTypeId="urn:microsoft.com/office/officeart/2016/7/layout/BasicLinearProcessNumbered" loCatId="process" qsTypeId="urn:microsoft.com/office/officeart/2005/8/quickstyle/simple1" qsCatId="simple" csTypeId="urn:microsoft.com/office/officeart/2005/8/colors/colorful2" csCatId="colorful" phldr="1"/>
      <dgm:spPr/>
      <dgm:t>
        <a:bodyPr/>
        <a:lstStyle/>
        <a:p>
          <a:endParaRPr lang="es"/>
        </a:p>
      </dgm:t>
    </dgm:pt>
    <dgm:pt modelId="{6B6C5B63-912F-4C53-8477-7374161137F5}">
      <dgm:prSet/>
      <dgm:spPr/>
      <dgm:t>
        <a:bodyPr/>
        <a:lstStyle/>
        <a:p>
          <a:pPr algn="ctr" rtl="0"/>
          <a:r>
            <a:rPr lang="es" b="0" i="0" u="none" baseline="0"/>
            <a:t>Proteja siempre las tarjetas de Medicaid y de seguro y la información personal de los participantes.</a:t>
          </a:r>
        </a:p>
      </dgm:t>
    </dgm:pt>
    <dgm:pt modelId="{94FE23E4-DB93-423B-BF5F-6C068D3C772E}" type="parTrans" cxnId="{1CEED8B5-CD72-454B-9E37-1CD2B4DA17C5}">
      <dgm:prSet/>
      <dgm:spPr/>
      <dgm:t>
        <a:bodyPr/>
        <a:lstStyle/>
        <a:p>
          <a:endParaRPr lang="es"/>
        </a:p>
      </dgm:t>
    </dgm:pt>
    <dgm:pt modelId="{634821C1-37EB-407F-904F-37DFF6A77192}" type="sibTrans" cxnId="{1CEED8B5-CD72-454B-9E37-1CD2B4DA17C5}">
      <dgm:prSet phldrT="1" phldr="0"/>
      <dgm:spPr/>
      <dgm:t>
        <a:bodyPr/>
        <a:lstStyle/>
        <a:p>
          <a:pPr algn="ctr" rtl="0"/>
          <a:r>
            <a:rPr lang="es" b="0" i="0" u="none" baseline="0"/>
            <a:t>1</a:t>
          </a:r>
          <a:endParaRPr lang="es" dirty="0"/>
        </a:p>
      </dgm:t>
    </dgm:pt>
    <dgm:pt modelId="{AFEAB432-8401-4C37-99FE-A23A6B1FEB85}">
      <dgm:prSet/>
      <dgm:spPr/>
      <dgm:t>
        <a:bodyPr/>
        <a:lstStyle/>
        <a:p>
          <a:pPr algn="ctr" rtl="0"/>
          <a:r>
            <a:rPr lang="es" b="0" i="0" u="none" baseline="0"/>
            <a:t>Documente correctamente los servicios o actividades</a:t>
          </a:r>
        </a:p>
      </dgm:t>
    </dgm:pt>
    <dgm:pt modelId="{EF6AAD2A-6142-4B86-AD6C-D27BD674145E}" type="parTrans" cxnId="{AD70C831-FEE9-4A30-A460-343FE753BC25}">
      <dgm:prSet/>
      <dgm:spPr/>
      <dgm:t>
        <a:bodyPr/>
        <a:lstStyle/>
        <a:p>
          <a:endParaRPr lang="es"/>
        </a:p>
      </dgm:t>
    </dgm:pt>
    <dgm:pt modelId="{0E0C62EA-9898-4653-A6B9-0C51E8E81A9A}" type="sibTrans" cxnId="{AD70C831-FEE9-4A30-A460-343FE753BC25}">
      <dgm:prSet phldrT="2" phldr="0"/>
      <dgm:spPr/>
      <dgm:t>
        <a:bodyPr/>
        <a:lstStyle/>
        <a:p>
          <a:pPr algn="ctr" rtl="0"/>
          <a:r>
            <a:rPr lang="es" b="0" i="0" u="none" baseline="0"/>
            <a:t>2</a:t>
          </a:r>
          <a:endParaRPr lang="es" dirty="0"/>
        </a:p>
      </dgm:t>
    </dgm:pt>
    <dgm:pt modelId="{29058B80-477B-469B-9950-FE4998436496}">
      <dgm:prSet/>
      <dgm:spPr/>
      <dgm:t>
        <a:bodyPr/>
        <a:lstStyle/>
        <a:p>
          <a:pPr marL="0" indent="0" algn="ctr" rtl="0"/>
          <a:r>
            <a:rPr lang="es" b="0" i="0" u="none" baseline="0" dirty="0"/>
            <a:t>Informe sospechas de fraude, despilfarro y abuso lo antes posible a través del correo electrónico de quejas de la Oficina del Inspector General (OIG, por sus siglas en inglés): </a:t>
          </a:r>
          <a:r>
            <a:rPr lang="es" b="1" i="0" u="none" baseline="0" dirty="0">
              <a:solidFill>
                <a:srgbClr val="0070C0"/>
              </a:solidFill>
              <a:hlinkClick xmlns:r="http://schemas.openxmlformats.org/officeDocument/2006/relationships" r:id="rId1">
                <a:extLst>
                  <a:ext uri="{A12FA001-AC4F-418D-AE19-62706E023703}">
                    <ahyp:hlinkClr xmlns:ahyp="http://schemas.microsoft.com/office/drawing/2018/hyperlinkcolor" val="tx"/>
                  </a:ext>
                </a:extLst>
              </a:hlinkClick>
            </a:rPr>
            <a:t>chfs.fraud@ky.gov</a:t>
          </a:r>
          <a:r>
            <a:rPr lang="es" b="1" i="0" u="none" baseline="0" dirty="0">
              <a:solidFill>
                <a:srgbClr val="0070C0"/>
              </a:solidFill>
            </a:rPr>
            <a:t> </a:t>
          </a:r>
          <a:r>
            <a:rPr lang="es" b="0" i="0" u="none" baseline="0" dirty="0"/>
            <a:t>o llame al </a:t>
          </a:r>
          <a:r>
            <a:rPr lang="es" b="1" i="0" u="none" baseline="0" dirty="0"/>
            <a:t>(800) 372-2970</a:t>
          </a:r>
          <a:endParaRPr lang="es" dirty="0"/>
        </a:p>
      </dgm:t>
    </dgm:pt>
    <dgm:pt modelId="{2FD33031-EAF2-4D10-9EDE-DCF69B31538D}" type="parTrans" cxnId="{9DD9D0DC-FCC9-40DE-9B73-B7AE0C09CC9D}">
      <dgm:prSet/>
      <dgm:spPr/>
      <dgm:t>
        <a:bodyPr/>
        <a:lstStyle/>
        <a:p>
          <a:endParaRPr lang="es"/>
        </a:p>
      </dgm:t>
    </dgm:pt>
    <dgm:pt modelId="{65BF80CC-970D-442D-A6F3-62CA97361449}" type="sibTrans" cxnId="{9DD9D0DC-FCC9-40DE-9B73-B7AE0C09CC9D}">
      <dgm:prSet phldrT="3" phldr="0"/>
      <dgm:spPr/>
      <dgm:t>
        <a:bodyPr/>
        <a:lstStyle/>
        <a:p>
          <a:pPr algn="ctr" rtl="0"/>
          <a:r>
            <a:rPr lang="es" b="0" i="0" u="none" baseline="0"/>
            <a:t>3</a:t>
          </a:r>
          <a:endParaRPr lang="es" dirty="0"/>
        </a:p>
      </dgm:t>
    </dgm:pt>
    <dgm:pt modelId="{4D3B74ED-E2A8-4E96-ADE5-5FA1470B2E2D}" type="pres">
      <dgm:prSet presAssocID="{E3576A74-E849-4D98-A681-1C81173D35EA}" presName="Name0" presStyleCnt="0">
        <dgm:presLayoutVars>
          <dgm:animLvl val="lvl"/>
          <dgm:resizeHandles val="exact"/>
        </dgm:presLayoutVars>
      </dgm:prSet>
      <dgm:spPr/>
    </dgm:pt>
    <dgm:pt modelId="{86EB1767-8A3A-4A54-8C07-1434D814EB49}" type="pres">
      <dgm:prSet presAssocID="{6B6C5B63-912F-4C53-8477-7374161137F5}" presName="compositeNode" presStyleCnt="0">
        <dgm:presLayoutVars>
          <dgm:bulletEnabled val="1"/>
        </dgm:presLayoutVars>
      </dgm:prSet>
      <dgm:spPr/>
    </dgm:pt>
    <dgm:pt modelId="{8C0839BA-3FB4-4D06-9801-EF462C146B57}" type="pres">
      <dgm:prSet presAssocID="{6B6C5B63-912F-4C53-8477-7374161137F5}" presName="bgRect" presStyleLbl="bgAccFollowNode1" presStyleIdx="0" presStyleCnt="3"/>
      <dgm:spPr/>
    </dgm:pt>
    <dgm:pt modelId="{A5EB6A12-BBCC-4774-A3F5-85E24DEF06CB}" type="pres">
      <dgm:prSet presAssocID="{634821C1-37EB-407F-904F-37DFF6A77192}" presName="sibTransNodeCircle" presStyleLbl="alignNode1" presStyleIdx="0" presStyleCnt="6">
        <dgm:presLayoutVars>
          <dgm:chMax val="0"/>
          <dgm:bulletEnabled/>
        </dgm:presLayoutVars>
      </dgm:prSet>
      <dgm:spPr/>
    </dgm:pt>
    <dgm:pt modelId="{7B3C9CCD-EE66-4E0C-A3F0-90EDE66B22C8}" type="pres">
      <dgm:prSet presAssocID="{6B6C5B63-912F-4C53-8477-7374161137F5}" presName="bottomLine" presStyleLbl="alignNode1" presStyleIdx="1" presStyleCnt="6">
        <dgm:presLayoutVars/>
      </dgm:prSet>
      <dgm:spPr/>
    </dgm:pt>
    <dgm:pt modelId="{3DC7ACD2-F660-4F6D-8BF5-215FEFFDEC5B}" type="pres">
      <dgm:prSet presAssocID="{6B6C5B63-912F-4C53-8477-7374161137F5}" presName="nodeText" presStyleLbl="bgAccFollowNode1" presStyleIdx="0" presStyleCnt="3">
        <dgm:presLayoutVars>
          <dgm:bulletEnabled val="1"/>
        </dgm:presLayoutVars>
      </dgm:prSet>
      <dgm:spPr/>
    </dgm:pt>
    <dgm:pt modelId="{22CB7D1A-2172-49B7-8BD9-D3C3D3BCDFA6}" type="pres">
      <dgm:prSet presAssocID="{634821C1-37EB-407F-904F-37DFF6A77192}" presName="sibTrans" presStyleCnt="0"/>
      <dgm:spPr/>
    </dgm:pt>
    <dgm:pt modelId="{8B7F99A2-5138-4891-8C5E-8AB2170B6DAA}" type="pres">
      <dgm:prSet presAssocID="{AFEAB432-8401-4C37-99FE-A23A6B1FEB85}" presName="compositeNode" presStyleCnt="0">
        <dgm:presLayoutVars>
          <dgm:bulletEnabled val="1"/>
        </dgm:presLayoutVars>
      </dgm:prSet>
      <dgm:spPr/>
    </dgm:pt>
    <dgm:pt modelId="{70A7BDBC-4464-458B-8E68-22C2F9DED809}" type="pres">
      <dgm:prSet presAssocID="{AFEAB432-8401-4C37-99FE-A23A6B1FEB85}" presName="bgRect" presStyleLbl="bgAccFollowNode1" presStyleIdx="1" presStyleCnt="3"/>
      <dgm:spPr/>
    </dgm:pt>
    <dgm:pt modelId="{4C065B04-7EF5-46D8-AB66-383DA155236F}" type="pres">
      <dgm:prSet presAssocID="{0E0C62EA-9898-4653-A6B9-0C51E8E81A9A}" presName="sibTransNodeCircle" presStyleLbl="alignNode1" presStyleIdx="2" presStyleCnt="6">
        <dgm:presLayoutVars>
          <dgm:chMax val="0"/>
          <dgm:bulletEnabled/>
        </dgm:presLayoutVars>
      </dgm:prSet>
      <dgm:spPr/>
    </dgm:pt>
    <dgm:pt modelId="{5CEC54FB-6BCB-4EB9-A9B6-73862C192AF0}" type="pres">
      <dgm:prSet presAssocID="{AFEAB432-8401-4C37-99FE-A23A6B1FEB85}" presName="bottomLine" presStyleLbl="alignNode1" presStyleIdx="3" presStyleCnt="6">
        <dgm:presLayoutVars/>
      </dgm:prSet>
      <dgm:spPr/>
    </dgm:pt>
    <dgm:pt modelId="{92C09AAD-1E23-4A1B-A90A-91AE18D31551}" type="pres">
      <dgm:prSet presAssocID="{AFEAB432-8401-4C37-99FE-A23A6B1FEB85}" presName="nodeText" presStyleLbl="bgAccFollowNode1" presStyleIdx="1" presStyleCnt="3">
        <dgm:presLayoutVars>
          <dgm:bulletEnabled val="1"/>
        </dgm:presLayoutVars>
      </dgm:prSet>
      <dgm:spPr/>
    </dgm:pt>
    <dgm:pt modelId="{3707CE66-A110-4889-9DEC-E78330314C85}" type="pres">
      <dgm:prSet presAssocID="{0E0C62EA-9898-4653-A6B9-0C51E8E81A9A}" presName="sibTrans" presStyleCnt="0"/>
      <dgm:spPr/>
    </dgm:pt>
    <dgm:pt modelId="{C9522253-A1AD-418D-A2A6-4AE97F022BD6}" type="pres">
      <dgm:prSet presAssocID="{29058B80-477B-469B-9950-FE4998436496}" presName="compositeNode" presStyleCnt="0">
        <dgm:presLayoutVars>
          <dgm:bulletEnabled val="1"/>
        </dgm:presLayoutVars>
      </dgm:prSet>
      <dgm:spPr/>
    </dgm:pt>
    <dgm:pt modelId="{B7B825A1-578C-4EB4-B0C5-568C0BF77B63}" type="pres">
      <dgm:prSet presAssocID="{29058B80-477B-469B-9950-FE4998436496}" presName="bgRect" presStyleLbl="bgAccFollowNode1" presStyleIdx="2" presStyleCnt="3"/>
      <dgm:spPr/>
    </dgm:pt>
    <dgm:pt modelId="{0DDA8D55-7BDD-4EDA-A584-0E868A73697C}" type="pres">
      <dgm:prSet presAssocID="{65BF80CC-970D-442D-A6F3-62CA97361449}" presName="sibTransNodeCircle" presStyleLbl="alignNode1" presStyleIdx="4" presStyleCnt="6">
        <dgm:presLayoutVars>
          <dgm:chMax val="0"/>
          <dgm:bulletEnabled/>
        </dgm:presLayoutVars>
      </dgm:prSet>
      <dgm:spPr/>
    </dgm:pt>
    <dgm:pt modelId="{5DDF5C79-A131-458F-BE07-02F9883150C3}" type="pres">
      <dgm:prSet presAssocID="{29058B80-477B-469B-9950-FE4998436496}" presName="bottomLine" presStyleLbl="alignNode1" presStyleIdx="5" presStyleCnt="6">
        <dgm:presLayoutVars/>
      </dgm:prSet>
      <dgm:spPr/>
    </dgm:pt>
    <dgm:pt modelId="{41D6B8B5-6A1A-4158-93A9-A1D6E5A47F91}" type="pres">
      <dgm:prSet presAssocID="{29058B80-477B-469B-9950-FE4998436496}" presName="nodeText" presStyleLbl="bgAccFollowNode1" presStyleIdx="2" presStyleCnt="3">
        <dgm:presLayoutVars>
          <dgm:bulletEnabled val="1"/>
        </dgm:presLayoutVars>
      </dgm:prSet>
      <dgm:spPr/>
    </dgm:pt>
  </dgm:ptLst>
  <dgm:cxnLst>
    <dgm:cxn modelId="{6E4CA418-6B13-4E12-88E3-33FB9C5FC396}" type="presOf" srcId="{29058B80-477B-469B-9950-FE4998436496}" destId="{41D6B8B5-6A1A-4158-93A9-A1D6E5A47F91}" srcOrd="1" destOrd="0" presId="urn:microsoft.com/office/officeart/2016/7/layout/BasicLinearProcessNumbered"/>
    <dgm:cxn modelId="{7BE4C61B-F110-411D-AC19-21613EF0416B}" type="presOf" srcId="{634821C1-37EB-407F-904F-37DFF6A77192}" destId="{A5EB6A12-BBCC-4774-A3F5-85E24DEF06CB}" srcOrd="0" destOrd="0" presId="urn:microsoft.com/office/officeart/2016/7/layout/BasicLinearProcessNumbered"/>
    <dgm:cxn modelId="{AD70C831-FEE9-4A30-A460-343FE753BC25}" srcId="{E3576A74-E849-4D98-A681-1C81173D35EA}" destId="{AFEAB432-8401-4C37-99FE-A23A6B1FEB85}" srcOrd="1" destOrd="0" parTransId="{EF6AAD2A-6142-4B86-AD6C-D27BD674145E}" sibTransId="{0E0C62EA-9898-4653-A6B9-0C51E8E81A9A}"/>
    <dgm:cxn modelId="{2EFAE337-1601-402D-B3E0-5B58DEA6E854}" type="presOf" srcId="{29058B80-477B-469B-9950-FE4998436496}" destId="{B7B825A1-578C-4EB4-B0C5-568C0BF77B63}" srcOrd="0" destOrd="0" presId="urn:microsoft.com/office/officeart/2016/7/layout/BasicLinearProcessNumbered"/>
    <dgm:cxn modelId="{590B2371-2B2B-47CE-9AC5-B34DB5A6FB54}" type="presOf" srcId="{AFEAB432-8401-4C37-99FE-A23A6B1FEB85}" destId="{70A7BDBC-4464-458B-8E68-22C2F9DED809}" srcOrd="0" destOrd="0" presId="urn:microsoft.com/office/officeart/2016/7/layout/BasicLinearProcessNumbered"/>
    <dgm:cxn modelId="{2704E1A1-E33E-4B03-8CAB-8FB30861BE06}" type="presOf" srcId="{6B6C5B63-912F-4C53-8477-7374161137F5}" destId="{3DC7ACD2-F660-4F6D-8BF5-215FEFFDEC5B}" srcOrd="1" destOrd="0" presId="urn:microsoft.com/office/officeart/2016/7/layout/BasicLinearProcessNumbered"/>
    <dgm:cxn modelId="{1CEED8B5-CD72-454B-9E37-1CD2B4DA17C5}" srcId="{E3576A74-E849-4D98-A681-1C81173D35EA}" destId="{6B6C5B63-912F-4C53-8477-7374161137F5}" srcOrd="0" destOrd="0" parTransId="{94FE23E4-DB93-423B-BF5F-6C068D3C772E}" sibTransId="{634821C1-37EB-407F-904F-37DFF6A77192}"/>
    <dgm:cxn modelId="{12CAAEBB-A77D-4C04-B81F-D33676F1F7E2}" type="presOf" srcId="{0E0C62EA-9898-4653-A6B9-0C51E8E81A9A}" destId="{4C065B04-7EF5-46D8-AB66-383DA155236F}" srcOrd="0" destOrd="0" presId="urn:microsoft.com/office/officeart/2016/7/layout/BasicLinearProcessNumbered"/>
    <dgm:cxn modelId="{819F7FBC-1E44-4276-932C-72F55A2AED89}" type="presOf" srcId="{6B6C5B63-912F-4C53-8477-7374161137F5}" destId="{8C0839BA-3FB4-4D06-9801-EF462C146B57}" srcOrd="0" destOrd="0" presId="urn:microsoft.com/office/officeart/2016/7/layout/BasicLinearProcessNumbered"/>
    <dgm:cxn modelId="{D5CADDC8-E4C3-4163-80B3-C916DED0A8D1}" type="presOf" srcId="{E3576A74-E849-4D98-A681-1C81173D35EA}" destId="{4D3B74ED-E2A8-4E96-ADE5-5FA1470B2E2D}" srcOrd="0" destOrd="0" presId="urn:microsoft.com/office/officeart/2016/7/layout/BasicLinearProcessNumbered"/>
    <dgm:cxn modelId="{C1B973CE-ADAD-479D-B647-E198E2173B05}" type="presOf" srcId="{AFEAB432-8401-4C37-99FE-A23A6B1FEB85}" destId="{92C09AAD-1E23-4A1B-A90A-91AE18D31551}" srcOrd="1" destOrd="0" presId="urn:microsoft.com/office/officeart/2016/7/layout/BasicLinearProcessNumbered"/>
    <dgm:cxn modelId="{9DD9D0DC-FCC9-40DE-9B73-B7AE0C09CC9D}" srcId="{E3576A74-E849-4D98-A681-1C81173D35EA}" destId="{29058B80-477B-469B-9950-FE4998436496}" srcOrd="2" destOrd="0" parTransId="{2FD33031-EAF2-4D10-9EDE-DCF69B31538D}" sibTransId="{65BF80CC-970D-442D-A6F3-62CA97361449}"/>
    <dgm:cxn modelId="{DC613BF2-25D1-4B85-9BB1-5DF4BAD40680}" type="presOf" srcId="{65BF80CC-970D-442D-A6F3-62CA97361449}" destId="{0DDA8D55-7BDD-4EDA-A584-0E868A73697C}" srcOrd="0" destOrd="0" presId="urn:microsoft.com/office/officeart/2016/7/layout/BasicLinearProcessNumbered"/>
    <dgm:cxn modelId="{15A2F4BB-3065-4804-A7EA-823F4F0AB069}" type="presParOf" srcId="{4D3B74ED-E2A8-4E96-ADE5-5FA1470B2E2D}" destId="{86EB1767-8A3A-4A54-8C07-1434D814EB49}" srcOrd="0" destOrd="0" presId="urn:microsoft.com/office/officeart/2016/7/layout/BasicLinearProcessNumbered"/>
    <dgm:cxn modelId="{E1FE60AF-4829-4980-A33A-12B32F974709}" type="presParOf" srcId="{86EB1767-8A3A-4A54-8C07-1434D814EB49}" destId="{8C0839BA-3FB4-4D06-9801-EF462C146B57}" srcOrd="0" destOrd="0" presId="urn:microsoft.com/office/officeart/2016/7/layout/BasicLinearProcessNumbered"/>
    <dgm:cxn modelId="{7A6A320A-4101-4FEA-9477-B5EDCE522607}" type="presParOf" srcId="{86EB1767-8A3A-4A54-8C07-1434D814EB49}" destId="{A5EB6A12-BBCC-4774-A3F5-85E24DEF06CB}" srcOrd="1" destOrd="0" presId="urn:microsoft.com/office/officeart/2016/7/layout/BasicLinearProcessNumbered"/>
    <dgm:cxn modelId="{47739937-34DB-4270-9C91-98146D66BB6F}" type="presParOf" srcId="{86EB1767-8A3A-4A54-8C07-1434D814EB49}" destId="{7B3C9CCD-EE66-4E0C-A3F0-90EDE66B22C8}" srcOrd="2" destOrd="0" presId="urn:microsoft.com/office/officeart/2016/7/layout/BasicLinearProcessNumbered"/>
    <dgm:cxn modelId="{A6ED7C1D-7EAA-4CBA-8A31-30D4869E2573}" type="presParOf" srcId="{86EB1767-8A3A-4A54-8C07-1434D814EB49}" destId="{3DC7ACD2-F660-4F6D-8BF5-215FEFFDEC5B}" srcOrd="3" destOrd="0" presId="urn:microsoft.com/office/officeart/2016/7/layout/BasicLinearProcessNumbered"/>
    <dgm:cxn modelId="{F7834C2E-BB15-423B-8CC4-4FEDF69F55B5}" type="presParOf" srcId="{4D3B74ED-E2A8-4E96-ADE5-5FA1470B2E2D}" destId="{22CB7D1A-2172-49B7-8BD9-D3C3D3BCDFA6}" srcOrd="1" destOrd="0" presId="urn:microsoft.com/office/officeart/2016/7/layout/BasicLinearProcessNumbered"/>
    <dgm:cxn modelId="{A664CC1C-7BF0-4808-B8E0-3B6DF327FDBC}" type="presParOf" srcId="{4D3B74ED-E2A8-4E96-ADE5-5FA1470B2E2D}" destId="{8B7F99A2-5138-4891-8C5E-8AB2170B6DAA}" srcOrd="2" destOrd="0" presId="urn:microsoft.com/office/officeart/2016/7/layout/BasicLinearProcessNumbered"/>
    <dgm:cxn modelId="{BF8A2E31-6EF9-4050-8DEE-68EE1F42A350}" type="presParOf" srcId="{8B7F99A2-5138-4891-8C5E-8AB2170B6DAA}" destId="{70A7BDBC-4464-458B-8E68-22C2F9DED809}" srcOrd="0" destOrd="0" presId="urn:microsoft.com/office/officeart/2016/7/layout/BasicLinearProcessNumbered"/>
    <dgm:cxn modelId="{7A9230D2-8B10-4D77-9F26-B0D630E5A13D}" type="presParOf" srcId="{8B7F99A2-5138-4891-8C5E-8AB2170B6DAA}" destId="{4C065B04-7EF5-46D8-AB66-383DA155236F}" srcOrd="1" destOrd="0" presId="urn:microsoft.com/office/officeart/2016/7/layout/BasicLinearProcessNumbered"/>
    <dgm:cxn modelId="{06465689-DD8A-4AFD-9DAB-6882E7A2A467}" type="presParOf" srcId="{8B7F99A2-5138-4891-8C5E-8AB2170B6DAA}" destId="{5CEC54FB-6BCB-4EB9-A9B6-73862C192AF0}" srcOrd="2" destOrd="0" presId="urn:microsoft.com/office/officeart/2016/7/layout/BasicLinearProcessNumbered"/>
    <dgm:cxn modelId="{FE2FFE2F-5A7A-40E4-A8CB-2B4E3EADA0EA}" type="presParOf" srcId="{8B7F99A2-5138-4891-8C5E-8AB2170B6DAA}" destId="{92C09AAD-1E23-4A1B-A90A-91AE18D31551}" srcOrd="3" destOrd="0" presId="urn:microsoft.com/office/officeart/2016/7/layout/BasicLinearProcessNumbered"/>
    <dgm:cxn modelId="{103CC085-7F8E-4DF6-A2F4-2DB4D5CE7334}" type="presParOf" srcId="{4D3B74ED-E2A8-4E96-ADE5-5FA1470B2E2D}" destId="{3707CE66-A110-4889-9DEC-E78330314C85}" srcOrd="3" destOrd="0" presId="urn:microsoft.com/office/officeart/2016/7/layout/BasicLinearProcessNumbered"/>
    <dgm:cxn modelId="{19AFE4D4-7EA0-44AE-8B2D-76BD5EAEBA16}" type="presParOf" srcId="{4D3B74ED-E2A8-4E96-ADE5-5FA1470B2E2D}" destId="{C9522253-A1AD-418D-A2A6-4AE97F022BD6}" srcOrd="4" destOrd="0" presId="urn:microsoft.com/office/officeart/2016/7/layout/BasicLinearProcessNumbered"/>
    <dgm:cxn modelId="{1CC3441C-042D-4227-A30F-0B356087B006}" type="presParOf" srcId="{C9522253-A1AD-418D-A2A6-4AE97F022BD6}" destId="{B7B825A1-578C-4EB4-B0C5-568C0BF77B63}" srcOrd="0" destOrd="0" presId="urn:microsoft.com/office/officeart/2016/7/layout/BasicLinearProcessNumbered"/>
    <dgm:cxn modelId="{443CA5BF-F53F-4DE1-9BD3-E6B68AEA3365}" type="presParOf" srcId="{C9522253-A1AD-418D-A2A6-4AE97F022BD6}" destId="{0DDA8D55-7BDD-4EDA-A584-0E868A73697C}" srcOrd="1" destOrd="0" presId="urn:microsoft.com/office/officeart/2016/7/layout/BasicLinearProcessNumbered"/>
    <dgm:cxn modelId="{CA27D784-ECBB-4815-AAEC-E11236EDBBB5}" type="presParOf" srcId="{C9522253-A1AD-418D-A2A6-4AE97F022BD6}" destId="{5DDF5C79-A131-458F-BE07-02F9883150C3}" srcOrd="2" destOrd="0" presId="urn:microsoft.com/office/officeart/2016/7/layout/BasicLinearProcessNumbered"/>
    <dgm:cxn modelId="{7C126219-AA40-4ED2-813A-F24181F342E9}" type="presParOf" srcId="{C9522253-A1AD-418D-A2A6-4AE97F022BD6}" destId="{41D6B8B5-6A1A-4158-93A9-A1D6E5A47F91}" srcOrd="3" destOrd="0" presId="urn:microsoft.com/office/officeart/2016/7/layout/BasicLinear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538420A9-53F3-4838-B9F9-90645B2267D2}" type="doc">
      <dgm:prSet loTypeId="urn:microsoft.com/office/officeart/2016/7/layout/RepeatingBendingProcessNew" loCatId="process" qsTypeId="urn:microsoft.com/office/officeart/2005/8/quickstyle/simple1" qsCatId="simple" csTypeId="urn:microsoft.com/office/officeart/2005/8/colors/colorful2" csCatId="colorful" phldr="1"/>
      <dgm:spPr/>
      <dgm:t>
        <a:bodyPr/>
        <a:lstStyle/>
        <a:p>
          <a:endParaRPr lang="es"/>
        </a:p>
      </dgm:t>
    </dgm:pt>
    <dgm:pt modelId="{621943C8-503C-4DF5-B634-0CCBCC4FFE6D}">
      <dgm:prSet custT="1"/>
      <dgm:spPr/>
      <dgm:t>
        <a:bodyPr/>
        <a:lstStyle/>
        <a:p>
          <a:pPr algn="ctr" rtl="0"/>
          <a:r>
            <a:rPr lang="es" sz="1400" b="0" i="0" u="none" baseline="0">
              <a:solidFill>
                <a:schemeClr val="tx1"/>
              </a:solidFill>
              <a:latin typeface="+mn-lt"/>
              <a:ea typeface="+mn-lt"/>
              <a:cs typeface="+mn-lt"/>
            </a:rPr>
            <a:t>Limpiar el desorden y mantener la casa limpia y ordenada</a:t>
          </a:r>
          <a:endParaRPr lang="es" sz="1400" dirty="0">
            <a:solidFill>
              <a:schemeClr val="tx1"/>
            </a:solidFill>
            <a:latin typeface="+mn-lt"/>
          </a:endParaRPr>
        </a:p>
      </dgm:t>
    </dgm:pt>
    <dgm:pt modelId="{EF67B07C-FA2B-41E4-B34C-2182FCC5A731}" type="parTrans" cxnId="{D3F2F071-BC0F-4BBD-A8A9-7CC28271C2E7}">
      <dgm:prSet/>
      <dgm:spPr/>
      <dgm:t>
        <a:bodyPr/>
        <a:lstStyle/>
        <a:p>
          <a:endParaRPr lang="es"/>
        </a:p>
      </dgm:t>
    </dgm:pt>
    <dgm:pt modelId="{AC0DB1DF-C530-49C7-99E0-41CDD6C82049}" type="sibTrans" cxnId="{D3F2F071-BC0F-4BBD-A8A9-7CC28271C2E7}">
      <dgm:prSet/>
      <dgm:spPr/>
      <dgm:t>
        <a:bodyPr/>
        <a:lstStyle/>
        <a:p>
          <a:endParaRPr lang="es" dirty="0"/>
        </a:p>
      </dgm:t>
    </dgm:pt>
    <dgm:pt modelId="{6E071223-3101-4FC0-BD59-FEB303746AC9}">
      <dgm:prSet custT="1"/>
      <dgm:spPr/>
      <dgm:t>
        <a:bodyPr/>
        <a:lstStyle/>
        <a:p>
          <a:pPr algn="ctr" rtl="0"/>
          <a:r>
            <a:rPr lang="es" sz="1400" b="0" i="0" u="none" baseline="0" dirty="0">
              <a:solidFill>
                <a:schemeClr val="tx1"/>
              </a:solidFill>
              <a:latin typeface="+mn-lt"/>
              <a:ea typeface="+mn-lt"/>
              <a:cs typeface="+mn-lt"/>
            </a:rPr>
            <a:t>Reparar o eliminar obstáculos que puedan causar tropiezos (por ejemplo, alfombras sueltas, tapetes resbaladizos, cables de extensión en los pasillos)</a:t>
          </a:r>
          <a:endParaRPr lang="es" sz="1400" dirty="0">
            <a:solidFill>
              <a:schemeClr val="tx1"/>
            </a:solidFill>
            <a:latin typeface="+mn-lt"/>
          </a:endParaRPr>
        </a:p>
      </dgm:t>
    </dgm:pt>
    <dgm:pt modelId="{C38A833A-C5B8-4789-A4F7-3E2CC028F76D}" type="parTrans" cxnId="{84CC04C0-8FDE-48D8-B941-DD9CC6F92BE3}">
      <dgm:prSet/>
      <dgm:spPr/>
      <dgm:t>
        <a:bodyPr/>
        <a:lstStyle/>
        <a:p>
          <a:endParaRPr lang="es"/>
        </a:p>
      </dgm:t>
    </dgm:pt>
    <dgm:pt modelId="{B9B42531-AABC-41E7-ACBA-0B60DA605060}" type="sibTrans" cxnId="{84CC04C0-8FDE-48D8-B941-DD9CC6F92BE3}">
      <dgm:prSet/>
      <dgm:spPr/>
      <dgm:t>
        <a:bodyPr/>
        <a:lstStyle/>
        <a:p>
          <a:endParaRPr lang="es" dirty="0"/>
        </a:p>
      </dgm:t>
    </dgm:pt>
    <dgm:pt modelId="{9C6AB02C-01B5-4260-9BE9-6D1EB253086E}">
      <dgm:prSet custT="1"/>
      <dgm:spPr/>
      <dgm:t>
        <a:bodyPr/>
        <a:lstStyle/>
        <a:p>
          <a:pPr algn="ctr" rtl="0"/>
          <a:r>
            <a:rPr lang="es" sz="1400" b="0" i="0" u="none" baseline="0">
              <a:solidFill>
                <a:schemeClr val="tx1"/>
              </a:solidFill>
              <a:latin typeface="+mn-lt"/>
              <a:ea typeface="+mn-lt"/>
              <a:cs typeface="+mn-lt"/>
            </a:rPr>
            <a:t>Instalar barras de apoyo y pasamanos</a:t>
          </a:r>
          <a:endParaRPr lang="es" sz="1400" dirty="0">
            <a:solidFill>
              <a:schemeClr val="tx1"/>
            </a:solidFill>
            <a:latin typeface="+mn-lt"/>
          </a:endParaRPr>
        </a:p>
      </dgm:t>
    </dgm:pt>
    <dgm:pt modelId="{B683914E-26AC-4214-BF02-BC5A8B76BB9B}" type="parTrans" cxnId="{B0719EE5-471A-484E-A2DE-5077C9FBECFA}">
      <dgm:prSet/>
      <dgm:spPr/>
      <dgm:t>
        <a:bodyPr/>
        <a:lstStyle/>
        <a:p>
          <a:endParaRPr lang="es"/>
        </a:p>
      </dgm:t>
    </dgm:pt>
    <dgm:pt modelId="{9A149411-AC74-4FA0-B6EE-16098141C3D6}" type="sibTrans" cxnId="{B0719EE5-471A-484E-A2DE-5077C9FBECFA}">
      <dgm:prSet/>
      <dgm:spPr/>
      <dgm:t>
        <a:bodyPr/>
        <a:lstStyle/>
        <a:p>
          <a:endParaRPr lang="es" dirty="0"/>
        </a:p>
      </dgm:t>
    </dgm:pt>
    <dgm:pt modelId="{4DCC0AF6-AC09-4C38-93A3-C0F7DFD6AB5F}">
      <dgm:prSet custT="1"/>
      <dgm:spPr/>
      <dgm:t>
        <a:bodyPr/>
        <a:lstStyle/>
        <a:p>
          <a:pPr algn="ctr" rtl="0"/>
          <a:r>
            <a:rPr lang="es" sz="1400" b="1" i="0" u="none" baseline="0">
              <a:solidFill>
                <a:schemeClr val="tx1"/>
              </a:solidFill>
              <a:latin typeface="+mn-lt"/>
              <a:ea typeface="+mn-lt"/>
              <a:cs typeface="+mn-lt"/>
            </a:rPr>
            <a:t>Evite la ropa suelta (por ejemplo, pantalones y pijamas con dobladillos adecuados).</a:t>
          </a:r>
        </a:p>
      </dgm:t>
    </dgm:pt>
    <dgm:pt modelId="{BAE5BD8F-CBFC-406C-8A98-AFC7FAEF2E14}" type="parTrans" cxnId="{E9960766-F39A-43B0-BBA2-5BFC0AAC8402}">
      <dgm:prSet/>
      <dgm:spPr/>
      <dgm:t>
        <a:bodyPr/>
        <a:lstStyle/>
        <a:p>
          <a:endParaRPr lang="es"/>
        </a:p>
      </dgm:t>
    </dgm:pt>
    <dgm:pt modelId="{C8BF3457-6F06-4C27-8D99-9F7E958CFF98}" type="sibTrans" cxnId="{E9960766-F39A-43B0-BBA2-5BFC0AAC8402}">
      <dgm:prSet/>
      <dgm:spPr/>
      <dgm:t>
        <a:bodyPr/>
        <a:lstStyle/>
        <a:p>
          <a:endParaRPr lang="es" dirty="0"/>
        </a:p>
      </dgm:t>
    </dgm:pt>
    <dgm:pt modelId="{343A4EFE-E460-4C07-B84C-B6AA6ADD927D}">
      <dgm:prSet custT="1"/>
      <dgm:spPr/>
      <dgm:t>
        <a:bodyPr/>
        <a:lstStyle/>
        <a:p>
          <a:pPr algn="ctr" rtl="0"/>
          <a:r>
            <a:rPr lang="es" sz="1400" b="1" i="0" u="none" baseline="0" dirty="0">
              <a:solidFill>
                <a:schemeClr val="tx1"/>
              </a:solidFill>
              <a:latin typeface="+mn-lt"/>
              <a:ea typeface="+mn-lt"/>
              <a:cs typeface="+mn-lt"/>
            </a:rPr>
            <a:t>Proporcionar una iluminación adecuada e instalar bombillas más brillantes donde sea necesario.</a:t>
          </a:r>
        </a:p>
      </dgm:t>
    </dgm:pt>
    <dgm:pt modelId="{676CF40A-D172-4C5B-8BDB-3E2DA27A28D2}" type="parTrans" cxnId="{0270803D-B72B-4A01-B14A-8D4D11702CCC}">
      <dgm:prSet/>
      <dgm:spPr/>
      <dgm:t>
        <a:bodyPr/>
        <a:lstStyle/>
        <a:p>
          <a:endParaRPr lang="es"/>
        </a:p>
      </dgm:t>
    </dgm:pt>
    <dgm:pt modelId="{63F0AB86-14D7-4D7D-9A95-2CF70E68E333}" type="sibTrans" cxnId="{0270803D-B72B-4A01-B14A-8D4D11702CCC}">
      <dgm:prSet/>
      <dgm:spPr/>
      <dgm:t>
        <a:bodyPr/>
        <a:lstStyle/>
        <a:p>
          <a:endParaRPr lang="es" dirty="0"/>
        </a:p>
      </dgm:t>
    </dgm:pt>
    <dgm:pt modelId="{97C0EEF9-B452-4296-A63B-8A410E8D5F25}">
      <dgm:prSet custT="1"/>
      <dgm:spPr/>
      <dgm:t>
        <a:bodyPr/>
        <a:lstStyle/>
        <a:p>
          <a:pPr algn="ctr" rtl="0"/>
          <a:r>
            <a:rPr lang="es" sz="1400" b="1" i="0" u="none" baseline="0">
              <a:solidFill>
                <a:schemeClr val="tx1"/>
              </a:solidFill>
              <a:latin typeface="+mn-lt"/>
              <a:ea typeface="+mn-lt"/>
              <a:cs typeface="+mn-lt"/>
            </a:rPr>
            <a:t>Utilizar alfombrillas antideslizantes en bañeras, duchas, baños, suelos de cocina y porches.</a:t>
          </a:r>
        </a:p>
      </dgm:t>
    </dgm:pt>
    <dgm:pt modelId="{9CAE6F23-F3DD-45D0-83C1-97BBCD062874}" type="parTrans" cxnId="{C8283931-0A9C-486E-909B-2CB29B14F422}">
      <dgm:prSet/>
      <dgm:spPr/>
      <dgm:t>
        <a:bodyPr/>
        <a:lstStyle/>
        <a:p>
          <a:endParaRPr lang="es"/>
        </a:p>
      </dgm:t>
    </dgm:pt>
    <dgm:pt modelId="{0E10B2D8-6CE9-4466-9C6C-446BEF9AF62A}" type="sibTrans" cxnId="{C8283931-0A9C-486E-909B-2CB29B14F422}">
      <dgm:prSet/>
      <dgm:spPr/>
      <dgm:t>
        <a:bodyPr/>
        <a:lstStyle/>
        <a:p>
          <a:endParaRPr lang="es" dirty="0"/>
        </a:p>
      </dgm:t>
    </dgm:pt>
    <dgm:pt modelId="{B6E28216-6D90-49A0-A1CD-8219A499E147}">
      <dgm:prSet custT="1"/>
      <dgm:spPr/>
      <dgm:t>
        <a:bodyPr/>
        <a:lstStyle/>
        <a:p>
          <a:pPr algn="ctr" rtl="0"/>
          <a:r>
            <a:rPr lang="es" sz="1400" b="1" i="0" u="none" baseline="0">
              <a:solidFill>
                <a:schemeClr val="tx1"/>
              </a:solidFill>
              <a:latin typeface="+mn-lt"/>
              <a:ea typeface="+mn-lt"/>
              <a:cs typeface="+mn-lt"/>
            </a:rPr>
            <a:t>Ser conscientes de las irregularidades de los pisos o escaleras</a:t>
          </a:r>
        </a:p>
      </dgm:t>
    </dgm:pt>
    <dgm:pt modelId="{D73C7FC9-5FAB-4388-9AB5-69B34280C0B2}" type="parTrans" cxnId="{0180DF89-83A3-47B9-A08F-7820D80B72DC}">
      <dgm:prSet/>
      <dgm:spPr/>
      <dgm:t>
        <a:bodyPr/>
        <a:lstStyle/>
        <a:p>
          <a:endParaRPr lang="es"/>
        </a:p>
      </dgm:t>
    </dgm:pt>
    <dgm:pt modelId="{B1879C45-E137-49C1-BB6E-BF5233A568CE}" type="sibTrans" cxnId="{0180DF89-83A3-47B9-A08F-7820D80B72DC}">
      <dgm:prSet/>
      <dgm:spPr/>
      <dgm:t>
        <a:bodyPr/>
        <a:lstStyle/>
        <a:p>
          <a:endParaRPr lang="es" dirty="0"/>
        </a:p>
      </dgm:t>
    </dgm:pt>
    <dgm:pt modelId="{EF4393F1-0C0B-488D-9D0B-3CB11C7FDC2C}">
      <dgm:prSet custT="1"/>
      <dgm:spPr/>
      <dgm:t>
        <a:bodyPr/>
        <a:lstStyle/>
        <a:p>
          <a:pPr marL="0" indent="0" algn="ctr" rtl="0"/>
          <a:r>
            <a:rPr lang="es" sz="1400" b="1" i="0" u="none" baseline="0" dirty="0">
              <a:solidFill>
                <a:schemeClr val="tx1"/>
              </a:solidFill>
              <a:latin typeface="+mn-lt"/>
              <a:ea typeface="+mn-lt"/>
              <a:cs typeface="+mn-lt"/>
            </a:rPr>
            <a:t>Educar a los participantes sobre el riesgo de moverse demasiado rápido, especialmente al cambiar de posición (por ejemplo, de estar sentado a pararse).</a:t>
          </a:r>
        </a:p>
      </dgm:t>
    </dgm:pt>
    <dgm:pt modelId="{18DA1B4A-00A0-4A91-B921-DD39912F120D}" type="parTrans" cxnId="{391D943D-2A63-4D36-9D21-F48235247C3D}">
      <dgm:prSet/>
      <dgm:spPr/>
      <dgm:t>
        <a:bodyPr/>
        <a:lstStyle/>
        <a:p>
          <a:endParaRPr lang="es"/>
        </a:p>
      </dgm:t>
    </dgm:pt>
    <dgm:pt modelId="{49509281-BA17-41D5-A43E-75493F3D0A1A}" type="sibTrans" cxnId="{391D943D-2A63-4D36-9D21-F48235247C3D}">
      <dgm:prSet/>
      <dgm:spPr/>
      <dgm:t>
        <a:bodyPr/>
        <a:lstStyle/>
        <a:p>
          <a:endParaRPr lang="es"/>
        </a:p>
      </dgm:t>
    </dgm:pt>
    <dgm:pt modelId="{31CA9F09-B4E1-4D50-A4E5-1D709C87D058}" type="pres">
      <dgm:prSet presAssocID="{538420A9-53F3-4838-B9F9-90645B2267D2}" presName="Name0" presStyleCnt="0">
        <dgm:presLayoutVars>
          <dgm:dir/>
          <dgm:resizeHandles val="exact"/>
        </dgm:presLayoutVars>
      </dgm:prSet>
      <dgm:spPr/>
    </dgm:pt>
    <dgm:pt modelId="{5D7F9BCF-AD3C-4367-9162-202939283664}" type="pres">
      <dgm:prSet presAssocID="{621943C8-503C-4DF5-B634-0CCBCC4FFE6D}" presName="node" presStyleLbl="node1" presStyleIdx="0" presStyleCnt="8">
        <dgm:presLayoutVars>
          <dgm:bulletEnabled val="1"/>
        </dgm:presLayoutVars>
      </dgm:prSet>
      <dgm:spPr/>
    </dgm:pt>
    <dgm:pt modelId="{C9368EB1-F05A-43D9-8EB2-2444AB7EDE3C}" type="pres">
      <dgm:prSet presAssocID="{AC0DB1DF-C530-49C7-99E0-41CDD6C82049}" presName="sibTrans" presStyleLbl="sibTrans1D1" presStyleIdx="0" presStyleCnt="7"/>
      <dgm:spPr/>
    </dgm:pt>
    <dgm:pt modelId="{4AC5CCD2-8583-48A4-AE97-5F4C9A827C94}" type="pres">
      <dgm:prSet presAssocID="{AC0DB1DF-C530-49C7-99E0-41CDD6C82049}" presName="connectorText" presStyleLbl="sibTrans1D1" presStyleIdx="0" presStyleCnt="7"/>
      <dgm:spPr/>
    </dgm:pt>
    <dgm:pt modelId="{FCC70CB0-E68B-461C-B87A-FFF2976978D3}" type="pres">
      <dgm:prSet presAssocID="{6E071223-3101-4FC0-BD59-FEB303746AC9}" presName="node" presStyleLbl="node1" presStyleIdx="1" presStyleCnt="8" custScaleX="111478">
        <dgm:presLayoutVars>
          <dgm:bulletEnabled val="1"/>
        </dgm:presLayoutVars>
      </dgm:prSet>
      <dgm:spPr/>
    </dgm:pt>
    <dgm:pt modelId="{E10ABD4D-BC91-447D-81EE-5BBD095840DE}" type="pres">
      <dgm:prSet presAssocID="{B9B42531-AABC-41E7-ACBA-0B60DA605060}" presName="sibTrans" presStyleLbl="sibTrans1D1" presStyleIdx="1" presStyleCnt="7"/>
      <dgm:spPr/>
    </dgm:pt>
    <dgm:pt modelId="{0DB9875A-5EBF-421D-8CFE-FBAC1493DB1F}" type="pres">
      <dgm:prSet presAssocID="{B9B42531-AABC-41E7-ACBA-0B60DA605060}" presName="connectorText" presStyleLbl="sibTrans1D1" presStyleIdx="1" presStyleCnt="7"/>
      <dgm:spPr/>
    </dgm:pt>
    <dgm:pt modelId="{2BDFA2D9-0647-423E-915B-C0FE2F45CA06}" type="pres">
      <dgm:prSet presAssocID="{9C6AB02C-01B5-4260-9BE9-6D1EB253086E}" presName="node" presStyleLbl="node1" presStyleIdx="2" presStyleCnt="8">
        <dgm:presLayoutVars>
          <dgm:bulletEnabled val="1"/>
        </dgm:presLayoutVars>
      </dgm:prSet>
      <dgm:spPr/>
    </dgm:pt>
    <dgm:pt modelId="{28469D9E-2671-4C9D-AB04-00CB4F59D75D}" type="pres">
      <dgm:prSet presAssocID="{9A149411-AC74-4FA0-B6EE-16098141C3D6}" presName="sibTrans" presStyleLbl="sibTrans1D1" presStyleIdx="2" presStyleCnt="7"/>
      <dgm:spPr/>
    </dgm:pt>
    <dgm:pt modelId="{ABAF3136-4374-4ACF-90AF-9E3F234339B7}" type="pres">
      <dgm:prSet presAssocID="{9A149411-AC74-4FA0-B6EE-16098141C3D6}" presName="connectorText" presStyleLbl="sibTrans1D1" presStyleIdx="2" presStyleCnt="7"/>
      <dgm:spPr/>
    </dgm:pt>
    <dgm:pt modelId="{5385F786-57AB-4E4E-919B-A03F33EFB655}" type="pres">
      <dgm:prSet presAssocID="{4DCC0AF6-AC09-4C38-93A3-C0F7DFD6AB5F}" presName="node" presStyleLbl="node1" presStyleIdx="3" presStyleCnt="8">
        <dgm:presLayoutVars>
          <dgm:bulletEnabled val="1"/>
        </dgm:presLayoutVars>
      </dgm:prSet>
      <dgm:spPr/>
    </dgm:pt>
    <dgm:pt modelId="{22FCB24F-EA3B-4A3D-80E3-2D7DC3A41D69}" type="pres">
      <dgm:prSet presAssocID="{C8BF3457-6F06-4C27-8D99-9F7E958CFF98}" presName="sibTrans" presStyleLbl="sibTrans1D1" presStyleIdx="3" presStyleCnt="7"/>
      <dgm:spPr/>
    </dgm:pt>
    <dgm:pt modelId="{32E9C620-D837-42E7-8307-3C02F5489E9D}" type="pres">
      <dgm:prSet presAssocID="{C8BF3457-6F06-4C27-8D99-9F7E958CFF98}" presName="connectorText" presStyleLbl="sibTrans1D1" presStyleIdx="3" presStyleCnt="7"/>
      <dgm:spPr/>
    </dgm:pt>
    <dgm:pt modelId="{E449A955-A423-4CDC-83FA-51881BCC0B0B}" type="pres">
      <dgm:prSet presAssocID="{343A4EFE-E460-4C07-B84C-B6AA6ADD927D}" presName="node" presStyleLbl="node1" presStyleIdx="4" presStyleCnt="8" custScaleX="108572">
        <dgm:presLayoutVars>
          <dgm:bulletEnabled val="1"/>
        </dgm:presLayoutVars>
      </dgm:prSet>
      <dgm:spPr/>
    </dgm:pt>
    <dgm:pt modelId="{04FCFAD5-A4F5-409B-9DEE-E5323C0AE0CA}" type="pres">
      <dgm:prSet presAssocID="{63F0AB86-14D7-4D7D-9A95-2CF70E68E333}" presName="sibTrans" presStyleLbl="sibTrans1D1" presStyleIdx="4" presStyleCnt="7"/>
      <dgm:spPr/>
    </dgm:pt>
    <dgm:pt modelId="{F7E8128B-7CF4-4CB8-A046-FF447C97F496}" type="pres">
      <dgm:prSet presAssocID="{63F0AB86-14D7-4D7D-9A95-2CF70E68E333}" presName="connectorText" presStyleLbl="sibTrans1D1" presStyleIdx="4" presStyleCnt="7"/>
      <dgm:spPr/>
    </dgm:pt>
    <dgm:pt modelId="{4B9B6CF1-5874-4FA3-B808-B6A1E125F88F}" type="pres">
      <dgm:prSet presAssocID="{97C0EEF9-B452-4296-A63B-8A410E8D5F25}" presName="node" presStyleLbl="node1" presStyleIdx="5" presStyleCnt="8">
        <dgm:presLayoutVars>
          <dgm:bulletEnabled val="1"/>
        </dgm:presLayoutVars>
      </dgm:prSet>
      <dgm:spPr/>
    </dgm:pt>
    <dgm:pt modelId="{825F9A44-259C-4E75-A796-10E25B99B924}" type="pres">
      <dgm:prSet presAssocID="{0E10B2D8-6CE9-4466-9C6C-446BEF9AF62A}" presName="sibTrans" presStyleLbl="sibTrans1D1" presStyleIdx="5" presStyleCnt="7"/>
      <dgm:spPr/>
    </dgm:pt>
    <dgm:pt modelId="{A17FFD33-F948-40B8-9DA3-12382C27C00F}" type="pres">
      <dgm:prSet presAssocID="{0E10B2D8-6CE9-4466-9C6C-446BEF9AF62A}" presName="connectorText" presStyleLbl="sibTrans1D1" presStyleIdx="5" presStyleCnt="7"/>
      <dgm:spPr/>
    </dgm:pt>
    <dgm:pt modelId="{B2729844-34D2-4996-B155-442AC2B29DDD}" type="pres">
      <dgm:prSet presAssocID="{B6E28216-6D90-49A0-A1CD-8219A499E147}" presName="node" presStyleLbl="node1" presStyleIdx="6" presStyleCnt="8">
        <dgm:presLayoutVars>
          <dgm:bulletEnabled val="1"/>
        </dgm:presLayoutVars>
      </dgm:prSet>
      <dgm:spPr/>
    </dgm:pt>
    <dgm:pt modelId="{1A691AA2-0A20-4204-ADF1-4FB20E04DBE9}" type="pres">
      <dgm:prSet presAssocID="{B1879C45-E137-49C1-BB6E-BF5233A568CE}" presName="sibTrans" presStyleLbl="sibTrans1D1" presStyleIdx="6" presStyleCnt="7"/>
      <dgm:spPr/>
    </dgm:pt>
    <dgm:pt modelId="{9F8EDB82-C26E-4D45-89AC-176D910163C5}" type="pres">
      <dgm:prSet presAssocID="{B1879C45-E137-49C1-BB6E-BF5233A568CE}" presName="connectorText" presStyleLbl="sibTrans1D1" presStyleIdx="6" presStyleCnt="7"/>
      <dgm:spPr/>
    </dgm:pt>
    <dgm:pt modelId="{111EACAB-10CD-4B51-B3EE-0109E8226352}" type="pres">
      <dgm:prSet presAssocID="{EF4393F1-0C0B-488D-9D0B-3CB11C7FDC2C}" presName="node" presStyleLbl="node1" presStyleIdx="7" presStyleCnt="8" custScaleX="118670">
        <dgm:presLayoutVars>
          <dgm:bulletEnabled val="1"/>
        </dgm:presLayoutVars>
      </dgm:prSet>
      <dgm:spPr/>
    </dgm:pt>
  </dgm:ptLst>
  <dgm:cxnLst>
    <dgm:cxn modelId="{7C4E2006-CB7A-4673-8860-AD9CEFD47665}" type="presOf" srcId="{C8BF3457-6F06-4C27-8D99-9F7E958CFF98}" destId="{22FCB24F-EA3B-4A3D-80E3-2D7DC3A41D69}" srcOrd="0" destOrd="0" presId="urn:microsoft.com/office/officeart/2016/7/layout/RepeatingBendingProcessNew"/>
    <dgm:cxn modelId="{E93DC109-EB04-4FD8-8FC8-E0804F5C9A93}" type="presOf" srcId="{B6E28216-6D90-49A0-A1CD-8219A499E147}" destId="{B2729844-34D2-4996-B155-442AC2B29DDD}" srcOrd="0" destOrd="0" presId="urn:microsoft.com/office/officeart/2016/7/layout/RepeatingBendingProcessNew"/>
    <dgm:cxn modelId="{6ABFB00E-B84D-4B9A-B4E3-A78BA96B6CE5}" type="presOf" srcId="{9A149411-AC74-4FA0-B6EE-16098141C3D6}" destId="{ABAF3136-4374-4ACF-90AF-9E3F234339B7}" srcOrd="1" destOrd="0" presId="urn:microsoft.com/office/officeart/2016/7/layout/RepeatingBendingProcessNew"/>
    <dgm:cxn modelId="{F5A49416-CD64-41CA-8E47-48FE68D17E5F}" type="presOf" srcId="{63F0AB86-14D7-4D7D-9A95-2CF70E68E333}" destId="{F7E8128B-7CF4-4CB8-A046-FF447C97F496}" srcOrd="1" destOrd="0" presId="urn:microsoft.com/office/officeart/2016/7/layout/RepeatingBendingProcessNew"/>
    <dgm:cxn modelId="{D63C3B17-11D6-4568-B8DB-B6178CB154AA}" type="presOf" srcId="{B9B42531-AABC-41E7-ACBA-0B60DA605060}" destId="{0DB9875A-5EBF-421D-8CFE-FBAC1493DB1F}" srcOrd="1" destOrd="0" presId="urn:microsoft.com/office/officeart/2016/7/layout/RepeatingBendingProcessNew"/>
    <dgm:cxn modelId="{2FB70529-BFA5-40E5-A4DC-BC58F35BEF8D}" type="presOf" srcId="{97C0EEF9-B452-4296-A63B-8A410E8D5F25}" destId="{4B9B6CF1-5874-4FA3-B808-B6A1E125F88F}" srcOrd="0" destOrd="0" presId="urn:microsoft.com/office/officeart/2016/7/layout/RepeatingBendingProcessNew"/>
    <dgm:cxn modelId="{4150C229-D4FB-4243-9540-4ADA8B2D5412}" type="presOf" srcId="{AC0DB1DF-C530-49C7-99E0-41CDD6C82049}" destId="{C9368EB1-F05A-43D9-8EB2-2444AB7EDE3C}" srcOrd="0" destOrd="0" presId="urn:microsoft.com/office/officeart/2016/7/layout/RepeatingBendingProcessNew"/>
    <dgm:cxn modelId="{C2F0BF2B-B0C9-4E21-8413-CFCCB5A9FBAF}" type="presOf" srcId="{B1879C45-E137-49C1-BB6E-BF5233A568CE}" destId="{1A691AA2-0A20-4204-ADF1-4FB20E04DBE9}" srcOrd="0" destOrd="0" presId="urn:microsoft.com/office/officeart/2016/7/layout/RepeatingBendingProcessNew"/>
    <dgm:cxn modelId="{C8283931-0A9C-486E-909B-2CB29B14F422}" srcId="{538420A9-53F3-4838-B9F9-90645B2267D2}" destId="{97C0EEF9-B452-4296-A63B-8A410E8D5F25}" srcOrd="5" destOrd="0" parTransId="{9CAE6F23-F3DD-45D0-83C1-97BBCD062874}" sibTransId="{0E10B2D8-6CE9-4466-9C6C-446BEF9AF62A}"/>
    <dgm:cxn modelId="{0270803D-B72B-4A01-B14A-8D4D11702CCC}" srcId="{538420A9-53F3-4838-B9F9-90645B2267D2}" destId="{343A4EFE-E460-4C07-B84C-B6AA6ADD927D}" srcOrd="4" destOrd="0" parTransId="{676CF40A-D172-4C5B-8BDB-3E2DA27A28D2}" sibTransId="{63F0AB86-14D7-4D7D-9A95-2CF70E68E333}"/>
    <dgm:cxn modelId="{391D943D-2A63-4D36-9D21-F48235247C3D}" srcId="{538420A9-53F3-4838-B9F9-90645B2267D2}" destId="{EF4393F1-0C0B-488D-9D0B-3CB11C7FDC2C}" srcOrd="7" destOrd="0" parTransId="{18DA1B4A-00A0-4A91-B921-DD39912F120D}" sibTransId="{49509281-BA17-41D5-A43E-75493F3D0A1A}"/>
    <dgm:cxn modelId="{E9960766-F39A-43B0-BBA2-5BFC0AAC8402}" srcId="{538420A9-53F3-4838-B9F9-90645B2267D2}" destId="{4DCC0AF6-AC09-4C38-93A3-C0F7DFD6AB5F}" srcOrd="3" destOrd="0" parTransId="{BAE5BD8F-CBFC-406C-8A98-AFC7FAEF2E14}" sibTransId="{C8BF3457-6F06-4C27-8D99-9F7E958CFF98}"/>
    <dgm:cxn modelId="{31840268-3090-400C-8590-FAB327D39B76}" type="presOf" srcId="{9A149411-AC74-4FA0-B6EE-16098141C3D6}" destId="{28469D9E-2671-4C9D-AB04-00CB4F59D75D}" srcOrd="0" destOrd="0" presId="urn:microsoft.com/office/officeart/2016/7/layout/RepeatingBendingProcessNew"/>
    <dgm:cxn modelId="{C5F2AD6A-011C-4DA6-8995-A9A0CD91EC51}" type="presOf" srcId="{538420A9-53F3-4838-B9F9-90645B2267D2}" destId="{31CA9F09-B4E1-4D50-A4E5-1D709C87D058}" srcOrd="0" destOrd="0" presId="urn:microsoft.com/office/officeart/2016/7/layout/RepeatingBendingProcessNew"/>
    <dgm:cxn modelId="{B9D1A46D-FD83-4E0A-9357-5303E108C5E9}" type="presOf" srcId="{B1879C45-E137-49C1-BB6E-BF5233A568CE}" destId="{9F8EDB82-C26E-4D45-89AC-176D910163C5}" srcOrd="1" destOrd="0" presId="urn:microsoft.com/office/officeart/2016/7/layout/RepeatingBendingProcessNew"/>
    <dgm:cxn modelId="{22022E71-B86C-4718-93B4-A7E4216089E2}" type="presOf" srcId="{0E10B2D8-6CE9-4466-9C6C-446BEF9AF62A}" destId="{A17FFD33-F948-40B8-9DA3-12382C27C00F}" srcOrd="1" destOrd="0" presId="urn:microsoft.com/office/officeart/2016/7/layout/RepeatingBendingProcessNew"/>
    <dgm:cxn modelId="{D3F2F071-BC0F-4BBD-A8A9-7CC28271C2E7}" srcId="{538420A9-53F3-4838-B9F9-90645B2267D2}" destId="{621943C8-503C-4DF5-B634-0CCBCC4FFE6D}" srcOrd="0" destOrd="0" parTransId="{EF67B07C-FA2B-41E4-B34C-2182FCC5A731}" sibTransId="{AC0DB1DF-C530-49C7-99E0-41CDD6C82049}"/>
    <dgm:cxn modelId="{7270517D-00B6-46F7-A409-B22A23BDB692}" type="presOf" srcId="{EF4393F1-0C0B-488D-9D0B-3CB11C7FDC2C}" destId="{111EACAB-10CD-4B51-B3EE-0109E8226352}" srcOrd="0" destOrd="0" presId="urn:microsoft.com/office/officeart/2016/7/layout/RepeatingBendingProcessNew"/>
    <dgm:cxn modelId="{0180DF89-83A3-47B9-A08F-7820D80B72DC}" srcId="{538420A9-53F3-4838-B9F9-90645B2267D2}" destId="{B6E28216-6D90-49A0-A1CD-8219A499E147}" srcOrd="6" destOrd="0" parTransId="{D73C7FC9-5FAB-4388-9AB5-69B34280C0B2}" sibTransId="{B1879C45-E137-49C1-BB6E-BF5233A568CE}"/>
    <dgm:cxn modelId="{50FEFE90-A9D7-4B61-B714-46055A208BA2}" type="presOf" srcId="{9C6AB02C-01B5-4260-9BE9-6D1EB253086E}" destId="{2BDFA2D9-0647-423E-915B-C0FE2F45CA06}" srcOrd="0" destOrd="0" presId="urn:microsoft.com/office/officeart/2016/7/layout/RepeatingBendingProcessNew"/>
    <dgm:cxn modelId="{2EE8FB95-9AAF-488A-A6D2-64022E206F4D}" type="presOf" srcId="{AC0DB1DF-C530-49C7-99E0-41CDD6C82049}" destId="{4AC5CCD2-8583-48A4-AE97-5F4C9A827C94}" srcOrd="1" destOrd="0" presId="urn:microsoft.com/office/officeart/2016/7/layout/RepeatingBendingProcessNew"/>
    <dgm:cxn modelId="{549442A1-3743-4DB3-B174-FF071DD96AEE}" type="presOf" srcId="{63F0AB86-14D7-4D7D-9A95-2CF70E68E333}" destId="{04FCFAD5-A4F5-409B-9DEE-E5323C0AE0CA}" srcOrd="0" destOrd="0" presId="urn:microsoft.com/office/officeart/2016/7/layout/RepeatingBendingProcessNew"/>
    <dgm:cxn modelId="{F8AB7EB5-49E7-488C-B487-D66B62E8021B}" type="presOf" srcId="{B9B42531-AABC-41E7-ACBA-0B60DA605060}" destId="{E10ABD4D-BC91-447D-81EE-5BBD095840DE}" srcOrd="0" destOrd="0" presId="urn:microsoft.com/office/officeart/2016/7/layout/RepeatingBendingProcessNew"/>
    <dgm:cxn modelId="{9CF532B7-F2ED-47F1-B84E-81DAF1A7CCAA}" type="presOf" srcId="{C8BF3457-6F06-4C27-8D99-9F7E958CFF98}" destId="{32E9C620-D837-42E7-8307-3C02F5489E9D}" srcOrd="1" destOrd="0" presId="urn:microsoft.com/office/officeart/2016/7/layout/RepeatingBendingProcessNew"/>
    <dgm:cxn modelId="{84CC04C0-8FDE-48D8-B941-DD9CC6F92BE3}" srcId="{538420A9-53F3-4838-B9F9-90645B2267D2}" destId="{6E071223-3101-4FC0-BD59-FEB303746AC9}" srcOrd="1" destOrd="0" parTransId="{C38A833A-C5B8-4789-A4F7-3E2CC028F76D}" sibTransId="{B9B42531-AABC-41E7-ACBA-0B60DA605060}"/>
    <dgm:cxn modelId="{447CD8CD-1436-4B81-BFCC-7EFBF6198013}" type="presOf" srcId="{621943C8-503C-4DF5-B634-0CCBCC4FFE6D}" destId="{5D7F9BCF-AD3C-4367-9162-202939283664}" srcOrd="0" destOrd="0" presId="urn:microsoft.com/office/officeart/2016/7/layout/RepeatingBendingProcessNew"/>
    <dgm:cxn modelId="{68B3E0DF-40A9-4C95-8E96-F08FBEF5C631}" type="presOf" srcId="{4DCC0AF6-AC09-4C38-93A3-C0F7DFD6AB5F}" destId="{5385F786-57AB-4E4E-919B-A03F33EFB655}" srcOrd="0" destOrd="0" presId="urn:microsoft.com/office/officeart/2016/7/layout/RepeatingBendingProcessNew"/>
    <dgm:cxn modelId="{A713E0E3-95C0-4DA1-BC34-E4294C5266D2}" type="presOf" srcId="{0E10B2D8-6CE9-4466-9C6C-446BEF9AF62A}" destId="{825F9A44-259C-4E75-A796-10E25B99B924}" srcOrd="0" destOrd="0" presId="urn:microsoft.com/office/officeart/2016/7/layout/RepeatingBendingProcessNew"/>
    <dgm:cxn modelId="{B0719EE5-471A-484E-A2DE-5077C9FBECFA}" srcId="{538420A9-53F3-4838-B9F9-90645B2267D2}" destId="{9C6AB02C-01B5-4260-9BE9-6D1EB253086E}" srcOrd="2" destOrd="0" parTransId="{B683914E-26AC-4214-BF02-BC5A8B76BB9B}" sibTransId="{9A149411-AC74-4FA0-B6EE-16098141C3D6}"/>
    <dgm:cxn modelId="{D7412FF3-3B7F-4710-B922-D4E133AD8DC8}" type="presOf" srcId="{343A4EFE-E460-4C07-B84C-B6AA6ADD927D}" destId="{E449A955-A423-4CDC-83FA-51881BCC0B0B}" srcOrd="0" destOrd="0" presId="urn:microsoft.com/office/officeart/2016/7/layout/RepeatingBendingProcessNew"/>
    <dgm:cxn modelId="{A4C13AFF-DD78-4B0F-A210-4352FB1F294C}" type="presOf" srcId="{6E071223-3101-4FC0-BD59-FEB303746AC9}" destId="{FCC70CB0-E68B-461C-B87A-FFF2976978D3}" srcOrd="0" destOrd="0" presId="urn:microsoft.com/office/officeart/2016/7/layout/RepeatingBendingProcessNew"/>
    <dgm:cxn modelId="{68FE9130-9CE7-4C53-9EFE-EAFF131C117A}" type="presParOf" srcId="{31CA9F09-B4E1-4D50-A4E5-1D709C87D058}" destId="{5D7F9BCF-AD3C-4367-9162-202939283664}" srcOrd="0" destOrd="0" presId="urn:microsoft.com/office/officeart/2016/7/layout/RepeatingBendingProcessNew"/>
    <dgm:cxn modelId="{DDBAD8E6-3124-47E2-BC21-E1609AADFA72}" type="presParOf" srcId="{31CA9F09-B4E1-4D50-A4E5-1D709C87D058}" destId="{C9368EB1-F05A-43D9-8EB2-2444AB7EDE3C}" srcOrd="1" destOrd="0" presId="urn:microsoft.com/office/officeart/2016/7/layout/RepeatingBendingProcessNew"/>
    <dgm:cxn modelId="{0996A2B4-ED54-45DC-A3EC-84A0FD71849E}" type="presParOf" srcId="{C9368EB1-F05A-43D9-8EB2-2444AB7EDE3C}" destId="{4AC5CCD2-8583-48A4-AE97-5F4C9A827C94}" srcOrd="0" destOrd="0" presId="urn:microsoft.com/office/officeart/2016/7/layout/RepeatingBendingProcessNew"/>
    <dgm:cxn modelId="{C2EC1CDB-597B-42A4-A365-01533D6D8297}" type="presParOf" srcId="{31CA9F09-B4E1-4D50-A4E5-1D709C87D058}" destId="{FCC70CB0-E68B-461C-B87A-FFF2976978D3}" srcOrd="2" destOrd="0" presId="urn:microsoft.com/office/officeart/2016/7/layout/RepeatingBendingProcessNew"/>
    <dgm:cxn modelId="{2DF22704-5604-477D-B656-46415F641B06}" type="presParOf" srcId="{31CA9F09-B4E1-4D50-A4E5-1D709C87D058}" destId="{E10ABD4D-BC91-447D-81EE-5BBD095840DE}" srcOrd="3" destOrd="0" presId="urn:microsoft.com/office/officeart/2016/7/layout/RepeatingBendingProcessNew"/>
    <dgm:cxn modelId="{94D73230-6C3D-4DC4-AAD6-07A025741E12}" type="presParOf" srcId="{E10ABD4D-BC91-447D-81EE-5BBD095840DE}" destId="{0DB9875A-5EBF-421D-8CFE-FBAC1493DB1F}" srcOrd="0" destOrd="0" presId="urn:microsoft.com/office/officeart/2016/7/layout/RepeatingBendingProcessNew"/>
    <dgm:cxn modelId="{C9E431B8-11F2-4745-B076-C70549060300}" type="presParOf" srcId="{31CA9F09-B4E1-4D50-A4E5-1D709C87D058}" destId="{2BDFA2D9-0647-423E-915B-C0FE2F45CA06}" srcOrd="4" destOrd="0" presId="urn:microsoft.com/office/officeart/2016/7/layout/RepeatingBendingProcessNew"/>
    <dgm:cxn modelId="{3B9C5479-9740-48F9-8BE6-08C9927A58E8}" type="presParOf" srcId="{31CA9F09-B4E1-4D50-A4E5-1D709C87D058}" destId="{28469D9E-2671-4C9D-AB04-00CB4F59D75D}" srcOrd="5" destOrd="0" presId="urn:microsoft.com/office/officeart/2016/7/layout/RepeatingBendingProcessNew"/>
    <dgm:cxn modelId="{0ABE2A67-216D-4AEB-90C7-606FAD3B5991}" type="presParOf" srcId="{28469D9E-2671-4C9D-AB04-00CB4F59D75D}" destId="{ABAF3136-4374-4ACF-90AF-9E3F234339B7}" srcOrd="0" destOrd="0" presId="urn:microsoft.com/office/officeart/2016/7/layout/RepeatingBendingProcessNew"/>
    <dgm:cxn modelId="{C2FCCC40-D106-48D7-8185-C0ADB1A799E4}" type="presParOf" srcId="{31CA9F09-B4E1-4D50-A4E5-1D709C87D058}" destId="{5385F786-57AB-4E4E-919B-A03F33EFB655}" srcOrd="6" destOrd="0" presId="urn:microsoft.com/office/officeart/2016/7/layout/RepeatingBendingProcessNew"/>
    <dgm:cxn modelId="{D62DFC0D-1B13-44F1-B63A-8F2FDCAEAD96}" type="presParOf" srcId="{31CA9F09-B4E1-4D50-A4E5-1D709C87D058}" destId="{22FCB24F-EA3B-4A3D-80E3-2D7DC3A41D69}" srcOrd="7" destOrd="0" presId="urn:microsoft.com/office/officeart/2016/7/layout/RepeatingBendingProcessNew"/>
    <dgm:cxn modelId="{3FE3395A-37FA-48FA-AFCD-1BEC8E572597}" type="presParOf" srcId="{22FCB24F-EA3B-4A3D-80E3-2D7DC3A41D69}" destId="{32E9C620-D837-42E7-8307-3C02F5489E9D}" srcOrd="0" destOrd="0" presId="urn:microsoft.com/office/officeart/2016/7/layout/RepeatingBendingProcessNew"/>
    <dgm:cxn modelId="{B4B3F8E0-08E4-4CE1-8C56-DA0369419B99}" type="presParOf" srcId="{31CA9F09-B4E1-4D50-A4E5-1D709C87D058}" destId="{E449A955-A423-4CDC-83FA-51881BCC0B0B}" srcOrd="8" destOrd="0" presId="urn:microsoft.com/office/officeart/2016/7/layout/RepeatingBendingProcessNew"/>
    <dgm:cxn modelId="{FD0E2B25-8391-45D2-9740-9088BC7FC0A7}" type="presParOf" srcId="{31CA9F09-B4E1-4D50-A4E5-1D709C87D058}" destId="{04FCFAD5-A4F5-409B-9DEE-E5323C0AE0CA}" srcOrd="9" destOrd="0" presId="urn:microsoft.com/office/officeart/2016/7/layout/RepeatingBendingProcessNew"/>
    <dgm:cxn modelId="{20E1B7BA-ADF3-4DF0-AC5A-6719A34DEFB0}" type="presParOf" srcId="{04FCFAD5-A4F5-409B-9DEE-E5323C0AE0CA}" destId="{F7E8128B-7CF4-4CB8-A046-FF447C97F496}" srcOrd="0" destOrd="0" presId="urn:microsoft.com/office/officeart/2016/7/layout/RepeatingBendingProcessNew"/>
    <dgm:cxn modelId="{0A124ED9-3206-4380-AFE0-C5CBC4ADB062}" type="presParOf" srcId="{31CA9F09-B4E1-4D50-A4E5-1D709C87D058}" destId="{4B9B6CF1-5874-4FA3-B808-B6A1E125F88F}" srcOrd="10" destOrd="0" presId="urn:microsoft.com/office/officeart/2016/7/layout/RepeatingBendingProcessNew"/>
    <dgm:cxn modelId="{E0955090-F022-4C50-B9C3-F619E1BCB541}" type="presParOf" srcId="{31CA9F09-B4E1-4D50-A4E5-1D709C87D058}" destId="{825F9A44-259C-4E75-A796-10E25B99B924}" srcOrd="11" destOrd="0" presId="urn:microsoft.com/office/officeart/2016/7/layout/RepeatingBendingProcessNew"/>
    <dgm:cxn modelId="{4A335043-3113-4EAB-8D52-AD27D687A42A}" type="presParOf" srcId="{825F9A44-259C-4E75-A796-10E25B99B924}" destId="{A17FFD33-F948-40B8-9DA3-12382C27C00F}" srcOrd="0" destOrd="0" presId="urn:microsoft.com/office/officeart/2016/7/layout/RepeatingBendingProcessNew"/>
    <dgm:cxn modelId="{42BBC474-2FC9-413A-8E7E-7C01F3E7A2E4}" type="presParOf" srcId="{31CA9F09-B4E1-4D50-A4E5-1D709C87D058}" destId="{B2729844-34D2-4996-B155-442AC2B29DDD}" srcOrd="12" destOrd="0" presId="urn:microsoft.com/office/officeart/2016/7/layout/RepeatingBendingProcessNew"/>
    <dgm:cxn modelId="{E7FCAFF3-E58E-4F08-AD43-26FFA094D7CF}" type="presParOf" srcId="{31CA9F09-B4E1-4D50-A4E5-1D709C87D058}" destId="{1A691AA2-0A20-4204-ADF1-4FB20E04DBE9}" srcOrd="13" destOrd="0" presId="urn:microsoft.com/office/officeart/2016/7/layout/RepeatingBendingProcessNew"/>
    <dgm:cxn modelId="{8130567E-34FE-4BC0-9887-953127EDD26F}" type="presParOf" srcId="{1A691AA2-0A20-4204-ADF1-4FB20E04DBE9}" destId="{9F8EDB82-C26E-4D45-89AC-176D910163C5}" srcOrd="0" destOrd="0" presId="urn:microsoft.com/office/officeart/2016/7/layout/RepeatingBendingProcessNew"/>
    <dgm:cxn modelId="{19C089F5-3FD4-4690-912D-749BEFAB8B9A}" type="presParOf" srcId="{31CA9F09-B4E1-4D50-A4E5-1D709C87D058}" destId="{111EACAB-10CD-4B51-B3EE-0109E8226352}" srcOrd="14" destOrd="0" presId="urn:microsoft.com/office/officeart/2016/7/layout/RepeatingBending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1D4A7B41-0C3F-40EC-AFA1-8485E2131050}"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s"/>
        </a:p>
      </dgm:t>
    </dgm:pt>
    <dgm:pt modelId="{609567D4-836D-4D0A-903E-1E02F975F16D}">
      <dgm:prSet/>
      <dgm:spPr/>
      <dgm:t>
        <a:bodyPr/>
        <a:lstStyle/>
        <a:p>
          <a:pPr algn="ctr" rtl="0"/>
          <a:r>
            <a:rPr lang="es" b="0" i="0" u="none" baseline="0"/>
            <a:t>La capacitación en reanimación cardiopulmonar (RCP) y primeros auxilios puede salvar vidas	</a:t>
          </a:r>
        </a:p>
        <a:p>
          <a:pPr algn="ctr" rtl="0"/>
          <a:r>
            <a:rPr lang="es" b="0" i="0" u="none" baseline="0"/>
            <a:t>*Un gran porcentaje de paros cardíacos ocurren en el hogar. </a:t>
          </a:r>
          <a:endParaRPr lang="es" dirty="0"/>
        </a:p>
      </dgm:t>
    </dgm:pt>
    <dgm:pt modelId="{6B546846-A998-4B3E-896F-A08F6387E6FC}" type="parTrans" cxnId="{0E2EF953-3F53-4D6C-87A2-4887BB662CC9}">
      <dgm:prSet/>
      <dgm:spPr/>
      <dgm:t>
        <a:bodyPr/>
        <a:lstStyle/>
        <a:p>
          <a:endParaRPr lang="es"/>
        </a:p>
      </dgm:t>
    </dgm:pt>
    <dgm:pt modelId="{C6A9B9D4-A5A4-4AD3-AA33-F4EDD3A28B14}" type="sibTrans" cxnId="{0E2EF953-3F53-4D6C-87A2-4887BB662CC9}">
      <dgm:prSet/>
      <dgm:spPr/>
      <dgm:t>
        <a:bodyPr/>
        <a:lstStyle/>
        <a:p>
          <a:endParaRPr lang="es"/>
        </a:p>
      </dgm:t>
    </dgm:pt>
    <dgm:pt modelId="{919537DB-65CE-49E7-89F5-1E97E8EB0094}">
      <dgm:prSet/>
      <dgm:spPr/>
      <dgm:t>
        <a:bodyPr/>
        <a:lstStyle/>
        <a:p>
          <a:endParaRPr lang="es" dirty="0"/>
        </a:p>
      </dgm:t>
    </dgm:pt>
    <dgm:pt modelId="{452DF7AD-A50A-4D57-B812-EF987A3556B4}" type="parTrans" cxnId="{0A3A0292-EB65-4EB8-B3F9-DFA565A0E60D}">
      <dgm:prSet/>
      <dgm:spPr/>
      <dgm:t>
        <a:bodyPr/>
        <a:lstStyle/>
        <a:p>
          <a:endParaRPr lang="es"/>
        </a:p>
      </dgm:t>
    </dgm:pt>
    <dgm:pt modelId="{5C44243F-D081-46AE-BF78-A01AF0B808BE}" type="sibTrans" cxnId="{0A3A0292-EB65-4EB8-B3F9-DFA565A0E60D}">
      <dgm:prSet/>
      <dgm:spPr/>
      <dgm:t>
        <a:bodyPr/>
        <a:lstStyle/>
        <a:p>
          <a:endParaRPr lang="es"/>
        </a:p>
      </dgm:t>
    </dgm:pt>
    <dgm:pt modelId="{5AF041E9-FEC6-4872-8CDF-5BAF9E87090F}">
      <dgm:prSet/>
      <dgm:spPr/>
      <dgm:t>
        <a:bodyPr/>
        <a:lstStyle/>
        <a:p>
          <a:pPr algn="ctr" rtl="0"/>
          <a:r>
            <a:rPr lang="es" b="0" i="0" u="none" baseline="0"/>
            <a:t>La capacitación en RCP y primeros auxilios empodera y proporciona las técnicas necesarias para responder a situaciones de emergencia.</a:t>
          </a:r>
          <a:endParaRPr lang="es" dirty="0"/>
        </a:p>
      </dgm:t>
    </dgm:pt>
    <dgm:pt modelId="{2357FF80-03E9-48E1-B317-7B6C8A9FA3EA}" type="parTrans" cxnId="{1588E9D2-7DEA-45F8-8AD9-E9305B3042C8}">
      <dgm:prSet/>
      <dgm:spPr/>
      <dgm:t>
        <a:bodyPr/>
        <a:lstStyle/>
        <a:p>
          <a:endParaRPr lang="es"/>
        </a:p>
      </dgm:t>
    </dgm:pt>
    <dgm:pt modelId="{7E7C6520-AEAB-46CC-9B02-4B259130E56D}" type="sibTrans" cxnId="{1588E9D2-7DEA-45F8-8AD9-E9305B3042C8}">
      <dgm:prSet/>
      <dgm:spPr/>
      <dgm:t>
        <a:bodyPr/>
        <a:lstStyle/>
        <a:p>
          <a:endParaRPr lang="es"/>
        </a:p>
      </dgm:t>
    </dgm:pt>
    <dgm:pt modelId="{C1C20A3A-5237-4D11-9362-A14608DBE3D7}">
      <dgm:prSet/>
      <dgm:spPr/>
      <dgm:t>
        <a:bodyPr/>
        <a:lstStyle/>
        <a:p>
          <a:pPr algn="ctr" rtl="0"/>
          <a:r>
            <a:rPr lang="es" b="0" i="0" u="none" baseline="0"/>
            <a:t>Toda persona que brinde servicios a los participantes debe obtener una certificación de RCP y primeros auxilios según los requisitos reglamentarios dentro de los 6 meses posteriores a la contratación y mantener una certificación a partir de entonces. </a:t>
          </a:r>
          <a:endParaRPr lang="es" dirty="0"/>
        </a:p>
      </dgm:t>
    </dgm:pt>
    <dgm:pt modelId="{58292C70-E3B9-4597-BDEB-2C7E84446704}" type="parTrans" cxnId="{D17BF4A0-FE72-4FD0-995F-84279E3EF5D6}">
      <dgm:prSet/>
      <dgm:spPr/>
      <dgm:t>
        <a:bodyPr/>
        <a:lstStyle/>
        <a:p>
          <a:endParaRPr lang="es"/>
        </a:p>
      </dgm:t>
    </dgm:pt>
    <dgm:pt modelId="{23E8C9C9-310C-4BE3-8A33-38E3842F7301}" type="sibTrans" cxnId="{D17BF4A0-FE72-4FD0-995F-84279E3EF5D6}">
      <dgm:prSet/>
      <dgm:spPr/>
      <dgm:t>
        <a:bodyPr/>
        <a:lstStyle/>
        <a:p>
          <a:endParaRPr lang="es"/>
        </a:p>
      </dgm:t>
    </dgm:pt>
    <dgm:pt modelId="{88407784-D339-4F5D-BEDC-2016444023F0}">
      <dgm:prSet/>
      <dgm:spPr/>
      <dgm:t>
        <a:bodyPr/>
        <a:lstStyle/>
        <a:p>
          <a:pPr algn="ctr" rtl="0"/>
          <a:r>
            <a:rPr lang="es" b="0" i="0" u="none" baseline="0"/>
            <a:t>Si el(la) participante es PDS y tiene una Orden de no resucitar (DNR, por sus siglas en inglés) firmada, no se requiere RCP, según el Código de Kentucky (KAR) 907 7:010 Sección 6(1)(k)2.</a:t>
          </a:r>
        </a:p>
      </dgm:t>
    </dgm:pt>
    <dgm:pt modelId="{A9796A47-9E6D-4C96-A668-D069D641EAF5}" type="parTrans" cxnId="{05D52C93-E7F5-41E8-9F43-68DC1271BFC3}">
      <dgm:prSet/>
      <dgm:spPr/>
      <dgm:t>
        <a:bodyPr/>
        <a:lstStyle/>
        <a:p>
          <a:endParaRPr lang="es"/>
        </a:p>
      </dgm:t>
    </dgm:pt>
    <dgm:pt modelId="{B9E5D239-01B3-4AC9-AD5D-D0024332272F}" type="sibTrans" cxnId="{05D52C93-E7F5-41E8-9F43-68DC1271BFC3}">
      <dgm:prSet/>
      <dgm:spPr/>
      <dgm:t>
        <a:bodyPr/>
        <a:lstStyle/>
        <a:p>
          <a:endParaRPr lang="es"/>
        </a:p>
      </dgm:t>
    </dgm:pt>
    <dgm:pt modelId="{EC33AE36-A9ED-456B-8B1E-0907B105ADE8}" type="pres">
      <dgm:prSet presAssocID="{1D4A7B41-0C3F-40EC-AFA1-8485E2131050}" presName="linear" presStyleCnt="0">
        <dgm:presLayoutVars>
          <dgm:animLvl val="lvl"/>
          <dgm:resizeHandles val="exact"/>
        </dgm:presLayoutVars>
      </dgm:prSet>
      <dgm:spPr/>
    </dgm:pt>
    <dgm:pt modelId="{DA0AC200-CFCB-47B2-A9A2-C53225DFA2A5}" type="pres">
      <dgm:prSet presAssocID="{609567D4-836D-4D0A-903E-1E02F975F16D}" presName="parentText" presStyleLbl="node1" presStyleIdx="0" presStyleCnt="4" custScaleY="116628">
        <dgm:presLayoutVars>
          <dgm:chMax val="0"/>
          <dgm:bulletEnabled val="1"/>
        </dgm:presLayoutVars>
      </dgm:prSet>
      <dgm:spPr/>
    </dgm:pt>
    <dgm:pt modelId="{9F9B80CB-4684-4AED-A6A8-C8BC0E554EBC}" type="pres">
      <dgm:prSet presAssocID="{609567D4-836D-4D0A-903E-1E02F975F16D}" presName="childText" presStyleLbl="revTx" presStyleIdx="0" presStyleCnt="1">
        <dgm:presLayoutVars>
          <dgm:bulletEnabled val="1"/>
        </dgm:presLayoutVars>
      </dgm:prSet>
      <dgm:spPr/>
    </dgm:pt>
    <dgm:pt modelId="{16392273-6C1F-4663-86D6-36BD8EE41FC7}" type="pres">
      <dgm:prSet presAssocID="{5AF041E9-FEC6-4872-8CDF-5BAF9E87090F}" presName="parentText" presStyleLbl="node1" presStyleIdx="1" presStyleCnt="4" custLinFactY="-7525" custLinFactNeighborY="-100000">
        <dgm:presLayoutVars>
          <dgm:chMax val="0"/>
          <dgm:bulletEnabled val="1"/>
        </dgm:presLayoutVars>
      </dgm:prSet>
      <dgm:spPr/>
    </dgm:pt>
    <dgm:pt modelId="{E89AAB29-A29E-41B9-A428-49A27CBD4F2B}" type="pres">
      <dgm:prSet presAssocID="{7E7C6520-AEAB-46CC-9B02-4B259130E56D}" presName="spacer" presStyleCnt="0"/>
      <dgm:spPr/>
    </dgm:pt>
    <dgm:pt modelId="{269E4992-75A7-42F4-9A94-6A6AFAE9D3D8}" type="pres">
      <dgm:prSet presAssocID="{C1C20A3A-5237-4D11-9362-A14608DBE3D7}" presName="parentText" presStyleLbl="node1" presStyleIdx="2" presStyleCnt="4" custScaleY="114834" custLinFactNeighborX="0" custLinFactNeighborY="-31121">
        <dgm:presLayoutVars>
          <dgm:chMax val="0"/>
          <dgm:bulletEnabled val="1"/>
        </dgm:presLayoutVars>
      </dgm:prSet>
      <dgm:spPr/>
    </dgm:pt>
    <dgm:pt modelId="{FB358999-2745-4462-90C6-FB317AA7A6D1}" type="pres">
      <dgm:prSet presAssocID="{23E8C9C9-310C-4BE3-8A33-38E3842F7301}" presName="spacer" presStyleCnt="0"/>
      <dgm:spPr/>
    </dgm:pt>
    <dgm:pt modelId="{9CE391F3-290F-483C-B712-CF0AC82562EB}" type="pres">
      <dgm:prSet presAssocID="{88407784-D339-4F5D-BEDC-2016444023F0}" presName="parentText" presStyleLbl="node1" presStyleIdx="3" presStyleCnt="4">
        <dgm:presLayoutVars>
          <dgm:chMax val="0"/>
          <dgm:bulletEnabled val="1"/>
        </dgm:presLayoutVars>
      </dgm:prSet>
      <dgm:spPr/>
    </dgm:pt>
  </dgm:ptLst>
  <dgm:cxnLst>
    <dgm:cxn modelId="{E086430E-3957-42F7-8DD8-245FCA6607FA}" type="presOf" srcId="{919537DB-65CE-49E7-89F5-1E97E8EB0094}" destId="{9F9B80CB-4684-4AED-A6A8-C8BC0E554EBC}" srcOrd="0" destOrd="0" presId="urn:microsoft.com/office/officeart/2005/8/layout/vList2"/>
    <dgm:cxn modelId="{2A986D46-9B0A-4DA5-A1E8-E922EF471653}" type="presOf" srcId="{5AF041E9-FEC6-4872-8CDF-5BAF9E87090F}" destId="{16392273-6C1F-4663-86D6-36BD8EE41FC7}" srcOrd="0" destOrd="0" presId="urn:microsoft.com/office/officeart/2005/8/layout/vList2"/>
    <dgm:cxn modelId="{6647F84B-42CC-4965-A771-59C8C9D2418F}" type="presOf" srcId="{88407784-D339-4F5D-BEDC-2016444023F0}" destId="{9CE391F3-290F-483C-B712-CF0AC82562EB}" srcOrd="0" destOrd="0" presId="urn:microsoft.com/office/officeart/2005/8/layout/vList2"/>
    <dgm:cxn modelId="{AC7EB64D-DFD4-49D8-9365-2E13624C14DA}" type="presOf" srcId="{1D4A7B41-0C3F-40EC-AFA1-8485E2131050}" destId="{EC33AE36-A9ED-456B-8B1E-0907B105ADE8}" srcOrd="0" destOrd="0" presId="urn:microsoft.com/office/officeart/2005/8/layout/vList2"/>
    <dgm:cxn modelId="{0E2EF953-3F53-4D6C-87A2-4887BB662CC9}" srcId="{1D4A7B41-0C3F-40EC-AFA1-8485E2131050}" destId="{609567D4-836D-4D0A-903E-1E02F975F16D}" srcOrd="0" destOrd="0" parTransId="{6B546846-A998-4B3E-896F-A08F6387E6FC}" sibTransId="{C6A9B9D4-A5A4-4AD3-AA33-F4EDD3A28B14}"/>
    <dgm:cxn modelId="{2B545F80-82FD-459E-B27D-57D1D764E77D}" type="presOf" srcId="{609567D4-836D-4D0A-903E-1E02F975F16D}" destId="{DA0AC200-CFCB-47B2-A9A2-C53225DFA2A5}" srcOrd="0" destOrd="0" presId="urn:microsoft.com/office/officeart/2005/8/layout/vList2"/>
    <dgm:cxn modelId="{0A3A0292-EB65-4EB8-B3F9-DFA565A0E60D}" srcId="{609567D4-836D-4D0A-903E-1E02F975F16D}" destId="{919537DB-65CE-49E7-89F5-1E97E8EB0094}" srcOrd="0" destOrd="0" parTransId="{452DF7AD-A50A-4D57-B812-EF987A3556B4}" sibTransId="{5C44243F-D081-46AE-BF78-A01AF0B808BE}"/>
    <dgm:cxn modelId="{05D52C93-E7F5-41E8-9F43-68DC1271BFC3}" srcId="{1D4A7B41-0C3F-40EC-AFA1-8485E2131050}" destId="{88407784-D339-4F5D-BEDC-2016444023F0}" srcOrd="3" destOrd="0" parTransId="{A9796A47-9E6D-4C96-A668-D069D641EAF5}" sibTransId="{B9E5D239-01B3-4AC9-AD5D-D0024332272F}"/>
    <dgm:cxn modelId="{D17BF4A0-FE72-4FD0-995F-84279E3EF5D6}" srcId="{1D4A7B41-0C3F-40EC-AFA1-8485E2131050}" destId="{C1C20A3A-5237-4D11-9362-A14608DBE3D7}" srcOrd="2" destOrd="0" parTransId="{58292C70-E3B9-4597-BDEB-2C7E84446704}" sibTransId="{23E8C9C9-310C-4BE3-8A33-38E3842F7301}"/>
    <dgm:cxn modelId="{1588E9D2-7DEA-45F8-8AD9-E9305B3042C8}" srcId="{1D4A7B41-0C3F-40EC-AFA1-8485E2131050}" destId="{5AF041E9-FEC6-4872-8CDF-5BAF9E87090F}" srcOrd="1" destOrd="0" parTransId="{2357FF80-03E9-48E1-B317-7B6C8A9FA3EA}" sibTransId="{7E7C6520-AEAB-46CC-9B02-4B259130E56D}"/>
    <dgm:cxn modelId="{5D92CAF5-AB2D-455B-9B42-CDF6733F6842}" type="presOf" srcId="{C1C20A3A-5237-4D11-9362-A14608DBE3D7}" destId="{269E4992-75A7-42F4-9A94-6A6AFAE9D3D8}" srcOrd="0" destOrd="0" presId="urn:microsoft.com/office/officeart/2005/8/layout/vList2"/>
    <dgm:cxn modelId="{4296D96F-D4B7-4188-BF0D-6270692E629B}" type="presParOf" srcId="{EC33AE36-A9ED-456B-8B1E-0907B105ADE8}" destId="{DA0AC200-CFCB-47B2-A9A2-C53225DFA2A5}" srcOrd="0" destOrd="0" presId="urn:microsoft.com/office/officeart/2005/8/layout/vList2"/>
    <dgm:cxn modelId="{47A2CE91-1ACD-4A45-8BB0-461149E5CC0F}" type="presParOf" srcId="{EC33AE36-A9ED-456B-8B1E-0907B105ADE8}" destId="{9F9B80CB-4684-4AED-A6A8-C8BC0E554EBC}" srcOrd="1" destOrd="0" presId="urn:microsoft.com/office/officeart/2005/8/layout/vList2"/>
    <dgm:cxn modelId="{31D26784-C101-4125-831C-24CDEB1CFDED}" type="presParOf" srcId="{EC33AE36-A9ED-456B-8B1E-0907B105ADE8}" destId="{16392273-6C1F-4663-86D6-36BD8EE41FC7}" srcOrd="2" destOrd="0" presId="urn:microsoft.com/office/officeart/2005/8/layout/vList2"/>
    <dgm:cxn modelId="{2BF24F07-B854-4066-A3DC-B9DA514634DE}" type="presParOf" srcId="{EC33AE36-A9ED-456B-8B1E-0907B105ADE8}" destId="{E89AAB29-A29E-41B9-A428-49A27CBD4F2B}" srcOrd="3" destOrd="0" presId="urn:microsoft.com/office/officeart/2005/8/layout/vList2"/>
    <dgm:cxn modelId="{2A9ACBAC-E0C0-4051-B053-8F26DFAD793B}" type="presParOf" srcId="{EC33AE36-A9ED-456B-8B1E-0907B105ADE8}" destId="{269E4992-75A7-42F4-9A94-6A6AFAE9D3D8}" srcOrd="4" destOrd="0" presId="urn:microsoft.com/office/officeart/2005/8/layout/vList2"/>
    <dgm:cxn modelId="{4352B2C1-DB94-4649-9D5A-3BBD5E7201E8}" type="presParOf" srcId="{EC33AE36-A9ED-456B-8B1E-0907B105ADE8}" destId="{FB358999-2745-4462-90C6-FB317AA7A6D1}" srcOrd="5" destOrd="0" presId="urn:microsoft.com/office/officeart/2005/8/layout/vList2"/>
    <dgm:cxn modelId="{608A9710-8CC2-41CE-A944-EBE0AE2A30DC}" type="presParOf" srcId="{EC33AE36-A9ED-456B-8B1E-0907B105ADE8}" destId="{9CE391F3-290F-483C-B712-CF0AC82562EB}"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0CD85F42-51AF-45D4-8EE0-3971D030CF03}" type="doc">
      <dgm:prSet loTypeId="urn:microsoft.com/office/officeart/2005/8/layout/hierarchy1" loCatId="hierarchy" qsTypeId="urn:microsoft.com/office/officeart/2005/8/quickstyle/simple1" qsCatId="simple" csTypeId="urn:microsoft.com/office/officeart/2005/8/colors/accent2_2" csCatId="accent2" phldr="1"/>
      <dgm:spPr/>
      <dgm:t>
        <a:bodyPr/>
        <a:lstStyle/>
        <a:p>
          <a:endParaRPr lang="es"/>
        </a:p>
      </dgm:t>
    </dgm:pt>
    <dgm:pt modelId="{187A06A9-28D8-4A41-8DD9-2B2FAC8E93D3}">
      <dgm:prSet/>
      <dgm:spPr/>
      <dgm:t>
        <a:bodyPr/>
        <a:lstStyle/>
        <a:p>
          <a:pPr algn="ctr" rtl="0"/>
          <a:r>
            <a:rPr lang="es" b="1" i="0" u="none" baseline="0"/>
            <a:t>Practicar una buena higiene de manos es importante porque las manos son la principal vía de transmisión de gérmenes.</a:t>
          </a:r>
          <a:endParaRPr lang="es" dirty="0"/>
        </a:p>
      </dgm:t>
    </dgm:pt>
    <dgm:pt modelId="{F9618832-940D-4A7F-BD64-16B228AD0AE9}" type="parTrans" cxnId="{345022A0-5A56-4623-A48F-A93D04F5D8AF}">
      <dgm:prSet/>
      <dgm:spPr/>
      <dgm:t>
        <a:bodyPr/>
        <a:lstStyle/>
        <a:p>
          <a:endParaRPr lang="es"/>
        </a:p>
      </dgm:t>
    </dgm:pt>
    <dgm:pt modelId="{560E193E-486B-4B0A-B675-305FEB6279ED}" type="sibTrans" cxnId="{345022A0-5A56-4623-A48F-A93D04F5D8AF}">
      <dgm:prSet/>
      <dgm:spPr/>
      <dgm:t>
        <a:bodyPr/>
        <a:lstStyle/>
        <a:p>
          <a:endParaRPr lang="es"/>
        </a:p>
      </dgm:t>
    </dgm:pt>
    <dgm:pt modelId="{8E31BE80-7BD6-4D45-8EBD-EC2F4025751D}">
      <dgm:prSet/>
      <dgm:spPr/>
      <dgm:t>
        <a:bodyPr/>
        <a:lstStyle/>
        <a:p>
          <a:pPr algn="ctr" rtl="0"/>
          <a:r>
            <a:rPr lang="es" b="1" i="0" u="none" baseline="0"/>
            <a:t>La higiene de manos o el lavado de manos reduce los posibles patógenos en las manos y se considera una medida primaria para reducir el riesgo de transmisión de infecciones.</a:t>
          </a:r>
          <a:endParaRPr lang="es" dirty="0"/>
        </a:p>
      </dgm:t>
    </dgm:pt>
    <dgm:pt modelId="{00E6AC62-E20D-44C5-8B2B-F7CA49510816}" type="parTrans" cxnId="{0B7D7641-B908-4D1A-95F2-AA9BC16C2C76}">
      <dgm:prSet/>
      <dgm:spPr/>
      <dgm:t>
        <a:bodyPr/>
        <a:lstStyle/>
        <a:p>
          <a:endParaRPr lang="es"/>
        </a:p>
      </dgm:t>
    </dgm:pt>
    <dgm:pt modelId="{A9B76A0E-DB77-4B16-9A1F-715DD08AE2A0}" type="sibTrans" cxnId="{0B7D7641-B908-4D1A-95F2-AA9BC16C2C76}">
      <dgm:prSet/>
      <dgm:spPr/>
      <dgm:t>
        <a:bodyPr/>
        <a:lstStyle/>
        <a:p>
          <a:endParaRPr lang="es"/>
        </a:p>
      </dgm:t>
    </dgm:pt>
    <dgm:pt modelId="{4C1A4D9A-6AE9-4275-9634-041895E32C1E}">
      <dgm:prSet/>
      <dgm:spPr/>
      <dgm:t>
        <a:bodyPr/>
        <a:lstStyle/>
        <a:p>
          <a:pPr algn="ctr" rtl="0"/>
          <a:r>
            <a:rPr lang="es" b="1" i="0" u="none" baseline="0"/>
            <a:t>La higiene de manos significa limpiarse las manos lavándose las manos con agua y jabón o usando un desinfectante para manos a base de alcohol que contenga al menos un 60 % de alcohol.</a:t>
          </a:r>
        </a:p>
        <a:p>
          <a:endParaRPr lang="es" dirty="0"/>
        </a:p>
        <a:p>
          <a:endParaRPr lang="es" dirty="0"/>
        </a:p>
      </dgm:t>
    </dgm:pt>
    <dgm:pt modelId="{BEDBCF81-8BC8-4009-813F-5D099F900550}" type="parTrans" cxnId="{088AEEF0-46FF-45EE-9A30-B938FC3DF01B}">
      <dgm:prSet/>
      <dgm:spPr/>
      <dgm:t>
        <a:bodyPr/>
        <a:lstStyle/>
        <a:p>
          <a:endParaRPr lang="es"/>
        </a:p>
      </dgm:t>
    </dgm:pt>
    <dgm:pt modelId="{4E78D631-0F5D-42DD-ACC3-C6ECE8FC9232}" type="sibTrans" cxnId="{088AEEF0-46FF-45EE-9A30-B938FC3DF01B}">
      <dgm:prSet/>
      <dgm:spPr/>
      <dgm:t>
        <a:bodyPr/>
        <a:lstStyle/>
        <a:p>
          <a:endParaRPr lang="es"/>
        </a:p>
      </dgm:t>
    </dgm:pt>
    <dgm:pt modelId="{F5B476E8-6B23-412A-B676-54355E1C96C7}" type="pres">
      <dgm:prSet presAssocID="{0CD85F42-51AF-45D4-8EE0-3971D030CF03}" presName="hierChild1" presStyleCnt="0">
        <dgm:presLayoutVars>
          <dgm:chPref val="1"/>
          <dgm:dir/>
          <dgm:animOne val="branch"/>
          <dgm:animLvl val="lvl"/>
          <dgm:resizeHandles/>
        </dgm:presLayoutVars>
      </dgm:prSet>
      <dgm:spPr/>
    </dgm:pt>
    <dgm:pt modelId="{DDD66BF0-F1FA-4EB2-973F-E78045F5D1A8}" type="pres">
      <dgm:prSet presAssocID="{187A06A9-28D8-4A41-8DD9-2B2FAC8E93D3}" presName="hierRoot1" presStyleCnt="0"/>
      <dgm:spPr/>
    </dgm:pt>
    <dgm:pt modelId="{AAFDAEDA-43AE-40C9-82DC-64755570CD0C}" type="pres">
      <dgm:prSet presAssocID="{187A06A9-28D8-4A41-8DD9-2B2FAC8E93D3}" presName="composite" presStyleCnt="0"/>
      <dgm:spPr/>
    </dgm:pt>
    <dgm:pt modelId="{256F6E53-EF8A-47F6-9A69-494E40EE8D5B}" type="pres">
      <dgm:prSet presAssocID="{187A06A9-28D8-4A41-8DD9-2B2FAC8E93D3}" presName="background" presStyleLbl="node0" presStyleIdx="0" presStyleCnt="3"/>
      <dgm:spPr/>
    </dgm:pt>
    <dgm:pt modelId="{85526B4D-44D0-438D-BB98-5B364F174417}" type="pres">
      <dgm:prSet presAssocID="{187A06A9-28D8-4A41-8DD9-2B2FAC8E93D3}" presName="text" presStyleLbl="fgAcc0" presStyleIdx="0" presStyleCnt="3" custScaleX="105549" custScaleY="265523">
        <dgm:presLayoutVars>
          <dgm:chPref val="3"/>
        </dgm:presLayoutVars>
      </dgm:prSet>
      <dgm:spPr/>
    </dgm:pt>
    <dgm:pt modelId="{B45B9A3C-2520-4967-BC5C-7AADBC8F4C40}" type="pres">
      <dgm:prSet presAssocID="{187A06A9-28D8-4A41-8DD9-2B2FAC8E93D3}" presName="hierChild2" presStyleCnt="0"/>
      <dgm:spPr/>
    </dgm:pt>
    <dgm:pt modelId="{F95FDF8D-FB70-4921-8434-A6342A2081B0}" type="pres">
      <dgm:prSet presAssocID="{8E31BE80-7BD6-4D45-8EBD-EC2F4025751D}" presName="hierRoot1" presStyleCnt="0"/>
      <dgm:spPr/>
    </dgm:pt>
    <dgm:pt modelId="{CD52FE3A-3FEA-4DEB-BF46-8A2ED43E314A}" type="pres">
      <dgm:prSet presAssocID="{8E31BE80-7BD6-4D45-8EBD-EC2F4025751D}" presName="composite" presStyleCnt="0"/>
      <dgm:spPr/>
    </dgm:pt>
    <dgm:pt modelId="{B84DD426-340E-4F6A-A2B3-3935490404FF}" type="pres">
      <dgm:prSet presAssocID="{8E31BE80-7BD6-4D45-8EBD-EC2F4025751D}" presName="background" presStyleLbl="node0" presStyleIdx="1" presStyleCnt="3"/>
      <dgm:spPr/>
    </dgm:pt>
    <dgm:pt modelId="{E1858BD9-88BF-407E-A262-030215E68365}" type="pres">
      <dgm:prSet presAssocID="{8E31BE80-7BD6-4D45-8EBD-EC2F4025751D}" presName="text" presStyleLbl="fgAcc0" presStyleIdx="1" presStyleCnt="3" custScaleY="287166">
        <dgm:presLayoutVars>
          <dgm:chPref val="3"/>
        </dgm:presLayoutVars>
      </dgm:prSet>
      <dgm:spPr/>
    </dgm:pt>
    <dgm:pt modelId="{AEEF193A-0C54-4CF9-88B5-CCE8608DED9D}" type="pres">
      <dgm:prSet presAssocID="{8E31BE80-7BD6-4D45-8EBD-EC2F4025751D}" presName="hierChild2" presStyleCnt="0"/>
      <dgm:spPr/>
    </dgm:pt>
    <dgm:pt modelId="{814AC96B-3495-4B0F-A11F-49009733B2CF}" type="pres">
      <dgm:prSet presAssocID="{4C1A4D9A-6AE9-4275-9634-041895E32C1E}" presName="hierRoot1" presStyleCnt="0"/>
      <dgm:spPr/>
    </dgm:pt>
    <dgm:pt modelId="{F4E6BC6E-E4CA-4643-B900-4CBAE7494DF4}" type="pres">
      <dgm:prSet presAssocID="{4C1A4D9A-6AE9-4275-9634-041895E32C1E}" presName="composite" presStyleCnt="0"/>
      <dgm:spPr/>
    </dgm:pt>
    <dgm:pt modelId="{391BE9F8-269A-4479-9A03-0EFCECC26D77}" type="pres">
      <dgm:prSet presAssocID="{4C1A4D9A-6AE9-4275-9634-041895E32C1E}" presName="background" presStyleLbl="node0" presStyleIdx="2" presStyleCnt="3"/>
      <dgm:spPr/>
    </dgm:pt>
    <dgm:pt modelId="{454FD12C-C1FC-497D-A160-0EFADE5D0D55}" type="pres">
      <dgm:prSet presAssocID="{4C1A4D9A-6AE9-4275-9634-041895E32C1E}" presName="text" presStyleLbl="fgAcc0" presStyleIdx="2" presStyleCnt="3" custScaleY="304282">
        <dgm:presLayoutVars>
          <dgm:chPref val="3"/>
        </dgm:presLayoutVars>
      </dgm:prSet>
      <dgm:spPr/>
    </dgm:pt>
    <dgm:pt modelId="{90C5DBCD-E28B-41C8-A8B7-15699FB326D8}" type="pres">
      <dgm:prSet presAssocID="{4C1A4D9A-6AE9-4275-9634-041895E32C1E}" presName="hierChild2" presStyleCnt="0"/>
      <dgm:spPr/>
    </dgm:pt>
  </dgm:ptLst>
  <dgm:cxnLst>
    <dgm:cxn modelId="{02040005-41CC-45BD-A246-680FD0BBF5D3}" type="presOf" srcId="{8E31BE80-7BD6-4D45-8EBD-EC2F4025751D}" destId="{E1858BD9-88BF-407E-A262-030215E68365}" srcOrd="0" destOrd="0" presId="urn:microsoft.com/office/officeart/2005/8/layout/hierarchy1"/>
    <dgm:cxn modelId="{0B7D7641-B908-4D1A-95F2-AA9BC16C2C76}" srcId="{0CD85F42-51AF-45D4-8EE0-3971D030CF03}" destId="{8E31BE80-7BD6-4D45-8EBD-EC2F4025751D}" srcOrd="1" destOrd="0" parTransId="{00E6AC62-E20D-44C5-8B2B-F7CA49510816}" sibTransId="{A9B76A0E-DB77-4B16-9A1F-715DD08AE2A0}"/>
    <dgm:cxn modelId="{345022A0-5A56-4623-A48F-A93D04F5D8AF}" srcId="{0CD85F42-51AF-45D4-8EE0-3971D030CF03}" destId="{187A06A9-28D8-4A41-8DD9-2B2FAC8E93D3}" srcOrd="0" destOrd="0" parTransId="{F9618832-940D-4A7F-BD64-16B228AD0AE9}" sibTransId="{560E193E-486B-4B0A-B675-305FEB6279ED}"/>
    <dgm:cxn modelId="{FACD86C6-D3C2-4EB0-9F6E-4BF413C92331}" type="presOf" srcId="{0CD85F42-51AF-45D4-8EE0-3971D030CF03}" destId="{F5B476E8-6B23-412A-B676-54355E1C96C7}" srcOrd="0" destOrd="0" presId="urn:microsoft.com/office/officeart/2005/8/layout/hierarchy1"/>
    <dgm:cxn modelId="{D72017E5-C390-4BD1-BD2C-ABC02F05E574}" type="presOf" srcId="{187A06A9-28D8-4A41-8DD9-2B2FAC8E93D3}" destId="{85526B4D-44D0-438D-BB98-5B364F174417}" srcOrd="0" destOrd="0" presId="urn:microsoft.com/office/officeart/2005/8/layout/hierarchy1"/>
    <dgm:cxn modelId="{EA7AD1EC-4261-475A-923B-679AD6AE6E9C}" type="presOf" srcId="{4C1A4D9A-6AE9-4275-9634-041895E32C1E}" destId="{454FD12C-C1FC-497D-A160-0EFADE5D0D55}" srcOrd="0" destOrd="0" presId="urn:microsoft.com/office/officeart/2005/8/layout/hierarchy1"/>
    <dgm:cxn modelId="{088AEEF0-46FF-45EE-9A30-B938FC3DF01B}" srcId="{0CD85F42-51AF-45D4-8EE0-3971D030CF03}" destId="{4C1A4D9A-6AE9-4275-9634-041895E32C1E}" srcOrd="2" destOrd="0" parTransId="{BEDBCF81-8BC8-4009-813F-5D099F900550}" sibTransId="{4E78D631-0F5D-42DD-ACC3-C6ECE8FC9232}"/>
    <dgm:cxn modelId="{ABF776A2-D423-4B21-AAF4-D8E15DE18BCD}" type="presParOf" srcId="{F5B476E8-6B23-412A-B676-54355E1C96C7}" destId="{DDD66BF0-F1FA-4EB2-973F-E78045F5D1A8}" srcOrd="0" destOrd="0" presId="urn:microsoft.com/office/officeart/2005/8/layout/hierarchy1"/>
    <dgm:cxn modelId="{E266A00E-AB5E-4EF3-9DF1-AF84F433618D}" type="presParOf" srcId="{DDD66BF0-F1FA-4EB2-973F-E78045F5D1A8}" destId="{AAFDAEDA-43AE-40C9-82DC-64755570CD0C}" srcOrd="0" destOrd="0" presId="urn:microsoft.com/office/officeart/2005/8/layout/hierarchy1"/>
    <dgm:cxn modelId="{B86F1A6B-877E-43F7-B025-EE0B3D5226B8}" type="presParOf" srcId="{AAFDAEDA-43AE-40C9-82DC-64755570CD0C}" destId="{256F6E53-EF8A-47F6-9A69-494E40EE8D5B}" srcOrd="0" destOrd="0" presId="urn:microsoft.com/office/officeart/2005/8/layout/hierarchy1"/>
    <dgm:cxn modelId="{DCF0A313-2130-40E4-A5BF-B08C9D025554}" type="presParOf" srcId="{AAFDAEDA-43AE-40C9-82DC-64755570CD0C}" destId="{85526B4D-44D0-438D-BB98-5B364F174417}" srcOrd="1" destOrd="0" presId="urn:microsoft.com/office/officeart/2005/8/layout/hierarchy1"/>
    <dgm:cxn modelId="{AD6C7449-B2F5-486E-BDD4-29361158D2D7}" type="presParOf" srcId="{DDD66BF0-F1FA-4EB2-973F-E78045F5D1A8}" destId="{B45B9A3C-2520-4967-BC5C-7AADBC8F4C40}" srcOrd="1" destOrd="0" presId="urn:microsoft.com/office/officeart/2005/8/layout/hierarchy1"/>
    <dgm:cxn modelId="{D85E02B1-D3FF-47C7-9221-5BA7EDD557D8}" type="presParOf" srcId="{F5B476E8-6B23-412A-B676-54355E1C96C7}" destId="{F95FDF8D-FB70-4921-8434-A6342A2081B0}" srcOrd="1" destOrd="0" presId="urn:microsoft.com/office/officeart/2005/8/layout/hierarchy1"/>
    <dgm:cxn modelId="{DC752F48-6291-4A9A-917E-FE435DB180DD}" type="presParOf" srcId="{F95FDF8D-FB70-4921-8434-A6342A2081B0}" destId="{CD52FE3A-3FEA-4DEB-BF46-8A2ED43E314A}" srcOrd="0" destOrd="0" presId="urn:microsoft.com/office/officeart/2005/8/layout/hierarchy1"/>
    <dgm:cxn modelId="{CB9EF9CB-B472-4715-9CAC-B9B760C3FA0C}" type="presParOf" srcId="{CD52FE3A-3FEA-4DEB-BF46-8A2ED43E314A}" destId="{B84DD426-340E-4F6A-A2B3-3935490404FF}" srcOrd="0" destOrd="0" presId="urn:microsoft.com/office/officeart/2005/8/layout/hierarchy1"/>
    <dgm:cxn modelId="{CDE33FE1-1F30-4CEE-845D-0AF1EB777CD5}" type="presParOf" srcId="{CD52FE3A-3FEA-4DEB-BF46-8A2ED43E314A}" destId="{E1858BD9-88BF-407E-A262-030215E68365}" srcOrd="1" destOrd="0" presId="urn:microsoft.com/office/officeart/2005/8/layout/hierarchy1"/>
    <dgm:cxn modelId="{51A47FBE-995C-418B-BE23-08036FF08F88}" type="presParOf" srcId="{F95FDF8D-FB70-4921-8434-A6342A2081B0}" destId="{AEEF193A-0C54-4CF9-88B5-CCE8608DED9D}" srcOrd="1" destOrd="0" presId="urn:microsoft.com/office/officeart/2005/8/layout/hierarchy1"/>
    <dgm:cxn modelId="{8B1804A3-6A08-4EF2-B38D-1FC9258634B6}" type="presParOf" srcId="{F5B476E8-6B23-412A-B676-54355E1C96C7}" destId="{814AC96B-3495-4B0F-A11F-49009733B2CF}" srcOrd="2" destOrd="0" presId="urn:microsoft.com/office/officeart/2005/8/layout/hierarchy1"/>
    <dgm:cxn modelId="{BC587BF0-B325-4230-A977-CA0BB5135725}" type="presParOf" srcId="{814AC96B-3495-4B0F-A11F-49009733B2CF}" destId="{F4E6BC6E-E4CA-4643-B900-4CBAE7494DF4}" srcOrd="0" destOrd="0" presId="urn:microsoft.com/office/officeart/2005/8/layout/hierarchy1"/>
    <dgm:cxn modelId="{3A62CA47-0E76-4F65-85F3-B3623DE41A76}" type="presParOf" srcId="{F4E6BC6E-E4CA-4643-B900-4CBAE7494DF4}" destId="{391BE9F8-269A-4479-9A03-0EFCECC26D77}" srcOrd="0" destOrd="0" presId="urn:microsoft.com/office/officeart/2005/8/layout/hierarchy1"/>
    <dgm:cxn modelId="{DC281279-21B9-439C-8455-A4DEA8B9EFA8}" type="presParOf" srcId="{F4E6BC6E-E4CA-4643-B900-4CBAE7494DF4}" destId="{454FD12C-C1FC-497D-A160-0EFADE5D0D55}" srcOrd="1" destOrd="0" presId="urn:microsoft.com/office/officeart/2005/8/layout/hierarchy1"/>
    <dgm:cxn modelId="{6B095B23-DA2E-468A-801A-DAA236862C88}" type="presParOf" srcId="{814AC96B-3495-4B0F-A11F-49009733B2CF}" destId="{90C5DBCD-E28B-41C8-A8B7-15699FB326D8}"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1B900E06-78F6-40C6-B8B3-A2EC1003563C}"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s"/>
        </a:p>
      </dgm:t>
    </dgm:pt>
    <dgm:pt modelId="{6429159D-1FAB-4D46-ADB2-51FC01103F35}">
      <dgm:prSet/>
      <dgm:spPr/>
      <dgm:t>
        <a:bodyPr/>
        <a:lstStyle/>
        <a:p>
          <a:pPr algn="ctr" rtl="0"/>
          <a:r>
            <a:rPr lang="es" b="0" i="0" u="none" baseline="0"/>
            <a:t>Dirigido por el(la) participante </a:t>
          </a:r>
        </a:p>
      </dgm:t>
    </dgm:pt>
    <dgm:pt modelId="{FE468D80-49D8-42D2-9B16-19AFE217D0A7}" type="parTrans" cxnId="{D4661E4A-9BE5-4FA7-9405-4E714A5779FE}">
      <dgm:prSet/>
      <dgm:spPr/>
      <dgm:t>
        <a:bodyPr/>
        <a:lstStyle/>
        <a:p>
          <a:endParaRPr lang="es"/>
        </a:p>
      </dgm:t>
    </dgm:pt>
    <dgm:pt modelId="{CDD80060-00BB-41A9-9C7E-D48DB2781956}" type="sibTrans" cxnId="{D4661E4A-9BE5-4FA7-9405-4E714A5779FE}">
      <dgm:prSet/>
      <dgm:spPr/>
      <dgm:t>
        <a:bodyPr/>
        <a:lstStyle/>
        <a:p>
          <a:endParaRPr lang="es"/>
        </a:p>
      </dgm:t>
    </dgm:pt>
    <dgm:pt modelId="{731758B7-ABD0-4C34-9A01-323252E4E50A}">
      <dgm:prSet/>
      <dgm:spPr/>
      <dgm:t>
        <a:bodyPr/>
        <a:lstStyle/>
        <a:p>
          <a:pPr algn="ctr" rtl="0"/>
          <a:r>
            <a:rPr lang="es" b="0" i="0" u="none" baseline="0"/>
            <a:t>Incluye personas elegidas por el(la) participante </a:t>
          </a:r>
        </a:p>
      </dgm:t>
    </dgm:pt>
    <dgm:pt modelId="{F9C89810-890F-4A71-842A-4BE78D2A398A}" type="parTrans" cxnId="{C5AF22D9-2525-47DE-8643-078B234E4796}">
      <dgm:prSet/>
      <dgm:spPr/>
      <dgm:t>
        <a:bodyPr/>
        <a:lstStyle/>
        <a:p>
          <a:endParaRPr lang="es"/>
        </a:p>
      </dgm:t>
    </dgm:pt>
    <dgm:pt modelId="{8073971F-AA6F-4CB3-92FF-D38E453D1409}" type="sibTrans" cxnId="{C5AF22D9-2525-47DE-8643-078B234E4796}">
      <dgm:prSet/>
      <dgm:spPr/>
      <dgm:t>
        <a:bodyPr/>
        <a:lstStyle/>
        <a:p>
          <a:endParaRPr lang="es"/>
        </a:p>
      </dgm:t>
    </dgm:pt>
    <dgm:pt modelId="{FF1742ED-53C2-4152-9DD6-A410E0318634}">
      <dgm:prSet/>
      <dgm:spPr/>
      <dgm:t>
        <a:bodyPr/>
        <a:lstStyle/>
        <a:p>
          <a:pPr algn="ctr" rtl="0"/>
          <a:r>
            <a:rPr lang="es" b="0" i="0" u="none" baseline="0"/>
            <a:t>Refleja preferencias y elecciones personales</a:t>
          </a:r>
        </a:p>
      </dgm:t>
    </dgm:pt>
    <dgm:pt modelId="{59408909-C54B-4B39-A84F-80076F5455A6}" type="parTrans" cxnId="{7EF0E46D-122C-454D-AEF8-7F72D40A5045}">
      <dgm:prSet/>
      <dgm:spPr/>
      <dgm:t>
        <a:bodyPr/>
        <a:lstStyle/>
        <a:p>
          <a:endParaRPr lang="es"/>
        </a:p>
      </dgm:t>
    </dgm:pt>
    <dgm:pt modelId="{6981BFFC-E70D-420B-8102-9E11D7B4C043}" type="sibTrans" cxnId="{7EF0E46D-122C-454D-AEF8-7F72D40A5045}">
      <dgm:prSet/>
      <dgm:spPr/>
      <dgm:t>
        <a:bodyPr/>
        <a:lstStyle/>
        <a:p>
          <a:endParaRPr lang="es"/>
        </a:p>
      </dgm:t>
    </dgm:pt>
    <dgm:pt modelId="{DE897BA6-CC3F-418C-8A70-346C6610BD3F}">
      <dgm:prSet/>
      <dgm:spPr/>
      <dgm:t>
        <a:bodyPr/>
        <a:lstStyle/>
        <a:p>
          <a:pPr algn="ctr" rtl="0"/>
          <a:r>
            <a:rPr lang="es" b="0" i="0" u="none" baseline="0"/>
            <a:t>Respeta los valores culturales y espirituales </a:t>
          </a:r>
        </a:p>
      </dgm:t>
    </dgm:pt>
    <dgm:pt modelId="{E60EA5CB-3270-45D2-BE4B-825B94B6F8C5}" type="parTrans" cxnId="{0E2B3C1C-CF7F-4F65-B066-DD55A3D0EE81}">
      <dgm:prSet/>
      <dgm:spPr/>
      <dgm:t>
        <a:bodyPr/>
        <a:lstStyle/>
        <a:p>
          <a:endParaRPr lang="es"/>
        </a:p>
      </dgm:t>
    </dgm:pt>
    <dgm:pt modelId="{641B0C55-FDFA-4528-9365-2DD1CCEEDE7E}" type="sibTrans" cxnId="{0E2B3C1C-CF7F-4F65-B066-DD55A3D0EE81}">
      <dgm:prSet/>
      <dgm:spPr/>
      <dgm:t>
        <a:bodyPr/>
        <a:lstStyle/>
        <a:p>
          <a:endParaRPr lang="es"/>
        </a:p>
      </dgm:t>
    </dgm:pt>
    <dgm:pt modelId="{34605FE9-8F0C-4939-904A-E90C9EBE3F41}">
      <dgm:prSet/>
      <dgm:spPr/>
      <dgm:t>
        <a:bodyPr/>
        <a:lstStyle/>
        <a:p>
          <a:pPr algn="ctr" rtl="0"/>
          <a:r>
            <a:rPr lang="es" b="0" i="0" u="none" baseline="0"/>
            <a:t>Ofrece opciones en cuanto a servicios</a:t>
          </a:r>
        </a:p>
      </dgm:t>
    </dgm:pt>
    <dgm:pt modelId="{402DE24D-A9F1-4E88-AE92-61449FF8588C}" type="parTrans" cxnId="{47AF6272-5F3A-48A4-94C5-9347454DFE31}">
      <dgm:prSet/>
      <dgm:spPr/>
      <dgm:t>
        <a:bodyPr/>
        <a:lstStyle/>
        <a:p>
          <a:endParaRPr lang="es"/>
        </a:p>
      </dgm:t>
    </dgm:pt>
    <dgm:pt modelId="{01BC996F-E92E-413E-A9C2-23A6B7199AB2}" type="sibTrans" cxnId="{47AF6272-5F3A-48A4-94C5-9347454DFE31}">
      <dgm:prSet/>
      <dgm:spPr/>
      <dgm:t>
        <a:bodyPr/>
        <a:lstStyle/>
        <a:p>
          <a:endParaRPr lang="es"/>
        </a:p>
      </dgm:t>
    </dgm:pt>
    <dgm:pt modelId="{5D4F322B-1A50-4137-9D32-6A92C3BF42B6}">
      <dgm:prSet/>
      <dgm:spPr/>
      <dgm:t>
        <a:bodyPr/>
        <a:lstStyle/>
        <a:p>
          <a:pPr algn="ctr" rtl="0"/>
          <a:r>
            <a:rPr lang="es" b="0" i="0" u="none" baseline="0"/>
            <a:t>Ayuda a alcanzar objetivos y resultados </a:t>
          </a:r>
        </a:p>
      </dgm:t>
    </dgm:pt>
    <dgm:pt modelId="{EB5EF06A-7B14-4F3A-89A7-61DC8A9838C7}" type="parTrans" cxnId="{D144B38C-C845-4269-A3DB-4E0F045627E0}">
      <dgm:prSet/>
      <dgm:spPr/>
      <dgm:t>
        <a:bodyPr/>
        <a:lstStyle/>
        <a:p>
          <a:endParaRPr lang="es"/>
        </a:p>
      </dgm:t>
    </dgm:pt>
    <dgm:pt modelId="{84F53175-5368-4257-9A5B-0FE1C4BAA08C}" type="sibTrans" cxnId="{D144B38C-C845-4269-A3DB-4E0F045627E0}">
      <dgm:prSet/>
      <dgm:spPr/>
      <dgm:t>
        <a:bodyPr/>
        <a:lstStyle/>
        <a:p>
          <a:endParaRPr lang="es"/>
        </a:p>
      </dgm:t>
    </dgm:pt>
    <dgm:pt modelId="{AC9F94BF-F541-4F21-B591-EC0715F66E10}">
      <dgm:prSet/>
      <dgm:spPr/>
      <dgm:t>
        <a:bodyPr/>
        <a:lstStyle/>
        <a:p>
          <a:pPr algn="ctr" rtl="0"/>
          <a:r>
            <a:rPr lang="es" b="0" i="0" u="none" baseline="0"/>
            <a:t>Basado en Principios Centrados en la Persona </a:t>
          </a:r>
        </a:p>
      </dgm:t>
    </dgm:pt>
    <dgm:pt modelId="{BB53F3AA-6CF2-42FA-9EB7-E8FBE2AC58EB}" type="parTrans" cxnId="{94718F29-D194-4FC1-8ABF-F07B73704B8A}">
      <dgm:prSet/>
      <dgm:spPr/>
      <dgm:t>
        <a:bodyPr/>
        <a:lstStyle/>
        <a:p>
          <a:endParaRPr lang="es"/>
        </a:p>
      </dgm:t>
    </dgm:pt>
    <dgm:pt modelId="{E3F3E521-FF75-49D4-9C87-0D28CBD81C21}" type="sibTrans" cxnId="{94718F29-D194-4FC1-8ABF-F07B73704B8A}">
      <dgm:prSet/>
      <dgm:spPr/>
      <dgm:t>
        <a:bodyPr/>
        <a:lstStyle/>
        <a:p>
          <a:endParaRPr lang="es"/>
        </a:p>
      </dgm:t>
    </dgm:pt>
    <dgm:pt modelId="{6722AC73-05FE-4B96-9A94-D50A3952CDC4}" type="pres">
      <dgm:prSet presAssocID="{1B900E06-78F6-40C6-B8B3-A2EC1003563C}" presName="linear" presStyleCnt="0">
        <dgm:presLayoutVars>
          <dgm:animLvl val="lvl"/>
          <dgm:resizeHandles val="exact"/>
        </dgm:presLayoutVars>
      </dgm:prSet>
      <dgm:spPr/>
    </dgm:pt>
    <dgm:pt modelId="{461CAF30-FBCA-4C63-8512-FAF6D203BD2F}" type="pres">
      <dgm:prSet presAssocID="{6429159D-1FAB-4D46-ADB2-51FC01103F35}" presName="parentText" presStyleLbl="node1" presStyleIdx="0" presStyleCnt="7">
        <dgm:presLayoutVars>
          <dgm:chMax val="0"/>
          <dgm:bulletEnabled val="1"/>
        </dgm:presLayoutVars>
      </dgm:prSet>
      <dgm:spPr/>
    </dgm:pt>
    <dgm:pt modelId="{18910DB2-1CB3-4AB3-9282-CE0CB6CA5A4C}" type="pres">
      <dgm:prSet presAssocID="{CDD80060-00BB-41A9-9C7E-D48DB2781956}" presName="spacer" presStyleCnt="0"/>
      <dgm:spPr/>
    </dgm:pt>
    <dgm:pt modelId="{12918F38-5838-470A-AA3F-F2476923BCB4}" type="pres">
      <dgm:prSet presAssocID="{731758B7-ABD0-4C34-9A01-323252E4E50A}" presName="parentText" presStyleLbl="node1" presStyleIdx="1" presStyleCnt="7">
        <dgm:presLayoutVars>
          <dgm:chMax val="0"/>
          <dgm:bulletEnabled val="1"/>
        </dgm:presLayoutVars>
      </dgm:prSet>
      <dgm:spPr/>
    </dgm:pt>
    <dgm:pt modelId="{CA990D22-6E58-4F11-9DCF-2C6526FCAFCC}" type="pres">
      <dgm:prSet presAssocID="{8073971F-AA6F-4CB3-92FF-D38E453D1409}" presName="spacer" presStyleCnt="0"/>
      <dgm:spPr/>
    </dgm:pt>
    <dgm:pt modelId="{5763925D-396E-490A-A909-942FEF17D2EA}" type="pres">
      <dgm:prSet presAssocID="{FF1742ED-53C2-4152-9DD6-A410E0318634}" presName="parentText" presStyleLbl="node1" presStyleIdx="2" presStyleCnt="7">
        <dgm:presLayoutVars>
          <dgm:chMax val="0"/>
          <dgm:bulletEnabled val="1"/>
        </dgm:presLayoutVars>
      </dgm:prSet>
      <dgm:spPr/>
    </dgm:pt>
    <dgm:pt modelId="{6660EC55-E66A-473A-B097-A068501F6F03}" type="pres">
      <dgm:prSet presAssocID="{6981BFFC-E70D-420B-8102-9E11D7B4C043}" presName="spacer" presStyleCnt="0"/>
      <dgm:spPr/>
    </dgm:pt>
    <dgm:pt modelId="{7B7E0798-4D9D-4460-8BB9-2D24C1B760A5}" type="pres">
      <dgm:prSet presAssocID="{DE897BA6-CC3F-418C-8A70-346C6610BD3F}" presName="parentText" presStyleLbl="node1" presStyleIdx="3" presStyleCnt="7">
        <dgm:presLayoutVars>
          <dgm:chMax val="0"/>
          <dgm:bulletEnabled val="1"/>
        </dgm:presLayoutVars>
      </dgm:prSet>
      <dgm:spPr/>
    </dgm:pt>
    <dgm:pt modelId="{F48C419B-DD3F-4264-8CFC-CC51E13D38E7}" type="pres">
      <dgm:prSet presAssocID="{641B0C55-FDFA-4528-9365-2DD1CCEEDE7E}" presName="spacer" presStyleCnt="0"/>
      <dgm:spPr/>
    </dgm:pt>
    <dgm:pt modelId="{64757711-3034-42DA-BF56-AB0ACE2818CC}" type="pres">
      <dgm:prSet presAssocID="{34605FE9-8F0C-4939-904A-E90C9EBE3F41}" presName="parentText" presStyleLbl="node1" presStyleIdx="4" presStyleCnt="7">
        <dgm:presLayoutVars>
          <dgm:chMax val="0"/>
          <dgm:bulletEnabled val="1"/>
        </dgm:presLayoutVars>
      </dgm:prSet>
      <dgm:spPr/>
    </dgm:pt>
    <dgm:pt modelId="{CA524F22-29C5-4625-97C2-7B35840DDD12}" type="pres">
      <dgm:prSet presAssocID="{01BC996F-E92E-413E-A9C2-23A6B7199AB2}" presName="spacer" presStyleCnt="0"/>
      <dgm:spPr/>
    </dgm:pt>
    <dgm:pt modelId="{D9987550-9959-46BC-9828-E94F50C288EE}" type="pres">
      <dgm:prSet presAssocID="{5D4F322B-1A50-4137-9D32-6A92C3BF42B6}" presName="parentText" presStyleLbl="node1" presStyleIdx="5" presStyleCnt="7">
        <dgm:presLayoutVars>
          <dgm:chMax val="0"/>
          <dgm:bulletEnabled val="1"/>
        </dgm:presLayoutVars>
      </dgm:prSet>
      <dgm:spPr/>
    </dgm:pt>
    <dgm:pt modelId="{34BED230-4AD6-487F-8A16-40E14F21EB06}" type="pres">
      <dgm:prSet presAssocID="{84F53175-5368-4257-9A5B-0FE1C4BAA08C}" presName="spacer" presStyleCnt="0"/>
      <dgm:spPr/>
    </dgm:pt>
    <dgm:pt modelId="{6D522C8A-9677-4C01-8E0F-98A3CB1236E3}" type="pres">
      <dgm:prSet presAssocID="{AC9F94BF-F541-4F21-B591-EC0715F66E10}" presName="parentText" presStyleLbl="node1" presStyleIdx="6" presStyleCnt="7">
        <dgm:presLayoutVars>
          <dgm:chMax val="0"/>
          <dgm:bulletEnabled val="1"/>
        </dgm:presLayoutVars>
      </dgm:prSet>
      <dgm:spPr/>
    </dgm:pt>
  </dgm:ptLst>
  <dgm:cxnLst>
    <dgm:cxn modelId="{0E2B3C1C-CF7F-4F65-B066-DD55A3D0EE81}" srcId="{1B900E06-78F6-40C6-B8B3-A2EC1003563C}" destId="{DE897BA6-CC3F-418C-8A70-346C6610BD3F}" srcOrd="3" destOrd="0" parTransId="{E60EA5CB-3270-45D2-BE4B-825B94B6F8C5}" sibTransId="{641B0C55-FDFA-4528-9365-2DD1CCEEDE7E}"/>
    <dgm:cxn modelId="{45101B28-DBCD-479E-8044-C3ADE4B3F350}" type="presOf" srcId="{731758B7-ABD0-4C34-9A01-323252E4E50A}" destId="{12918F38-5838-470A-AA3F-F2476923BCB4}" srcOrd="0" destOrd="0" presId="urn:microsoft.com/office/officeart/2005/8/layout/vList2"/>
    <dgm:cxn modelId="{94718F29-D194-4FC1-8ABF-F07B73704B8A}" srcId="{1B900E06-78F6-40C6-B8B3-A2EC1003563C}" destId="{AC9F94BF-F541-4F21-B591-EC0715F66E10}" srcOrd="6" destOrd="0" parTransId="{BB53F3AA-6CF2-42FA-9EB7-E8FBE2AC58EB}" sibTransId="{E3F3E521-FF75-49D4-9C87-0D28CBD81C21}"/>
    <dgm:cxn modelId="{EA0D922A-7997-4404-BE2F-5CF036A09808}" type="presOf" srcId="{FF1742ED-53C2-4152-9DD6-A410E0318634}" destId="{5763925D-396E-490A-A909-942FEF17D2EA}" srcOrd="0" destOrd="0" presId="urn:microsoft.com/office/officeart/2005/8/layout/vList2"/>
    <dgm:cxn modelId="{D4661E4A-9BE5-4FA7-9405-4E714A5779FE}" srcId="{1B900E06-78F6-40C6-B8B3-A2EC1003563C}" destId="{6429159D-1FAB-4D46-ADB2-51FC01103F35}" srcOrd="0" destOrd="0" parTransId="{FE468D80-49D8-42D2-9B16-19AFE217D0A7}" sibTransId="{CDD80060-00BB-41A9-9C7E-D48DB2781956}"/>
    <dgm:cxn modelId="{7EF0E46D-122C-454D-AEF8-7F72D40A5045}" srcId="{1B900E06-78F6-40C6-B8B3-A2EC1003563C}" destId="{FF1742ED-53C2-4152-9DD6-A410E0318634}" srcOrd="2" destOrd="0" parTransId="{59408909-C54B-4B39-A84F-80076F5455A6}" sibTransId="{6981BFFC-E70D-420B-8102-9E11D7B4C043}"/>
    <dgm:cxn modelId="{47AF6272-5F3A-48A4-94C5-9347454DFE31}" srcId="{1B900E06-78F6-40C6-B8B3-A2EC1003563C}" destId="{34605FE9-8F0C-4939-904A-E90C9EBE3F41}" srcOrd="4" destOrd="0" parTransId="{402DE24D-A9F1-4E88-AE92-61449FF8588C}" sibTransId="{01BC996F-E92E-413E-A9C2-23A6B7199AB2}"/>
    <dgm:cxn modelId="{1258347B-7816-436B-9860-30999577EAD6}" type="presOf" srcId="{1B900E06-78F6-40C6-B8B3-A2EC1003563C}" destId="{6722AC73-05FE-4B96-9A94-D50A3952CDC4}" srcOrd="0" destOrd="0" presId="urn:microsoft.com/office/officeart/2005/8/layout/vList2"/>
    <dgm:cxn modelId="{D144B38C-C845-4269-A3DB-4E0F045627E0}" srcId="{1B900E06-78F6-40C6-B8B3-A2EC1003563C}" destId="{5D4F322B-1A50-4137-9D32-6A92C3BF42B6}" srcOrd="5" destOrd="0" parTransId="{EB5EF06A-7B14-4F3A-89A7-61DC8A9838C7}" sibTransId="{84F53175-5368-4257-9A5B-0FE1C4BAA08C}"/>
    <dgm:cxn modelId="{7F8AABA4-1055-4F1C-B700-F66F673B909A}" type="presOf" srcId="{AC9F94BF-F541-4F21-B591-EC0715F66E10}" destId="{6D522C8A-9677-4C01-8E0F-98A3CB1236E3}" srcOrd="0" destOrd="0" presId="urn:microsoft.com/office/officeart/2005/8/layout/vList2"/>
    <dgm:cxn modelId="{39CC57A5-EBE5-4F27-B66B-BA5382219AA4}" type="presOf" srcId="{DE897BA6-CC3F-418C-8A70-346C6610BD3F}" destId="{7B7E0798-4D9D-4460-8BB9-2D24C1B760A5}" srcOrd="0" destOrd="0" presId="urn:microsoft.com/office/officeart/2005/8/layout/vList2"/>
    <dgm:cxn modelId="{1F62ADA7-D5EB-4948-BAC8-6AD05687CB4A}" type="presOf" srcId="{6429159D-1FAB-4D46-ADB2-51FC01103F35}" destId="{461CAF30-FBCA-4C63-8512-FAF6D203BD2F}" srcOrd="0" destOrd="0" presId="urn:microsoft.com/office/officeart/2005/8/layout/vList2"/>
    <dgm:cxn modelId="{C5AF22D9-2525-47DE-8643-078B234E4796}" srcId="{1B900E06-78F6-40C6-B8B3-A2EC1003563C}" destId="{731758B7-ABD0-4C34-9A01-323252E4E50A}" srcOrd="1" destOrd="0" parTransId="{F9C89810-890F-4A71-842A-4BE78D2A398A}" sibTransId="{8073971F-AA6F-4CB3-92FF-D38E453D1409}"/>
    <dgm:cxn modelId="{B4B4EFDC-E2F7-494D-96C7-B9B2E5AF267C}" type="presOf" srcId="{5D4F322B-1A50-4137-9D32-6A92C3BF42B6}" destId="{D9987550-9959-46BC-9828-E94F50C288EE}" srcOrd="0" destOrd="0" presId="urn:microsoft.com/office/officeart/2005/8/layout/vList2"/>
    <dgm:cxn modelId="{F586A6E8-D8BE-4A9D-8F8E-4402D5E6FF7C}" type="presOf" srcId="{34605FE9-8F0C-4939-904A-E90C9EBE3F41}" destId="{64757711-3034-42DA-BF56-AB0ACE2818CC}" srcOrd="0" destOrd="0" presId="urn:microsoft.com/office/officeart/2005/8/layout/vList2"/>
    <dgm:cxn modelId="{A5863050-9548-4EFF-A375-574BC5E040A7}" type="presParOf" srcId="{6722AC73-05FE-4B96-9A94-D50A3952CDC4}" destId="{461CAF30-FBCA-4C63-8512-FAF6D203BD2F}" srcOrd="0" destOrd="0" presId="urn:microsoft.com/office/officeart/2005/8/layout/vList2"/>
    <dgm:cxn modelId="{4568E276-949C-4420-89B0-6BF51F6502FB}" type="presParOf" srcId="{6722AC73-05FE-4B96-9A94-D50A3952CDC4}" destId="{18910DB2-1CB3-4AB3-9282-CE0CB6CA5A4C}" srcOrd="1" destOrd="0" presId="urn:microsoft.com/office/officeart/2005/8/layout/vList2"/>
    <dgm:cxn modelId="{1CC159DD-0C6C-4A5D-B3F7-F1EC544C819B}" type="presParOf" srcId="{6722AC73-05FE-4B96-9A94-D50A3952CDC4}" destId="{12918F38-5838-470A-AA3F-F2476923BCB4}" srcOrd="2" destOrd="0" presId="urn:microsoft.com/office/officeart/2005/8/layout/vList2"/>
    <dgm:cxn modelId="{6B0A80AF-D089-440D-8FAC-A161047C727B}" type="presParOf" srcId="{6722AC73-05FE-4B96-9A94-D50A3952CDC4}" destId="{CA990D22-6E58-4F11-9DCF-2C6526FCAFCC}" srcOrd="3" destOrd="0" presId="urn:microsoft.com/office/officeart/2005/8/layout/vList2"/>
    <dgm:cxn modelId="{AD3A72C9-3A32-4F61-92B4-999E2795AD86}" type="presParOf" srcId="{6722AC73-05FE-4B96-9A94-D50A3952CDC4}" destId="{5763925D-396E-490A-A909-942FEF17D2EA}" srcOrd="4" destOrd="0" presId="urn:microsoft.com/office/officeart/2005/8/layout/vList2"/>
    <dgm:cxn modelId="{365D266E-B7AC-45C7-8DC5-2C735AE2FFF1}" type="presParOf" srcId="{6722AC73-05FE-4B96-9A94-D50A3952CDC4}" destId="{6660EC55-E66A-473A-B097-A068501F6F03}" srcOrd="5" destOrd="0" presId="urn:microsoft.com/office/officeart/2005/8/layout/vList2"/>
    <dgm:cxn modelId="{BD351F4D-0E1A-4488-881A-B3E5ED7C77E2}" type="presParOf" srcId="{6722AC73-05FE-4B96-9A94-D50A3952CDC4}" destId="{7B7E0798-4D9D-4460-8BB9-2D24C1B760A5}" srcOrd="6" destOrd="0" presId="urn:microsoft.com/office/officeart/2005/8/layout/vList2"/>
    <dgm:cxn modelId="{8267EE6B-5FAB-4E8A-8689-161EB1A700B8}" type="presParOf" srcId="{6722AC73-05FE-4B96-9A94-D50A3952CDC4}" destId="{F48C419B-DD3F-4264-8CFC-CC51E13D38E7}" srcOrd="7" destOrd="0" presId="urn:microsoft.com/office/officeart/2005/8/layout/vList2"/>
    <dgm:cxn modelId="{5CC06B4A-E907-4EC4-81DF-7B2B652F012B}" type="presParOf" srcId="{6722AC73-05FE-4B96-9A94-D50A3952CDC4}" destId="{64757711-3034-42DA-BF56-AB0ACE2818CC}" srcOrd="8" destOrd="0" presId="urn:microsoft.com/office/officeart/2005/8/layout/vList2"/>
    <dgm:cxn modelId="{8E55ECC9-B123-49CA-8030-08D5C4E331FA}" type="presParOf" srcId="{6722AC73-05FE-4B96-9A94-D50A3952CDC4}" destId="{CA524F22-29C5-4625-97C2-7B35840DDD12}" srcOrd="9" destOrd="0" presId="urn:microsoft.com/office/officeart/2005/8/layout/vList2"/>
    <dgm:cxn modelId="{39BA0714-676F-4F25-A25E-F21E2542EF92}" type="presParOf" srcId="{6722AC73-05FE-4B96-9A94-D50A3952CDC4}" destId="{D9987550-9959-46BC-9828-E94F50C288EE}" srcOrd="10" destOrd="0" presId="urn:microsoft.com/office/officeart/2005/8/layout/vList2"/>
    <dgm:cxn modelId="{BE2376BF-7366-4B5F-A6F6-70822ED7DD40}" type="presParOf" srcId="{6722AC73-05FE-4B96-9A94-D50A3952CDC4}" destId="{34BED230-4AD6-487F-8A16-40E14F21EB06}" srcOrd="11" destOrd="0" presId="urn:microsoft.com/office/officeart/2005/8/layout/vList2"/>
    <dgm:cxn modelId="{416B9ED8-145D-435C-96D0-A7BA4969192C}" type="presParOf" srcId="{6722AC73-05FE-4B96-9A94-D50A3952CDC4}" destId="{6D522C8A-9677-4C01-8E0F-98A3CB1236E3}" srcOrd="1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603F687C-8663-4822-B3EE-96A398EA0024}" type="doc">
      <dgm:prSet loTypeId="urn:microsoft.com/office/officeart/2016/7/layout/VerticalSolidActionList" loCatId="List" qsTypeId="urn:microsoft.com/office/officeart/2005/8/quickstyle/simple1" qsCatId="simple" csTypeId="urn:microsoft.com/office/officeart/2005/8/colors/colorful1" csCatId="colorful"/>
      <dgm:spPr/>
      <dgm:t>
        <a:bodyPr/>
        <a:lstStyle/>
        <a:p>
          <a:endParaRPr lang="es"/>
        </a:p>
      </dgm:t>
    </dgm:pt>
    <dgm:pt modelId="{FE3CA641-49A9-4483-B7ED-DFB3595189ED}">
      <dgm:prSet/>
      <dgm:spPr/>
      <dgm:t>
        <a:bodyPr/>
        <a:lstStyle/>
        <a:p>
          <a:pPr algn="ctr" rtl="0"/>
          <a:r>
            <a:rPr lang="es" b="0" i="0" u="none" baseline="0"/>
            <a:t>Respeto</a:t>
          </a:r>
        </a:p>
      </dgm:t>
    </dgm:pt>
    <dgm:pt modelId="{D03B6162-1801-44F8-B5A3-6E1820800FE3}" type="parTrans" cxnId="{CB35FB9A-31E0-448E-B3AC-982B59A3C8AE}">
      <dgm:prSet/>
      <dgm:spPr/>
      <dgm:t>
        <a:bodyPr/>
        <a:lstStyle/>
        <a:p>
          <a:endParaRPr lang="es"/>
        </a:p>
      </dgm:t>
    </dgm:pt>
    <dgm:pt modelId="{21D6E895-9012-4177-AEB6-74E482C8D53B}" type="sibTrans" cxnId="{CB35FB9A-31E0-448E-B3AC-982B59A3C8AE}">
      <dgm:prSet/>
      <dgm:spPr/>
      <dgm:t>
        <a:bodyPr/>
        <a:lstStyle/>
        <a:p>
          <a:endParaRPr lang="es"/>
        </a:p>
      </dgm:t>
    </dgm:pt>
    <dgm:pt modelId="{D4FF3A53-6575-4569-8D9B-D345FA3A2E9D}">
      <dgm:prSet/>
      <dgm:spPr/>
      <dgm:t>
        <a:bodyPr/>
        <a:lstStyle/>
        <a:p>
          <a:pPr algn="ctr" rtl="0"/>
          <a:r>
            <a:rPr lang="es" b="0" i="0" u="none" baseline="0"/>
            <a:t>Respetar las preferencias y objetivos del(de la) participante </a:t>
          </a:r>
        </a:p>
      </dgm:t>
    </dgm:pt>
    <dgm:pt modelId="{14065620-C243-45D3-879C-004744A12D4D}" type="parTrans" cxnId="{39DF4E79-1A08-485E-B08F-9FE8ABB93E6A}">
      <dgm:prSet/>
      <dgm:spPr/>
      <dgm:t>
        <a:bodyPr/>
        <a:lstStyle/>
        <a:p>
          <a:endParaRPr lang="es"/>
        </a:p>
      </dgm:t>
    </dgm:pt>
    <dgm:pt modelId="{60755A48-04A2-49FA-B740-124B242C8C28}" type="sibTrans" cxnId="{39DF4E79-1A08-485E-B08F-9FE8ABB93E6A}">
      <dgm:prSet/>
      <dgm:spPr/>
      <dgm:t>
        <a:bodyPr/>
        <a:lstStyle/>
        <a:p>
          <a:endParaRPr lang="es"/>
        </a:p>
      </dgm:t>
    </dgm:pt>
    <dgm:pt modelId="{B4E36D3F-0196-4D4C-BF0B-F686904CA8CA}">
      <dgm:prSet/>
      <dgm:spPr/>
      <dgm:t>
        <a:bodyPr/>
        <a:lstStyle/>
        <a:p>
          <a:pPr algn="ctr" rtl="0"/>
          <a:r>
            <a:rPr lang="es" b="0" i="0" u="none" baseline="0"/>
            <a:t>Trato</a:t>
          </a:r>
        </a:p>
      </dgm:t>
    </dgm:pt>
    <dgm:pt modelId="{34635551-7FCF-4FD9-AB42-3F9860ABBE63}" type="parTrans" cxnId="{A30BA0F7-6E28-4568-8ED5-B79E1D00B78E}">
      <dgm:prSet/>
      <dgm:spPr/>
      <dgm:t>
        <a:bodyPr/>
        <a:lstStyle/>
        <a:p>
          <a:endParaRPr lang="es"/>
        </a:p>
      </dgm:t>
    </dgm:pt>
    <dgm:pt modelId="{F4B1BDA3-F50F-4457-AB3A-0822850AC163}" type="sibTrans" cxnId="{A30BA0F7-6E28-4568-8ED5-B79E1D00B78E}">
      <dgm:prSet/>
      <dgm:spPr/>
      <dgm:t>
        <a:bodyPr/>
        <a:lstStyle/>
        <a:p>
          <a:endParaRPr lang="es"/>
        </a:p>
      </dgm:t>
    </dgm:pt>
    <dgm:pt modelId="{514FF5D4-E8BE-46C4-A2EC-B555E968686F}">
      <dgm:prSet/>
      <dgm:spPr/>
      <dgm:t>
        <a:bodyPr/>
        <a:lstStyle/>
        <a:p>
          <a:pPr algn="ctr" rtl="0"/>
          <a:r>
            <a:rPr lang="es" b="0" i="0" u="none" baseline="0"/>
            <a:t>Tratar al(a la) participante con dignidad </a:t>
          </a:r>
        </a:p>
      </dgm:t>
    </dgm:pt>
    <dgm:pt modelId="{3D4DE6E9-3F44-4451-8210-04A726C1158B}" type="parTrans" cxnId="{4F499A18-95E6-4EEA-933B-A8137929A64D}">
      <dgm:prSet/>
      <dgm:spPr/>
      <dgm:t>
        <a:bodyPr/>
        <a:lstStyle/>
        <a:p>
          <a:endParaRPr lang="es"/>
        </a:p>
      </dgm:t>
    </dgm:pt>
    <dgm:pt modelId="{A5F9EBFA-20A3-4B80-8ABE-FE40DA4526C1}" type="sibTrans" cxnId="{4F499A18-95E6-4EEA-933B-A8137929A64D}">
      <dgm:prSet/>
      <dgm:spPr/>
      <dgm:t>
        <a:bodyPr/>
        <a:lstStyle/>
        <a:p>
          <a:endParaRPr lang="es"/>
        </a:p>
      </dgm:t>
    </dgm:pt>
    <dgm:pt modelId="{01B00F70-ED3E-41F1-91C8-6A2C7BAE5E3B}">
      <dgm:prSet/>
      <dgm:spPr/>
      <dgm:t>
        <a:bodyPr/>
        <a:lstStyle/>
        <a:p>
          <a:pPr algn="ctr" rtl="0"/>
          <a:r>
            <a:rPr lang="es" b="0" i="0" u="none" baseline="0"/>
            <a:t>Comprensión</a:t>
          </a:r>
        </a:p>
      </dgm:t>
    </dgm:pt>
    <dgm:pt modelId="{185F98BD-7971-4DB9-A32B-76FCF9274669}" type="parTrans" cxnId="{62EBEE00-CF99-4DD8-B716-A05A92B8F47B}">
      <dgm:prSet/>
      <dgm:spPr/>
      <dgm:t>
        <a:bodyPr/>
        <a:lstStyle/>
        <a:p>
          <a:endParaRPr lang="es"/>
        </a:p>
      </dgm:t>
    </dgm:pt>
    <dgm:pt modelId="{C277A610-8AE1-44FF-BC58-26DDCAEF6894}" type="sibTrans" cxnId="{62EBEE00-CF99-4DD8-B716-A05A92B8F47B}">
      <dgm:prSet/>
      <dgm:spPr/>
      <dgm:t>
        <a:bodyPr/>
        <a:lstStyle/>
        <a:p>
          <a:endParaRPr lang="es"/>
        </a:p>
      </dgm:t>
    </dgm:pt>
    <dgm:pt modelId="{E956F8C0-922E-47DA-8E4F-64BD0C7747BD}">
      <dgm:prSet/>
      <dgm:spPr/>
      <dgm:t>
        <a:bodyPr/>
        <a:lstStyle/>
        <a:p>
          <a:pPr algn="ctr" rtl="0"/>
          <a:r>
            <a:rPr lang="es" b="0" i="0" u="none" baseline="0"/>
            <a:t>Comprender las experiencias y objetivos del(de la) participante </a:t>
          </a:r>
        </a:p>
      </dgm:t>
    </dgm:pt>
    <dgm:pt modelId="{228D139B-F716-47AB-8450-6BCB6AD1E6DA}" type="parTrans" cxnId="{6906298A-9F72-464F-874B-61144BF2398D}">
      <dgm:prSet/>
      <dgm:spPr/>
      <dgm:t>
        <a:bodyPr/>
        <a:lstStyle/>
        <a:p>
          <a:endParaRPr lang="es"/>
        </a:p>
      </dgm:t>
    </dgm:pt>
    <dgm:pt modelId="{E7CF350E-7152-4BE2-86F6-B16FB115ED45}" type="sibTrans" cxnId="{6906298A-9F72-464F-874B-61144BF2398D}">
      <dgm:prSet/>
      <dgm:spPr/>
      <dgm:t>
        <a:bodyPr/>
        <a:lstStyle/>
        <a:p>
          <a:endParaRPr lang="es"/>
        </a:p>
      </dgm:t>
    </dgm:pt>
    <dgm:pt modelId="{A1328592-46DB-43FC-94CD-FE87E6FFB0A9}">
      <dgm:prSet/>
      <dgm:spPr/>
      <dgm:t>
        <a:bodyPr/>
        <a:lstStyle/>
        <a:p>
          <a:pPr algn="ctr" rtl="0"/>
          <a:r>
            <a:rPr lang="es" b="0" i="0" u="none" baseline="0"/>
            <a:t>Preservar</a:t>
          </a:r>
        </a:p>
      </dgm:t>
    </dgm:pt>
    <dgm:pt modelId="{AE21856E-ACEB-4424-9B2A-A2A1222AA1AE}" type="parTrans" cxnId="{907AD577-7FEA-413D-8B8E-312F9BC73993}">
      <dgm:prSet/>
      <dgm:spPr/>
      <dgm:t>
        <a:bodyPr/>
        <a:lstStyle/>
        <a:p>
          <a:endParaRPr lang="es"/>
        </a:p>
      </dgm:t>
    </dgm:pt>
    <dgm:pt modelId="{19090D32-709D-4EC0-AC75-2CEC159DD5E2}" type="sibTrans" cxnId="{907AD577-7FEA-413D-8B8E-312F9BC73993}">
      <dgm:prSet/>
      <dgm:spPr/>
      <dgm:t>
        <a:bodyPr/>
        <a:lstStyle/>
        <a:p>
          <a:endParaRPr lang="es"/>
        </a:p>
      </dgm:t>
    </dgm:pt>
    <dgm:pt modelId="{7F51FE0A-EB5A-4D85-B901-7F23EE521738}">
      <dgm:prSet/>
      <dgm:spPr/>
      <dgm:t>
        <a:bodyPr/>
        <a:lstStyle/>
        <a:p>
          <a:pPr algn="ctr" rtl="0"/>
          <a:r>
            <a:rPr lang="es" b="0" i="0" u="none" baseline="0"/>
            <a:t>Preservar la confidencialidad de la situación y la información de los participantes </a:t>
          </a:r>
        </a:p>
      </dgm:t>
    </dgm:pt>
    <dgm:pt modelId="{4A82EBE6-B094-4350-8D38-FD1627769DE8}" type="parTrans" cxnId="{65A713D6-1978-458C-B584-A142FDF199D9}">
      <dgm:prSet/>
      <dgm:spPr/>
      <dgm:t>
        <a:bodyPr/>
        <a:lstStyle/>
        <a:p>
          <a:endParaRPr lang="es"/>
        </a:p>
      </dgm:t>
    </dgm:pt>
    <dgm:pt modelId="{CAA2AC41-53B2-4BDC-9BA6-DBCF46BFB5BD}" type="sibTrans" cxnId="{65A713D6-1978-458C-B584-A142FDF199D9}">
      <dgm:prSet/>
      <dgm:spPr/>
      <dgm:t>
        <a:bodyPr/>
        <a:lstStyle/>
        <a:p>
          <a:endParaRPr lang="es"/>
        </a:p>
      </dgm:t>
    </dgm:pt>
    <dgm:pt modelId="{CB5C28EA-F5A4-4ABE-8A24-FE1040AD421F}">
      <dgm:prSet/>
      <dgm:spPr/>
      <dgm:t>
        <a:bodyPr/>
        <a:lstStyle/>
        <a:p>
          <a:pPr algn="ctr" rtl="0"/>
          <a:r>
            <a:rPr lang="es" b="0" i="0" u="none" baseline="0"/>
            <a:t>Otorgar</a:t>
          </a:r>
        </a:p>
      </dgm:t>
    </dgm:pt>
    <dgm:pt modelId="{26972679-6347-4D2A-AD93-B429284BE196}" type="parTrans" cxnId="{6655EA7D-4925-47D0-9293-9B333141CFCC}">
      <dgm:prSet/>
      <dgm:spPr/>
      <dgm:t>
        <a:bodyPr/>
        <a:lstStyle/>
        <a:p>
          <a:endParaRPr lang="es"/>
        </a:p>
      </dgm:t>
    </dgm:pt>
    <dgm:pt modelId="{64376751-CA75-4383-9110-0FED2950667B}" type="sibTrans" cxnId="{6655EA7D-4925-47D0-9293-9B333141CFCC}">
      <dgm:prSet/>
      <dgm:spPr/>
      <dgm:t>
        <a:bodyPr/>
        <a:lstStyle/>
        <a:p>
          <a:endParaRPr lang="es"/>
        </a:p>
      </dgm:t>
    </dgm:pt>
    <dgm:pt modelId="{6B7E4FD8-7BFA-49D9-A498-DB17DEFE3F0F}">
      <dgm:prSet/>
      <dgm:spPr/>
      <dgm:t>
        <a:bodyPr/>
        <a:lstStyle/>
        <a:p>
          <a:pPr algn="ctr" rtl="0"/>
          <a:r>
            <a:rPr lang="es" b="0" i="0" u="none" baseline="0"/>
            <a:t>Otorgar responsabilidad y empoderar al(a la) participante </a:t>
          </a:r>
        </a:p>
      </dgm:t>
    </dgm:pt>
    <dgm:pt modelId="{769AE89B-831F-4D53-9719-8AEBEC9D3E90}" type="parTrans" cxnId="{A64B5996-AD22-4329-83DB-4543857F122D}">
      <dgm:prSet/>
      <dgm:spPr/>
      <dgm:t>
        <a:bodyPr/>
        <a:lstStyle/>
        <a:p>
          <a:endParaRPr lang="es"/>
        </a:p>
      </dgm:t>
    </dgm:pt>
    <dgm:pt modelId="{6078DF0A-ED74-40CA-B312-A550596CACA1}" type="sibTrans" cxnId="{A64B5996-AD22-4329-83DB-4543857F122D}">
      <dgm:prSet/>
      <dgm:spPr/>
      <dgm:t>
        <a:bodyPr/>
        <a:lstStyle/>
        <a:p>
          <a:endParaRPr lang="es"/>
        </a:p>
      </dgm:t>
    </dgm:pt>
    <dgm:pt modelId="{51B993C6-3B6D-41E7-9730-5716AD47EBB5}" type="pres">
      <dgm:prSet presAssocID="{603F687C-8663-4822-B3EE-96A398EA0024}" presName="Name0" presStyleCnt="0">
        <dgm:presLayoutVars>
          <dgm:dir/>
          <dgm:animLvl val="lvl"/>
          <dgm:resizeHandles val="exact"/>
        </dgm:presLayoutVars>
      </dgm:prSet>
      <dgm:spPr/>
    </dgm:pt>
    <dgm:pt modelId="{8F6E3270-B3DA-47D1-9F84-457CC2E48F73}" type="pres">
      <dgm:prSet presAssocID="{FE3CA641-49A9-4483-B7ED-DFB3595189ED}" presName="linNode" presStyleCnt="0"/>
      <dgm:spPr/>
    </dgm:pt>
    <dgm:pt modelId="{B2A0D7AD-F0E6-45AA-BA7A-69BE87DA99A5}" type="pres">
      <dgm:prSet presAssocID="{FE3CA641-49A9-4483-B7ED-DFB3595189ED}" presName="parentText" presStyleLbl="alignNode1" presStyleIdx="0" presStyleCnt="5">
        <dgm:presLayoutVars>
          <dgm:chMax val="1"/>
          <dgm:bulletEnabled/>
        </dgm:presLayoutVars>
      </dgm:prSet>
      <dgm:spPr/>
    </dgm:pt>
    <dgm:pt modelId="{53AC7389-623C-4136-AA0D-2E09AB657E5B}" type="pres">
      <dgm:prSet presAssocID="{FE3CA641-49A9-4483-B7ED-DFB3595189ED}" presName="descendantText" presStyleLbl="alignAccFollowNode1" presStyleIdx="0" presStyleCnt="5">
        <dgm:presLayoutVars>
          <dgm:bulletEnabled/>
        </dgm:presLayoutVars>
      </dgm:prSet>
      <dgm:spPr/>
    </dgm:pt>
    <dgm:pt modelId="{B1E6B785-156C-453E-90E4-E0A81D8BE1D0}" type="pres">
      <dgm:prSet presAssocID="{21D6E895-9012-4177-AEB6-74E482C8D53B}" presName="sp" presStyleCnt="0"/>
      <dgm:spPr/>
    </dgm:pt>
    <dgm:pt modelId="{5E5E5A16-83BB-4B09-A303-1B79A605D7B4}" type="pres">
      <dgm:prSet presAssocID="{B4E36D3F-0196-4D4C-BF0B-F686904CA8CA}" presName="linNode" presStyleCnt="0"/>
      <dgm:spPr/>
    </dgm:pt>
    <dgm:pt modelId="{C4505B67-3575-4B54-A65D-2F401B5CBA26}" type="pres">
      <dgm:prSet presAssocID="{B4E36D3F-0196-4D4C-BF0B-F686904CA8CA}" presName="parentText" presStyleLbl="alignNode1" presStyleIdx="1" presStyleCnt="5">
        <dgm:presLayoutVars>
          <dgm:chMax val="1"/>
          <dgm:bulletEnabled/>
        </dgm:presLayoutVars>
      </dgm:prSet>
      <dgm:spPr/>
    </dgm:pt>
    <dgm:pt modelId="{37AAF43D-C177-4A7E-9BDB-6A2522A08378}" type="pres">
      <dgm:prSet presAssocID="{B4E36D3F-0196-4D4C-BF0B-F686904CA8CA}" presName="descendantText" presStyleLbl="alignAccFollowNode1" presStyleIdx="1" presStyleCnt="5">
        <dgm:presLayoutVars>
          <dgm:bulletEnabled/>
        </dgm:presLayoutVars>
      </dgm:prSet>
      <dgm:spPr/>
    </dgm:pt>
    <dgm:pt modelId="{F98B5C50-1F03-43AA-A949-1B0020BC488C}" type="pres">
      <dgm:prSet presAssocID="{F4B1BDA3-F50F-4457-AB3A-0822850AC163}" presName="sp" presStyleCnt="0"/>
      <dgm:spPr/>
    </dgm:pt>
    <dgm:pt modelId="{82D05641-EFD2-4F19-987E-C80C656338A1}" type="pres">
      <dgm:prSet presAssocID="{01B00F70-ED3E-41F1-91C8-6A2C7BAE5E3B}" presName="linNode" presStyleCnt="0"/>
      <dgm:spPr/>
    </dgm:pt>
    <dgm:pt modelId="{C531A33E-72E5-453A-ABC0-757FF1139E0A}" type="pres">
      <dgm:prSet presAssocID="{01B00F70-ED3E-41F1-91C8-6A2C7BAE5E3B}" presName="parentText" presStyleLbl="alignNode1" presStyleIdx="2" presStyleCnt="5">
        <dgm:presLayoutVars>
          <dgm:chMax val="1"/>
          <dgm:bulletEnabled/>
        </dgm:presLayoutVars>
      </dgm:prSet>
      <dgm:spPr/>
    </dgm:pt>
    <dgm:pt modelId="{9F2B7C69-20C7-437C-AB94-00A63D5B1DEB}" type="pres">
      <dgm:prSet presAssocID="{01B00F70-ED3E-41F1-91C8-6A2C7BAE5E3B}" presName="descendantText" presStyleLbl="alignAccFollowNode1" presStyleIdx="2" presStyleCnt="5">
        <dgm:presLayoutVars>
          <dgm:bulletEnabled/>
        </dgm:presLayoutVars>
      </dgm:prSet>
      <dgm:spPr/>
    </dgm:pt>
    <dgm:pt modelId="{B2EC680C-0C48-4070-8D30-45D93455E873}" type="pres">
      <dgm:prSet presAssocID="{C277A610-8AE1-44FF-BC58-26DDCAEF6894}" presName="sp" presStyleCnt="0"/>
      <dgm:spPr/>
    </dgm:pt>
    <dgm:pt modelId="{82C38957-1C42-442E-9C3D-9E8F2DAD3820}" type="pres">
      <dgm:prSet presAssocID="{A1328592-46DB-43FC-94CD-FE87E6FFB0A9}" presName="linNode" presStyleCnt="0"/>
      <dgm:spPr/>
    </dgm:pt>
    <dgm:pt modelId="{E9C9237E-809F-4851-94CB-6148B69103F6}" type="pres">
      <dgm:prSet presAssocID="{A1328592-46DB-43FC-94CD-FE87E6FFB0A9}" presName="parentText" presStyleLbl="alignNode1" presStyleIdx="3" presStyleCnt="5">
        <dgm:presLayoutVars>
          <dgm:chMax val="1"/>
          <dgm:bulletEnabled/>
        </dgm:presLayoutVars>
      </dgm:prSet>
      <dgm:spPr/>
    </dgm:pt>
    <dgm:pt modelId="{F4A61C0D-C1EC-4B76-BDB5-98886A47AEFE}" type="pres">
      <dgm:prSet presAssocID="{A1328592-46DB-43FC-94CD-FE87E6FFB0A9}" presName="descendantText" presStyleLbl="alignAccFollowNode1" presStyleIdx="3" presStyleCnt="5">
        <dgm:presLayoutVars>
          <dgm:bulletEnabled/>
        </dgm:presLayoutVars>
      </dgm:prSet>
      <dgm:spPr/>
    </dgm:pt>
    <dgm:pt modelId="{8C8F549D-D914-4DF9-9C65-AEBEBADF0177}" type="pres">
      <dgm:prSet presAssocID="{19090D32-709D-4EC0-AC75-2CEC159DD5E2}" presName="sp" presStyleCnt="0"/>
      <dgm:spPr/>
    </dgm:pt>
    <dgm:pt modelId="{9D5F0928-7730-40DB-AF13-8AEAFC61B0D2}" type="pres">
      <dgm:prSet presAssocID="{CB5C28EA-F5A4-4ABE-8A24-FE1040AD421F}" presName="linNode" presStyleCnt="0"/>
      <dgm:spPr/>
    </dgm:pt>
    <dgm:pt modelId="{D5078EF7-2229-4F15-A3DA-253A4F21BEC0}" type="pres">
      <dgm:prSet presAssocID="{CB5C28EA-F5A4-4ABE-8A24-FE1040AD421F}" presName="parentText" presStyleLbl="alignNode1" presStyleIdx="4" presStyleCnt="5">
        <dgm:presLayoutVars>
          <dgm:chMax val="1"/>
          <dgm:bulletEnabled/>
        </dgm:presLayoutVars>
      </dgm:prSet>
      <dgm:spPr/>
    </dgm:pt>
    <dgm:pt modelId="{F86F8DB2-A191-4367-97FA-5D8B778FA487}" type="pres">
      <dgm:prSet presAssocID="{CB5C28EA-F5A4-4ABE-8A24-FE1040AD421F}" presName="descendantText" presStyleLbl="alignAccFollowNode1" presStyleIdx="4" presStyleCnt="5">
        <dgm:presLayoutVars>
          <dgm:bulletEnabled/>
        </dgm:presLayoutVars>
      </dgm:prSet>
      <dgm:spPr/>
    </dgm:pt>
  </dgm:ptLst>
  <dgm:cxnLst>
    <dgm:cxn modelId="{62EBEE00-CF99-4DD8-B716-A05A92B8F47B}" srcId="{603F687C-8663-4822-B3EE-96A398EA0024}" destId="{01B00F70-ED3E-41F1-91C8-6A2C7BAE5E3B}" srcOrd="2" destOrd="0" parTransId="{185F98BD-7971-4DB9-A32B-76FCF9274669}" sibTransId="{C277A610-8AE1-44FF-BC58-26DDCAEF6894}"/>
    <dgm:cxn modelId="{4F499A18-95E6-4EEA-933B-A8137929A64D}" srcId="{B4E36D3F-0196-4D4C-BF0B-F686904CA8CA}" destId="{514FF5D4-E8BE-46C4-A2EC-B555E968686F}" srcOrd="0" destOrd="0" parTransId="{3D4DE6E9-3F44-4451-8210-04A726C1158B}" sibTransId="{A5F9EBFA-20A3-4B80-8ABE-FE40DA4526C1}"/>
    <dgm:cxn modelId="{A425032C-E13D-4C9D-9E34-6B9EF9939A6A}" type="presOf" srcId="{E956F8C0-922E-47DA-8E4F-64BD0C7747BD}" destId="{9F2B7C69-20C7-437C-AB94-00A63D5B1DEB}" srcOrd="0" destOrd="0" presId="urn:microsoft.com/office/officeart/2016/7/layout/VerticalSolidActionList"/>
    <dgm:cxn modelId="{F6D02B33-88B6-40FF-9022-91B14FBD5C3D}" type="presOf" srcId="{D4FF3A53-6575-4569-8D9B-D345FA3A2E9D}" destId="{53AC7389-623C-4136-AA0D-2E09AB657E5B}" srcOrd="0" destOrd="0" presId="urn:microsoft.com/office/officeart/2016/7/layout/VerticalSolidActionList"/>
    <dgm:cxn modelId="{853E063C-9D64-4BF3-B967-CAFBA1F32F0C}" type="presOf" srcId="{A1328592-46DB-43FC-94CD-FE87E6FFB0A9}" destId="{E9C9237E-809F-4851-94CB-6148B69103F6}" srcOrd="0" destOrd="0" presId="urn:microsoft.com/office/officeart/2016/7/layout/VerticalSolidActionList"/>
    <dgm:cxn modelId="{33DEE56C-4DBB-4569-B258-E5341FA1FD5C}" type="presOf" srcId="{01B00F70-ED3E-41F1-91C8-6A2C7BAE5E3B}" destId="{C531A33E-72E5-453A-ABC0-757FF1139E0A}" srcOrd="0" destOrd="0" presId="urn:microsoft.com/office/officeart/2016/7/layout/VerticalSolidActionList"/>
    <dgm:cxn modelId="{907AD577-7FEA-413D-8B8E-312F9BC73993}" srcId="{603F687C-8663-4822-B3EE-96A398EA0024}" destId="{A1328592-46DB-43FC-94CD-FE87E6FFB0A9}" srcOrd="3" destOrd="0" parTransId="{AE21856E-ACEB-4424-9B2A-A2A1222AA1AE}" sibTransId="{19090D32-709D-4EC0-AC75-2CEC159DD5E2}"/>
    <dgm:cxn modelId="{39DF4E79-1A08-485E-B08F-9FE8ABB93E6A}" srcId="{FE3CA641-49A9-4483-B7ED-DFB3595189ED}" destId="{D4FF3A53-6575-4569-8D9B-D345FA3A2E9D}" srcOrd="0" destOrd="0" parTransId="{14065620-C243-45D3-879C-004744A12D4D}" sibTransId="{60755A48-04A2-49FA-B740-124B242C8C28}"/>
    <dgm:cxn modelId="{6655EA7D-4925-47D0-9293-9B333141CFCC}" srcId="{603F687C-8663-4822-B3EE-96A398EA0024}" destId="{CB5C28EA-F5A4-4ABE-8A24-FE1040AD421F}" srcOrd="4" destOrd="0" parTransId="{26972679-6347-4D2A-AD93-B429284BE196}" sibTransId="{64376751-CA75-4383-9110-0FED2950667B}"/>
    <dgm:cxn modelId="{6906298A-9F72-464F-874B-61144BF2398D}" srcId="{01B00F70-ED3E-41F1-91C8-6A2C7BAE5E3B}" destId="{E956F8C0-922E-47DA-8E4F-64BD0C7747BD}" srcOrd="0" destOrd="0" parTransId="{228D139B-F716-47AB-8450-6BCB6AD1E6DA}" sibTransId="{E7CF350E-7152-4BE2-86F6-B16FB115ED45}"/>
    <dgm:cxn modelId="{B01B788A-C0AC-47FC-8C13-FF5A4BFF7AD3}" type="presOf" srcId="{6B7E4FD8-7BFA-49D9-A498-DB17DEFE3F0F}" destId="{F86F8DB2-A191-4367-97FA-5D8B778FA487}" srcOrd="0" destOrd="0" presId="urn:microsoft.com/office/officeart/2016/7/layout/VerticalSolidActionList"/>
    <dgm:cxn modelId="{6C4B5D91-6BB9-4402-B071-9B3125393992}" type="presOf" srcId="{FE3CA641-49A9-4483-B7ED-DFB3595189ED}" destId="{B2A0D7AD-F0E6-45AA-BA7A-69BE87DA99A5}" srcOrd="0" destOrd="0" presId="urn:microsoft.com/office/officeart/2016/7/layout/VerticalSolidActionList"/>
    <dgm:cxn modelId="{A64B5996-AD22-4329-83DB-4543857F122D}" srcId="{CB5C28EA-F5A4-4ABE-8A24-FE1040AD421F}" destId="{6B7E4FD8-7BFA-49D9-A498-DB17DEFE3F0F}" srcOrd="0" destOrd="0" parTransId="{769AE89B-831F-4D53-9719-8AEBEC9D3E90}" sibTransId="{6078DF0A-ED74-40CA-B312-A550596CACA1}"/>
    <dgm:cxn modelId="{CB35FB9A-31E0-448E-B3AC-982B59A3C8AE}" srcId="{603F687C-8663-4822-B3EE-96A398EA0024}" destId="{FE3CA641-49A9-4483-B7ED-DFB3595189ED}" srcOrd="0" destOrd="0" parTransId="{D03B6162-1801-44F8-B5A3-6E1820800FE3}" sibTransId="{21D6E895-9012-4177-AEB6-74E482C8D53B}"/>
    <dgm:cxn modelId="{2CD0F1AA-76C5-49B6-96D8-7D459D52F91D}" type="presOf" srcId="{CB5C28EA-F5A4-4ABE-8A24-FE1040AD421F}" destId="{D5078EF7-2229-4F15-A3DA-253A4F21BEC0}" srcOrd="0" destOrd="0" presId="urn:microsoft.com/office/officeart/2016/7/layout/VerticalSolidActionList"/>
    <dgm:cxn modelId="{93D7BBCB-F451-4729-8AC0-9432359C454C}" type="presOf" srcId="{7F51FE0A-EB5A-4D85-B901-7F23EE521738}" destId="{F4A61C0D-C1EC-4B76-BDB5-98886A47AEFE}" srcOrd="0" destOrd="0" presId="urn:microsoft.com/office/officeart/2016/7/layout/VerticalSolidActionList"/>
    <dgm:cxn modelId="{65A713D6-1978-458C-B584-A142FDF199D9}" srcId="{A1328592-46DB-43FC-94CD-FE87E6FFB0A9}" destId="{7F51FE0A-EB5A-4D85-B901-7F23EE521738}" srcOrd="0" destOrd="0" parTransId="{4A82EBE6-B094-4350-8D38-FD1627769DE8}" sibTransId="{CAA2AC41-53B2-4BDC-9BA6-DBCF46BFB5BD}"/>
    <dgm:cxn modelId="{9866AAD9-2113-4C48-AB15-8E259AAD9014}" type="presOf" srcId="{603F687C-8663-4822-B3EE-96A398EA0024}" destId="{51B993C6-3B6D-41E7-9730-5716AD47EBB5}" srcOrd="0" destOrd="0" presId="urn:microsoft.com/office/officeart/2016/7/layout/VerticalSolidActionList"/>
    <dgm:cxn modelId="{CD5126E2-3EED-4812-90E6-EC4994642792}" type="presOf" srcId="{514FF5D4-E8BE-46C4-A2EC-B555E968686F}" destId="{37AAF43D-C177-4A7E-9BDB-6A2522A08378}" srcOrd="0" destOrd="0" presId="urn:microsoft.com/office/officeart/2016/7/layout/VerticalSolidActionList"/>
    <dgm:cxn modelId="{498C09E6-F5D8-41A7-9F96-B5EAF881894B}" type="presOf" srcId="{B4E36D3F-0196-4D4C-BF0B-F686904CA8CA}" destId="{C4505B67-3575-4B54-A65D-2F401B5CBA26}" srcOrd="0" destOrd="0" presId="urn:microsoft.com/office/officeart/2016/7/layout/VerticalSolidActionList"/>
    <dgm:cxn modelId="{A30BA0F7-6E28-4568-8ED5-B79E1D00B78E}" srcId="{603F687C-8663-4822-B3EE-96A398EA0024}" destId="{B4E36D3F-0196-4D4C-BF0B-F686904CA8CA}" srcOrd="1" destOrd="0" parTransId="{34635551-7FCF-4FD9-AB42-3F9860ABBE63}" sibTransId="{F4B1BDA3-F50F-4457-AB3A-0822850AC163}"/>
    <dgm:cxn modelId="{46752602-6B7B-4B49-9A83-E4C9CA5D804E}" type="presParOf" srcId="{51B993C6-3B6D-41E7-9730-5716AD47EBB5}" destId="{8F6E3270-B3DA-47D1-9F84-457CC2E48F73}" srcOrd="0" destOrd="0" presId="urn:microsoft.com/office/officeart/2016/7/layout/VerticalSolidActionList"/>
    <dgm:cxn modelId="{3066A6CA-2172-4AEA-B249-9C6DCC6F176A}" type="presParOf" srcId="{8F6E3270-B3DA-47D1-9F84-457CC2E48F73}" destId="{B2A0D7AD-F0E6-45AA-BA7A-69BE87DA99A5}" srcOrd="0" destOrd="0" presId="urn:microsoft.com/office/officeart/2016/7/layout/VerticalSolidActionList"/>
    <dgm:cxn modelId="{DF4BAFBD-740B-42E3-A903-D7C1D8C8DF96}" type="presParOf" srcId="{8F6E3270-B3DA-47D1-9F84-457CC2E48F73}" destId="{53AC7389-623C-4136-AA0D-2E09AB657E5B}" srcOrd="1" destOrd="0" presId="urn:microsoft.com/office/officeart/2016/7/layout/VerticalSolidActionList"/>
    <dgm:cxn modelId="{9D513EC5-A4C4-4FCA-95DD-926740D6D45A}" type="presParOf" srcId="{51B993C6-3B6D-41E7-9730-5716AD47EBB5}" destId="{B1E6B785-156C-453E-90E4-E0A81D8BE1D0}" srcOrd="1" destOrd="0" presId="urn:microsoft.com/office/officeart/2016/7/layout/VerticalSolidActionList"/>
    <dgm:cxn modelId="{488FE442-E60E-41FF-BB8A-63018C62ED5A}" type="presParOf" srcId="{51B993C6-3B6D-41E7-9730-5716AD47EBB5}" destId="{5E5E5A16-83BB-4B09-A303-1B79A605D7B4}" srcOrd="2" destOrd="0" presId="urn:microsoft.com/office/officeart/2016/7/layout/VerticalSolidActionList"/>
    <dgm:cxn modelId="{D3089FAD-E55F-4F99-B1B1-5DEC5E2E563C}" type="presParOf" srcId="{5E5E5A16-83BB-4B09-A303-1B79A605D7B4}" destId="{C4505B67-3575-4B54-A65D-2F401B5CBA26}" srcOrd="0" destOrd="0" presId="urn:microsoft.com/office/officeart/2016/7/layout/VerticalSolidActionList"/>
    <dgm:cxn modelId="{542D4DC8-9595-44B0-B46F-0F1543B44715}" type="presParOf" srcId="{5E5E5A16-83BB-4B09-A303-1B79A605D7B4}" destId="{37AAF43D-C177-4A7E-9BDB-6A2522A08378}" srcOrd="1" destOrd="0" presId="urn:microsoft.com/office/officeart/2016/7/layout/VerticalSolidActionList"/>
    <dgm:cxn modelId="{09D0C0AB-0AE1-4ECB-8BAA-14AF657608FA}" type="presParOf" srcId="{51B993C6-3B6D-41E7-9730-5716AD47EBB5}" destId="{F98B5C50-1F03-43AA-A949-1B0020BC488C}" srcOrd="3" destOrd="0" presId="urn:microsoft.com/office/officeart/2016/7/layout/VerticalSolidActionList"/>
    <dgm:cxn modelId="{1309649C-2774-46FA-BE3C-2B1A3F7C703C}" type="presParOf" srcId="{51B993C6-3B6D-41E7-9730-5716AD47EBB5}" destId="{82D05641-EFD2-4F19-987E-C80C656338A1}" srcOrd="4" destOrd="0" presId="urn:microsoft.com/office/officeart/2016/7/layout/VerticalSolidActionList"/>
    <dgm:cxn modelId="{30F31D67-910F-43E5-854A-82654343E35C}" type="presParOf" srcId="{82D05641-EFD2-4F19-987E-C80C656338A1}" destId="{C531A33E-72E5-453A-ABC0-757FF1139E0A}" srcOrd="0" destOrd="0" presId="urn:microsoft.com/office/officeart/2016/7/layout/VerticalSolidActionList"/>
    <dgm:cxn modelId="{38CDECFA-0972-47AB-9A91-16F764A278B3}" type="presParOf" srcId="{82D05641-EFD2-4F19-987E-C80C656338A1}" destId="{9F2B7C69-20C7-437C-AB94-00A63D5B1DEB}" srcOrd="1" destOrd="0" presId="urn:microsoft.com/office/officeart/2016/7/layout/VerticalSolidActionList"/>
    <dgm:cxn modelId="{EE2CC16F-1291-4111-AFDD-EFDDC49465E7}" type="presParOf" srcId="{51B993C6-3B6D-41E7-9730-5716AD47EBB5}" destId="{B2EC680C-0C48-4070-8D30-45D93455E873}" srcOrd="5" destOrd="0" presId="urn:microsoft.com/office/officeart/2016/7/layout/VerticalSolidActionList"/>
    <dgm:cxn modelId="{EDBC8BB4-039E-42DC-8A0D-73E4C8397F2F}" type="presParOf" srcId="{51B993C6-3B6D-41E7-9730-5716AD47EBB5}" destId="{82C38957-1C42-442E-9C3D-9E8F2DAD3820}" srcOrd="6" destOrd="0" presId="urn:microsoft.com/office/officeart/2016/7/layout/VerticalSolidActionList"/>
    <dgm:cxn modelId="{66BFE7BF-2BAC-4762-86BF-53D3E93B32EF}" type="presParOf" srcId="{82C38957-1C42-442E-9C3D-9E8F2DAD3820}" destId="{E9C9237E-809F-4851-94CB-6148B69103F6}" srcOrd="0" destOrd="0" presId="urn:microsoft.com/office/officeart/2016/7/layout/VerticalSolidActionList"/>
    <dgm:cxn modelId="{D0BE16BA-DE80-4392-98F9-DCECA9FF4C5D}" type="presParOf" srcId="{82C38957-1C42-442E-9C3D-9E8F2DAD3820}" destId="{F4A61C0D-C1EC-4B76-BDB5-98886A47AEFE}" srcOrd="1" destOrd="0" presId="urn:microsoft.com/office/officeart/2016/7/layout/VerticalSolidActionList"/>
    <dgm:cxn modelId="{77670F0B-E710-45CC-9167-A7C36B6425B1}" type="presParOf" srcId="{51B993C6-3B6D-41E7-9730-5716AD47EBB5}" destId="{8C8F549D-D914-4DF9-9C65-AEBEBADF0177}" srcOrd="7" destOrd="0" presId="urn:microsoft.com/office/officeart/2016/7/layout/VerticalSolidActionList"/>
    <dgm:cxn modelId="{0608B088-7830-40B2-8868-ABE021363FC2}" type="presParOf" srcId="{51B993C6-3B6D-41E7-9730-5716AD47EBB5}" destId="{9D5F0928-7730-40DB-AF13-8AEAFC61B0D2}" srcOrd="8" destOrd="0" presId="urn:microsoft.com/office/officeart/2016/7/layout/VerticalSolidActionList"/>
    <dgm:cxn modelId="{FD8B24FC-4CA2-499C-A98C-BD052B7861B7}" type="presParOf" srcId="{9D5F0928-7730-40DB-AF13-8AEAFC61B0D2}" destId="{D5078EF7-2229-4F15-A3DA-253A4F21BEC0}" srcOrd="0" destOrd="0" presId="urn:microsoft.com/office/officeart/2016/7/layout/VerticalSolidActionList"/>
    <dgm:cxn modelId="{BC3E8879-C615-440C-8770-41927C43BA94}" type="presParOf" srcId="{9D5F0928-7730-40DB-AF13-8AEAFC61B0D2}" destId="{F86F8DB2-A191-4367-97FA-5D8B778FA487}" srcOrd="1" destOrd="0" presId="urn:microsoft.com/office/officeart/2016/7/layout/VerticalSolidAc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C8972CB-B919-4015-BCE5-9BD83471DADE}"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s"/>
        </a:p>
      </dgm:t>
    </dgm:pt>
    <dgm:pt modelId="{1A58ED89-9192-498E-BED0-61F9F6D27F5A}">
      <dgm:prSet/>
      <dgm:spPr/>
      <dgm:t>
        <a:bodyPr/>
        <a:lstStyle/>
        <a:p>
          <a:pPr algn="ctr" rtl="0"/>
          <a:r>
            <a:rPr lang="es" b="0" i="0" u="none" baseline="0" dirty="0"/>
            <a:t>Financiado por el Departamento de Servicios de Medicaid (DMS)</a:t>
          </a:r>
        </a:p>
      </dgm:t>
    </dgm:pt>
    <dgm:pt modelId="{1EF279C7-B526-421E-8653-51CFD3307E5A}" type="parTrans" cxnId="{FE25D18B-8BFD-44AF-AEA7-A570435033E5}">
      <dgm:prSet/>
      <dgm:spPr/>
      <dgm:t>
        <a:bodyPr/>
        <a:lstStyle/>
        <a:p>
          <a:endParaRPr lang="es"/>
        </a:p>
      </dgm:t>
    </dgm:pt>
    <dgm:pt modelId="{DB5E0F01-08A4-431E-945A-A906C89F98CE}" type="sibTrans" cxnId="{FE25D18B-8BFD-44AF-AEA7-A570435033E5}">
      <dgm:prSet/>
      <dgm:spPr/>
      <dgm:t>
        <a:bodyPr/>
        <a:lstStyle/>
        <a:p>
          <a:endParaRPr lang="es"/>
        </a:p>
      </dgm:t>
    </dgm:pt>
    <dgm:pt modelId="{7C1328AC-1357-44D9-BBA9-2CDE7D43819E}">
      <dgm:prSet/>
      <dgm:spPr/>
      <dgm:t>
        <a:bodyPr/>
        <a:lstStyle/>
        <a:p>
          <a:pPr algn="ctr" rtl="0"/>
          <a:r>
            <a:rPr lang="es" b="0" i="0" u="none" baseline="0" dirty="0"/>
            <a:t>Operado por el Departamento para la Tercera Edad y Vida Independiente (DAIL)</a:t>
          </a:r>
        </a:p>
      </dgm:t>
    </dgm:pt>
    <dgm:pt modelId="{7AA3944C-A52C-4A3C-A28D-64D24B0ECDDE}" type="parTrans" cxnId="{7F02FD36-CFCB-45AE-B7D4-84D221D01926}">
      <dgm:prSet/>
      <dgm:spPr/>
      <dgm:t>
        <a:bodyPr/>
        <a:lstStyle/>
        <a:p>
          <a:endParaRPr lang="es"/>
        </a:p>
      </dgm:t>
    </dgm:pt>
    <dgm:pt modelId="{E6DD5F06-0718-45AC-9112-FD6A55CC1734}" type="sibTrans" cxnId="{7F02FD36-CFCB-45AE-B7D4-84D221D01926}">
      <dgm:prSet/>
      <dgm:spPr/>
      <dgm:t>
        <a:bodyPr/>
        <a:lstStyle/>
        <a:p>
          <a:endParaRPr lang="es"/>
        </a:p>
      </dgm:t>
    </dgm:pt>
    <dgm:pt modelId="{3078E77B-EB3A-4C34-8B91-1CA3CB0CA005}">
      <dgm:prSet/>
      <dgm:spPr/>
      <dgm:t>
        <a:bodyPr/>
        <a:lstStyle/>
        <a:p>
          <a:pPr algn="ctr" rtl="0"/>
          <a:r>
            <a:rPr lang="es" b="0" i="0" u="none" baseline="0"/>
            <a:t>Ofrecido en todo el estado</a:t>
          </a:r>
        </a:p>
      </dgm:t>
    </dgm:pt>
    <dgm:pt modelId="{BD23A7AB-19A9-46FF-A82D-B84F84DA8A70}" type="parTrans" cxnId="{CDC2EA14-BB75-4A4F-9018-E6436618F3D0}">
      <dgm:prSet/>
      <dgm:spPr/>
      <dgm:t>
        <a:bodyPr/>
        <a:lstStyle/>
        <a:p>
          <a:endParaRPr lang="es"/>
        </a:p>
      </dgm:t>
    </dgm:pt>
    <dgm:pt modelId="{BFA2F565-4DD3-4B5F-96D7-63B66D9C59DD}" type="sibTrans" cxnId="{CDC2EA14-BB75-4A4F-9018-E6436618F3D0}">
      <dgm:prSet/>
      <dgm:spPr/>
      <dgm:t>
        <a:bodyPr/>
        <a:lstStyle/>
        <a:p>
          <a:endParaRPr lang="es"/>
        </a:p>
      </dgm:t>
    </dgm:pt>
    <dgm:pt modelId="{16449192-3934-4212-8AA2-451F85250BBB}">
      <dgm:prSet/>
      <dgm:spPr/>
      <dgm:t>
        <a:bodyPr/>
        <a:lstStyle/>
        <a:p>
          <a:pPr algn="ctr" rtl="0"/>
          <a:r>
            <a:rPr lang="es" b="0" i="0" u="none" baseline="0"/>
            <a:t>Atiende a unos 17 000 participantes  </a:t>
          </a:r>
        </a:p>
      </dgm:t>
    </dgm:pt>
    <dgm:pt modelId="{E93D9447-EB4A-41D6-9A50-760E9C56AB25}" type="parTrans" cxnId="{5FFA1D2A-9FDE-446E-85B7-A920C0417304}">
      <dgm:prSet/>
      <dgm:spPr/>
      <dgm:t>
        <a:bodyPr/>
        <a:lstStyle/>
        <a:p>
          <a:endParaRPr lang="es"/>
        </a:p>
      </dgm:t>
    </dgm:pt>
    <dgm:pt modelId="{13DC93F0-8604-4866-AD29-6A6887C222C8}" type="sibTrans" cxnId="{5FFA1D2A-9FDE-446E-85B7-A920C0417304}">
      <dgm:prSet/>
      <dgm:spPr/>
      <dgm:t>
        <a:bodyPr/>
        <a:lstStyle/>
        <a:p>
          <a:endParaRPr lang="es"/>
        </a:p>
      </dgm:t>
    </dgm:pt>
    <dgm:pt modelId="{5D7DFF38-D0C2-4095-9D34-710299DECA4B}" type="pres">
      <dgm:prSet presAssocID="{AC8972CB-B919-4015-BCE5-9BD83471DADE}" presName="linear" presStyleCnt="0">
        <dgm:presLayoutVars>
          <dgm:animLvl val="lvl"/>
          <dgm:resizeHandles val="exact"/>
        </dgm:presLayoutVars>
      </dgm:prSet>
      <dgm:spPr/>
    </dgm:pt>
    <dgm:pt modelId="{3755D083-4ED3-455D-B5BB-DA7FEBB05E53}" type="pres">
      <dgm:prSet presAssocID="{1A58ED89-9192-498E-BED0-61F9F6D27F5A}" presName="parentText" presStyleLbl="node1" presStyleIdx="0" presStyleCnt="4">
        <dgm:presLayoutVars>
          <dgm:chMax val="0"/>
          <dgm:bulletEnabled val="1"/>
        </dgm:presLayoutVars>
      </dgm:prSet>
      <dgm:spPr/>
    </dgm:pt>
    <dgm:pt modelId="{14C17BAC-F82A-4B89-B343-79DF50D5207A}" type="pres">
      <dgm:prSet presAssocID="{DB5E0F01-08A4-431E-945A-A906C89F98CE}" presName="spacer" presStyleCnt="0"/>
      <dgm:spPr/>
    </dgm:pt>
    <dgm:pt modelId="{7837F6E2-30F7-4C11-827E-E11B9D3BED86}" type="pres">
      <dgm:prSet presAssocID="{7C1328AC-1357-44D9-BBA9-2CDE7D43819E}" presName="parentText" presStyleLbl="node1" presStyleIdx="1" presStyleCnt="4">
        <dgm:presLayoutVars>
          <dgm:chMax val="0"/>
          <dgm:bulletEnabled val="1"/>
        </dgm:presLayoutVars>
      </dgm:prSet>
      <dgm:spPr/>
    </dgm:pt>
    <dgm:pt modelId="{61153F98-454B-4CBB-A62A-83C2A21EFDB1}" type="pres">
      <dgm:prSet presAssocID="{E6DD5F06-0718-45AC-9112-FD6A55CC1734}" presName="spacer" presStyleCnt="0"/>
      <dgm:spPr/>
    </dgm:pt>
    <dgm:pt modelId="{C023B400-6749-4A38-9260-C29A4F9911F6}" type="pres">
      <dgm:prSet presAssocID="{3078E77B-EB3A-4C34-8B91-1CA3CB0CA005}" presName="parentText" presStyleLbl="node1" presStyleIdx="2" presStyleCnt="4">
        <dgm:presLayoutVars>
          <dgm:chMax val="0"/>
          <dgm:bulletEnabled val="1"/>
        </dgm:presLayoutVars>
      </dgm:prSet>
      <dgm:spPr/>
    </dgm:pt>
    <dgm:pt modelId="{210DBBE9-7764-49A0-8825-9C96532776A1}" type="pres">
      <dgm:prSet presAssocID="{BFA2F565-4DD3-4B5F-96D7-63B66D9C59DD}" presName="spacer" presStyleCnt="0"/>
      <dgm:spPr/>
    </dgm:pt>
    <dgm:pt modelId="{8B6B8C90-C9CE-4C73-8BEE-537DB3384044}" type="pres">
      <dgm:prSet presAssocID="{16449192-3934-4212-8AA2-451F85250BBB}" presName="parentText" presStyleLbl="node1" presStyleIdx="3" presStyleCnt="4">
        <dgm:presLayoutVars>
          <dgm:chMax val="0"/>
          <dgm:bulletEnabled val="1"/>
        </dgm:presLayoutVars>
      </dgm:prSet>
      <dgm:spPr/>
    </dgm:pt>
  </dgm:ptLst>
  <dgm:cxnLst>
    <dgm:cxn modelId="{CDC2EA14-BB75-4A4F-9018-E6436618F3D0}" srcId="{AC8972CB-B919-4015-BCE5-9BD83471DADE}" destId="{3078E77B-EB3A-4C34-8B91-1CA3CB0CA005}" srcOrd="2" destOrd="0" parTransId="{BD23A7AB-19A9-46FF-A82D-B84F84DA8A70}" sibTransId="{BFA2F565-4DD3-4B5F-96D7-63B66D9C59DD}"/>
    <dgm:cxn modelId="{5FFA1D2A-9FDE-446E-85B7-A920C0417304}" srcId="{AC8972CB-B919-4015-BCE5-9BD83471DADE}" destId="{16449192-3934-4212-8AA2-451F85250BBB}" srcOrd="3" destOrd="0" parTransId="{E93D9447-EB4A-41D6-9A50-760E9C56AB25}" sibTransId="{13DC93F0-8604-4866-AD29-6A6887C222C8}"/>
    <dgm:cxn modelId="{7F02FD36-CFCB-45AE-B7D4-84D221D01926}" srcId="{AC8972CB-B919-4015-BCE5-9BD83471DADE}" destId="{7C1328AC-1357-44D9-BBA9-2CDE7D43819E}" srcOrd="1" destOrd="0" parTransId="{7AA3944C-A52C-4A3C-A28D-64D24B0ECDDE}" sibTransId="{E6DD5F06-0718-45AC-9112-FD6A55CC1734}"/>
    <dgm:cxn modelId="{72C01864-D23D-4433-99F4-B6F11C7DDFEF}" type="presOf" srcId="{3078E77B-EB3A-4C34-8B91-1CA3CB0CA005}" destId="{C023B400-6749-4A38-9260-C29A4F9911F6}" srcOrd="0" destOrd="0" presId="urn:microsoft.com/office/officeart/2005/8/layout/vList2"/>
    <dgm:cxn modelId="{1B09036B-D7D1-4A2F-9414-459C66476963}" type="presOf" srcId="{1A58ED89-9192-498E-BED0-61F9F6D27F5A}" destId="{3755D083-4ED3-455D-B5BB-DA7FEBB05E53}" srcOrd="0" destOrd="0" presId="urn:microsoft.com/office/officeart/2005/8/layout/vList2"/>
    <dgm:cxn modelId="{FE25D18B-8BFD-44AF-AEA7-A570435033E5}" srcId="{AC8972CB-B919-4015-BCE5-9BD83471DADE}" destId="{1A58ED89-9192-498E-BED0-61F9F6D27F5A}" srcOrd="0" destOrd="0" parTransId="{1EF279C7-B526-421E-8653-51CFD3307E5A}" sibTransId="{DB5E0F01-08A4-431E-945A-A906C89F98CE}"/>
    <dgm:cxn modelId="{F3EBDDAB-934D-41EA-A337-DD28ACF9F7E7}" type="presOf" srcId="{7C1328AC-1357-44D9-BBA9-2CDE7D43819E}" destId="{7837F6E2-30F7-4C11-827E-E11B9D3BED86}" srcOrd="0" destOrd="0" presId="urn:microsoft.com/office/officeart/2005/8/layout/vList2"/>
    <dgm:cxn modelId="{98C08DC5-3BCF-4284-9285-1369A38B0644}" type="presOf" srcId="{16449192-3934-4212-8AA2-451F85250BBB}" destId="{8B6B8C90-C9CE-4C73-8BEE-537DB3384044}" srcOrd="0" destOrd="0" presId="urn:microsoft.com/office/officeart/2005/8/layout/vList2"/>
    <dgm:cxn modelId="{B7EAE6F9-8177-4C6C-9956-961CAA3E305C}" type="presOf" srcId="{AC8972CB-B919-4015-BCE5-9BD83471DADE}" destId="{5D7DFF38-D0C2-4095-9D34-710299DECA4B}" srcOrd="0" destOrd="0" presId="urn:microsoft.com/office/officeart/2005/8/layout/vList2"/>
    <dgm:cxn modelId="{190AE593-18BB-4AF4-AFB6-9CC755A37147}" type="presParOf" srcId="{5D7DFF38-D0C2-4095-9D34-710299DECA4B}" destId="{3755D083-4ED3-455D-B5BB-DA7FEBB05E53}" srcOrd="0" destOrd="0" presId="urn:microsoft.com/office/officeart/2005/8/layout/vList2"/>
    <dgm:cxn modelId="{C811EDC9-DAAF-43DC-AA98-EEC4F8784450}" type="presParOf" srcId="{5D7DFF38-D0C2-4095-9D34-710299DECA4B}" destId="{14C17BAC-F82A-4B89-B343-79DF50D5207A}" srcOrd="1" destOrd="0" presId="urn:microsoft.com/office/officeart/2005/8/layout/vList2"/>
    <dgm:cxn modelId="{3C995BDA-BE22-422B-B44F-0A7D390552B1}" type="presParOf" srcId="{5D7DFF38-D0C2-4095-9D34-710299DECA4B}" destId="{7837F6E2-30F7-4C11-827E-E11B9D3BED86}" srcOrd="2" destOrd="0" presId="urn:microsoft.com/office/officeart/2005/8/layout/vList2"/>
    <dgm:cxn modelId="{AF49731E-E892-4C7A-B622-E7D8B1C88D18}" type="presParOf" srcId="{5D7DFF38-D0C2-4095-9D34-710299DECA4B}" destId="{61153F98-454B-4CBB-A62A-83C2A21EFDB1}" srcOrd="3" destOrd="0" presId="urn:microsoft.com/office/officeart/2005/8/layout/vList2"/>
    <dgm:cxn modelId="{D04687E0-1BDD-4828-86E4-1E20F304749D}" type="presParOf" srcId="{5D7DFF38-D0C2-4095-9D34-710299DECA4B}" destId="{C023B400-6749-4A38-9260-C29A4F9911F6}" srcOrd="4" destOrd="0" presId="urn:microsoft.com/office/officeart/2005/8/layout/vList2"/>
    <dgm:cxn modelId="{FDF783F8-0D18-41A3-9C18-654004184AB7}" type="presParOf" srcId="{5D7DFF38-D0C2-4095-9D34-710299DECA4B}" destId="{210DBBE9-7764-49A0-8825-9C96532776A1}" srcOrd="5" destOrd="0" presId="urn:microsoft.com/office/officeart/2005/8/layout/vList2"/>
    <dgm:cxn modelId="{C506D54C-BA4A-4550-B6CD-3C6782403885}" type="presParOf" srcId="{5D7DFF38-D0C2-4095-9D34-710299DECA4B}" destId="{8B6B8C90-C9CE-4C73-8BEE-537DB3384044}"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F1FE60D-49AF-41D6-A24A-4B5DE0D04625}"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s"/>
        </a:p>
      </dgm:t>
    </dgm:pt>
    <dgm:pt modelId="{E785ED22-4154-4E31-BFC0-DE5A8EE0A73F}">
      <dgm:prSet/>
      <dgm:spPr/>
      <dgm:t>
        <a:bodyPr/>
        <a:lstStyle/>
        <a:p>
          <a:pPr algn="ctr" rtl="0"/>
          <a:r>
            <a:rPr lang="es" b="0" i="0" u="none" baseline="0"/>
            <a:t>Atención Médica Diurna para Adultos (ADHC, por sus siglas en inglés)</a:t>
          </a:r>
        </a:p>
      </dgm:t>
    </dgm:pt>
    <dgm:pt modelId="{B3F7C33B-5A0D-4421-B43F-B770A3EFB0A0}" type="parTrans" cxnId="{E13B4466-C40C-4FD5-97ED-F9BDE98F4B30}">
      <dgm:prSet/>
      <dgm:spPr/>
      <dgm:t>
        <a:bodyPr/>
        <a:lstStyle/>
        <a:p>
          <a:endParaRPr lang="es"/>
        </a:p>
      </dgm:t>
    </dgm:pt>
    <dgm:pt modelId="{DD14ACD5-89DD-4236-8AA1-1BBA85714EBD}" type="sibTrans" cxnId="{E13B4466-C40C-4FD5-97ED-F9BDE98F4B30}">
      <dgm:prSet/>
      <dgm:spPr/>
      <dgm:t>
        <a:bodyPr/>
        <a:lstStyle/>
        <a:p>
          <a:endParaRPr lang="es"/>
        </a:p>
      </dgm:t>
    </dgm:pt>
    <dgm:pt modelId="{75427316-B786-4E87-A065-7CD565A0AD5C}">
      <dgm:prSet/>
      <dgm:spPr/>
      <dgm:t>
        <a:bodyPr/>
        <a:lstStyle/>
        <a:p>
          <a:pPr algn="ctr" rtl="0"/>
          <a:r>
            <a:rPr lang="es" b="0" i="0" u="none" baseline="0"/>
            <a:t>Atención Asistida (AC, por sus siglas en inglés)</a:t>
          </a:r>
        </a:p>
      </dgm:t>
    </dgm:pt>
    <dgm:pt modelId="{5CC7E4F4-D5B6-4F0A-9EDC-B9EBED4388BA}" type="parTrans" cxnId="{C82FF6E5-4C05-48C8-9BB7-4CEFF1E77505}">
      <dgm:prSet/>
      <dgm:spPr/>
      <dgm:t>
        <a:bodyPr/>
        <a:lstStyle/>
        <a:p>
          <a:endParaRPr lang="es"/>
        </a:p>
      </dgm:t>
    </dgm:pt>
    <dgm:pt modelId="{1CA86898-B806-4AD0-972D-1394BED9CAC6}" type="sibTrans" cxnId="{C82FF6E5-4C05-48C8-9BB7-4CEFF1E77505}">
      <dgm:prSet/>
      <dgm:spPr/>
      <dgm:t>
        <a:bodyPr/>
        <a:lstStyle/>
        <a:p>
          <a:endParaRPr lang="es"/>
        </a:p>
      </dgm:t>
    </dgm:pt>
    <dgm:pt modelId="{2E8F118E-ED5E-4178-9652-3DA0AE977FCF}">
      <dgm:prSet/>
      <dgm:spPr/>
      <dgm:t>
        <a:bodyPr/>
        <a:lstStyle/>
        <a:p>
          <a:pPr algn="ctr" rtl="0"/>
          <a:r>
            <a:rPr lang="es" b="0" i="0" u="none" baseline="0"/>
            <a:t>Comidas a Domicilio (HDM, por sus siglas en inglés)</a:t>
          </a:r>
        </a:p>
      </dgm:t>
    </dgm:pt>
    <dgm:pt modelId="{BDBA6F23-D466-4764-A671-8EAF947F0A9E}" type="parTrans" cxnId="{D04B7887-890B-48EF-A0A1-6A409A64B01C}">
      <dgm:prSet/>
      <dgm:spPr/>
      <dgm:t>
        <a:bodyPr/>
        <a:lstStyle/>
        <a:p>
          <a:endParaRPr lang="es"/>
        </a:p>
      </dgm:t>
    </dgm:pt>
    <dgm:pt modelId="{4600A7F1-6132-498A-AC46-E0919FA8D0E6}" type="sibTrans" cxnId="{D04B7887-890B-48EF-A0A1-6A409A64B01C}">
      <dgm:prSet/>
      <dgm:spPr/>
      <dgm:t>
        <a:bodyPr/>
        <a:lstStyle/>
        <a:p>
          <a:endParaRPr lang="es"/>
        </a:p>
      </dgm:t>
    </dgm:pt>
    <dgm:pt modelId="{AF655657-AB8D-4807-AAE7-CD09A28FDAA9}">
      <dgm:prSet/>
      <dgm:spPr/>
      <dgm:t>
        <a:bodyPr/>
        <a:lstStyle/>
        <a:p>
          <a:pPr algn="ctr" rtl="0"/>
          <a:r>
            <a:rPr lang="es" b="0" i="0" u="none" baseline="0"/>
            <a:t>Bienes y Servicios (G&amp;S, por sus siglas en inglés)</a:t>
          </a:r>
        </a:p>
      </dgm:t>
    </dgm:pt>
    <dgm:pt modelId="{B0E09B54-B691-4492-AEE4-B71CC426B85B}" type="parTrans" cxnId="{2B1A611F-CC52-4F7C-B060-A0A0CA1AEB28}">
      <dgm:prSet/>
      <dgm:spPr/>
      <dgm:t>
        <a:bodyPr/>
        <a:lstStyle/>
        <a:p>
          <a:endParaRPr lang="es"/>
        </a:p>
      </dgm:t>
    </dgm:pt>
    <dgm:pt modelId="{F519B6D8-6D67-4529-A83C-6532B8B6EDF8}" type="sibTrans" cxnId="{2B1A611F-CC52-4F7C-B060-A0A0CA1AEB28}">
      <dgm:prSet/>
      <dgm:spPr/>
      <dgm:t>
        <a:bodyPr/>
        <a:lstStyle/>
        <a:p>
          <a:endParaRPr lang="es"/>
        </a:p>
      </dgm:t>
    </dgm:pt>
    <dgm:pt modelId="{41E9A258-A4CF-422A-9BD5-C4F947E3A4DC}">
      <dgm:prSet/>
      <dgm:spPr/>
      <dgm:t>
        <a:bodyPr/>
        <a:lstStyle/>
        <a:p>
          <a:pPr algn="ctr" rtl="0"/>
          <a:r>
            <a:rPr lang="es" b="0" i="0" u="none" baseline="0"/>
            <a:t>Adaptaciones Menores en el Hogar (MHA, por sus siglas en inglés)</a:t>
          </a:r>
        </a:p>
      </dgm:t>
    </dgm:pt>
    <dgm:pt modelId="{F7C11D91-4265-457D-B8FB-E18864C09AA2}" type="parTrans" cxnId="{7393859B-40E5-425D-87EF-673277C47BBB}">
      <dgm:prSet/>
      <dgm:spPr/>
      <dgm:t>
        <a:bodyPr/>
        <a:lstStyle/>
        <a:p>
          <a:endParaRPr lang="es"/>
        </a:p>
      </dgm:t>
    </dgm:pt>
    <dgm:pt modelId="{CDA5F808-0E0A-4A6D-BE87-244809349EB5}" type="sibTrans" cxnId="{7393859B-40E5-425D-87EF-673277C47BBB}">
      <dgm:prSet/>
      <dgm:spPr/>
      <dgm:t>
        <a:bodyPr/>
        <a:lstStyle/>
        <a:p>
          <a:endParaRPr lang="es"/>
        </a:p>
      </dgm:t>
    </dgm:pt>
    <dgm:pt modelId="{0EFE228A-A97D-4EDD-9737-CACAC0FD98F4}" type="pres">
      <dgm:prSet presAssocID="{8F1FE60D-49AF-41D6-A24A-4B5DE0D04625}" presName="linear" presStyleCnt="0">
        <dgm:presLayoutVars>
          <dgm:animLvl val="lvl"/>
          <dgm:resizeHandles val="exact"/>
        </dgm:presLayoutVars>
      </dgm:prSet>
      <dgm:spPr/>
    </dgm:pt>
    <dgm:pt modelId="{17BABCB1-50B7-4C5B-B0B0-C5874E709A7B}" type="pres">
      <dgm:prSet presAssocID="{E785ED22-4154-4E31-BFC0-DE5A8EE0A73F}" presName="parentText" presStyleLbl="node1" presStyleIdx="0" presStyleCnt="5">
        <dgm:presLayoutVars>
          <dgm:chMax val="0"/>
          <dgm:bulletEnabled val="1"/>
        </dgm:presLayoutVars>
      </dgm:prSet>
      <dgm:spPr/>
    </dgm:pt>
    <dgm:pt modelId="{1BD0F729-C3D6-4ACA-B602-5DCE493DCDA1}" type="pres">
      <dgm:prSet presAssocID="{DD14ACD5-89DD-4236-8AA1-1BBA85714EBD}" presName="spacer" presStyleCnt="0"/>
      <dgm:spPr/>
    </dgm:pt>
    <dgm:pt modelId="{001B8CF1-A019-4C24-B73E-7D333488A663}" type="pres">
      <dgm:prSet presAssocID="{75427316-B786-4E87-A065-7CD565A0AD5C}" presName="parentText" presStyleLbl="node1" presStyleIdx="1" presStyleCnt="5">
        <dgm:presLayoutVars>
          <dgm:chMax val="0"/>
          <dgm:bulletEnabled val="1"/>
        </dgm:presLayoutVars>
      </dgm:prSet>
      <dgm:spPr/>
    </dgm:pt>
    <dgm:pt modelId="{13AF2CD9-12B4-48A9-B304-5EE0B77086E0}" type="pres">
      <dgm:prSet presAssocID="{1CA86898-B806-4AD0-972D-1394BED9CAC6}" presName="spacer" presStyleCnt="0"/>
      <dgm:spPr/>
    </dgm:pt>
    <dgm:pt modelId="{ACDF98F3-153D-44CC-9B38-E86D22532773}" type="pres">
      <dgm:prSet presAssocID="{2E8F118E-ED5E-4178-9652-3DA0AE977FCF}" presName="parentText" presStyleLbl="node1" presStyleIdx="2" presStyleCnt="5">
        <dgm:presLayoutVars>
          <dgm:chMax val="0"/>
          <dgm:bulletEnabled val="1"/>
        </dgm:presLayoutVars>
      </dgm:prSet>
      <dgm:spPr/>
    </dgm:pt>
    <dgm:pt modelId="{4E7075CA-3968-42AA-BCC5-3BC33E174EF1}" type="pres">
      <dgm:prSet presAssocID="{4600A7F1-6132-498A-AC46-E0919FA8D0E6}" presName="spacer" presStyleCnt="0"/>
      <dgm:spPr/>
    </dgm:pt>
    <dgm:pt modelId="{B7E80BF6-3362-4356-A7C5-9CA081567C2F}" type="pres">
      <dgm:prSet presAssocID="{AF655657-AB8D-4807-AAE7-CD09A28FDAA9}" presName="parentText" presStyleLbl="node1" presStyleIdx="3" presStyleCnt="5">
        <dgm:presLayoutVars>
          <dgm:chMax val="0"/>
          <dgm:bulletEnabled val="1"/>
        </dgm:presLayoutVars>
      </dgm:prSet>
      <dgm:spPr/>
    </dgm:pt>
    <dgm:pt modelId="{D0B73D12-7440-4AEF-AD79-3BBA32D7642A}" type="pres">
      <dgm:prSet presAssocID="{F519B6D8-6D67-4529-A83C-6532B8B6EDF8}" presName="spacer" presStyleCnt="0"/>
      <dgm:spPr/>
    </dgm:pt>
    <dgm:pt modelId="{E5340368-7916-4668-A281-C0AE18EC0BAA}" type="pres">
      <dgm:prSet presAssocID="{41E9A258-A4CF-422A-9BD5-C4F947E3A4DC}" presName="parentText" presStyleLbl="node1" presStyleIdx="4" presStyleCnt="5">
        <dgm:presLayoutVars>
          <dgm:chMax val="0"/>
          <dgm:bulletEnabled val="1"/>
        </dgm:presLayoutVars>
      </dgm:prSet>
      <dgm:spPr/>
    </dgm:pt>
  </dgm:ptLst>
  <dgm:cxnLst>
    <dgm:cxn modelId="{E0234904-CAC4-4A4C-A4E9-79403D3CD8ED}" type="presOf" srcId="{8F1FE60D-49AF-41D6-A24A-4B5DE0D04625}" destId="{0EFE228A-A97D-4EDD-9737-CACAC0FD98F4}" srcOrd="0" destOrd="0" presId="urn:microsoft.com/office/officeart/2005/8/layout/vList2"/>
    <dgm:cxn modelId="{4DEA4F0B-E59F-4E8B-8E0C-7C82FD3C7CF8}" type="presOf" srcId="{41E9A258-A4CF-422A-9BD5-C4F947E3A4DC}" destId="{E5340368-7916-4668-A281-C0AE18EC0BAA}" srcOrd="0" destOrd="0" presId="urn:microsoft.com/office/officeart/2005/8/layout/vList2"/>
    <dgm:cxn modelId="{664F6B15-182B-46DA-AA7A-C541D77AB7B5}" type="presOf" srcId="{2E8F118E-ED5E-4178-9652-3DA0AE977FCF}" destId="{ACDF98F3-153D-44CC-9B38-E86D22532773}" srcOrd="0" destOrd="0" presId="urn:microsoft.com/office/officeart/2005/8/layout/vList2"/>
    <dgm:cxn modelId="{2B1A611F-CC52-4F7C-B060-A0A0CA1AEB28}" srcId="{8F1FE60D-49AF-41D6-A24A-4B5DE0D04625}" destId="{AF655657-AB8D-4807-AAE7-CD09A28FDAA9}" srcOrd="3" destOrd="0" parTransId="{B0E09B54-B691-4492-AEE4-B71CC426B85B}" sibTransId="{F519B6D8-6D67-4529-A83C-6532B8B6EDF8}"/>
    <dgm:cxn modelId="{9169AF2B-CCD3-40FB-A151-F903299DE9F8}" type="presOf" srcId="{AF655657-AB8D-4807-AAE7-CD09A28FDAA9}" destId="{B7E80BF6-3362-4356-A7C5-9CA081567C2F}" srcOrd="0" destOrd="0" presId="urn:microsoft.com/office/officeart/2005/8/layout/vList2"/>
    <dgm:cxn modelId="{380C5C64-3EF3-4F54-BAB9-BEF93BD86059}" type="presOf" srcId="{E785ED22-4154-4E31-BFC0-DE5A8EE0A73F}" destId="{17BABCB1-50B7-4C5B-B0B0-C5874E709A7B}" srcOrd="0" destOrd="0" presId="urn:microsoft.com/office/officeart/2005/8/layout/vList2"/>
    <dgm:cxn modelId="{E13B4466-C40C-4FD5-97ED-F9BDE98F4B30}" srcId="{8F1FE60D-49AF-41D6-A24A-4B5DE0D04625}" destId="{E785ED22-4154-4E31-BFC0-DE5A8EE0A73F}" srcOrd="0" destOrd="0" parTransId="{B3F7C33B-5A0D-4421-B43F-B770A3EFB0A0}" sibTransId="{DD14ACD5-89DD-4236-8AA1-1BBA85714EBD}"/>
    <dgm:cxn modelId="{9858BE4E-1179-4B33-8241-C9C95B567E0B}" type="presOf" srcId="{75427316-B786-4E87-A065-7CD565A0AD5C}" destId="{001B8CF1-A019-4C24-B73E-7D333488A663}" srcOrd="0" destOrd="0" presId="urn:microsoft.com/office/officeart/2005/8/layout/vList2"/>
    <dgm:cxn modelId="{D04B7887-890B-48EF-A0A1-6A409A64B01C}" srcId="{8F1FE60D-49AF-41D6-A24A-4B5DE0D04625}" destId="{2E8F118E-ED5E-4178-9652-3DA0AE977FCF}" srcOrd="2" destOrd="0" parTransId="{BDBA6F23-D466-4764-A671-8EAF947F0A9E}" sibTransId="{4600A7F1-6132-498A-AC46-E0919FA8D0E6}"/>
    <dgm:cxn modelId="{7393859B-40E5-425D-87EF-673277C47BBB}" srcId="{8F1FE60D-49AF-41D6-A24A-4B5DE0D04625}" destId="{41E9A258-A4CF-422A-9BD5-C4F947E3A4DC}" srcOrd="4" destOrd="0" parTransId="{F7C11D91-4265-457D-B8FB-E18864C09AA2}" sibTransId="{CDA5F808-0E0A-4A6D-BE87-244809349EB5}"/>
    <dgm:cxn modelId="{C82FF6E5-4C05-48C8-9BB7-4CEFF1E77505}" srcId="{8F1FE60D-49AF-41D6-A24A-4B5DE0D04625}" destId="{75427316-B786-4E87-A065-7CD565A0AD5C}" srcOrd="1" destOrd="0" parTransId="{5CC7E4F4-D5B6-4F0A-9EDC-B9EBED4388BA}" sibTransId="{1CA86898-B806-4AD0-972D-1394BED9CAC6}"/>
    <dgm:cxn modelId="{670D0452-33E4-453B-B702-3BA683FB78AD}" type="presParOf" srcId="{0EFE228A-A97D-4EDD-9737-CACAC0FD98F4}" destId="{17BABCB1-50B7-4C5B-B0B0-C5874E709A7B}" srcOrd="0" destOrd="0" presId="urn:microsoft.com/office/officeart/2005/8/layout/vList2"/>
    <dgm:cxn modelId="{13FFE70E-1841-4D66-9F53-459A3ADC9054}" type="presParOf" srcId="{0EFE228A-A97D-4EDD-9737-CACAC0FD98F4}" destId="{1BD0F729-C3D6-4ACA-B602-5DCE493DCDA1}" srcOrd="1" destOrd="0" presId="urn:microsoft.com/office/officeart/2005/8/layout/vList2"/>
    <dgm:cxn modelId="{94A7612B-408B-422D-8482-45FBEEBF8D7D}" type="presParOf" srcId="{0EFE228A-A97D-4EDD-9737-CACAC0FD98F4}" destId="{001B8CF1-A019-4C24-B73E-7D333488A663}" srcOrd="2" destOrd="0" presId="urn:microsoft.com/office/officeart/2005/8/layout/vList2"/>
    <dgm:cxn modelId="{A8EC37A9-61F3-45AC-ABB5-46EEC4D04EE9}" type="presParOf" srcId="{0EFE228A-A97D-4EDD-9737-CACAC0FD98F4}" destId="{13AF2CD9-12B4-48A9-B304-5EE0B77086E0}" srcOrd="3" destOrd="0" presId="urn:microsoft.com/office/officeart/2005/8/layout/vList2"/>
    <dgm:cxn modelId="{15E66578-B7E7-4DB9-BECB-4BF25C323CC8}" type="presParOf" srcId="{0EFE228A-A97D-4EDD-9737-CACAC0FD98F4}" destId="{ACDF98F3-153D-44CC-9B38-E86D22532773}" srcOrd="4" destOrd="0" presId="urn:microsoft.com/office/officeart/2005/8/layout/vList2"/>
    <dgm:cxn modelId="{90765953-6031-4A98-B225-0439826E4101}" type="presParOf" srcId="{0EFE228A-A97D-4EDD-9737-CACAC0FD98F4}" destId="{4E7075CA-3968-42AA-BCC5-3BC33E174EF1}" srcOrd="5" destOrd="0" presId="urn:microsoft.com/office/officeart/2005/8/layout/vList2"/>
    <dgm:cxn modelId="{DCCFB89F-3DA1-4921-A7B9-D144AFF6FE5A}" type="presParOf" srcId="{0EFE228A-A97D-4EDD-9737-CACAC0FD98F4}" destId="{B7E80BF6-3362-4356-A7C5-9CA081567C2F}" srcOrd="6" destOrd="0" presId="urn:microsoft.com/office/officeart/2005/8/layout/vList2"/>
    <dgm:cxn modelId="{152DB7F6-02D5-4522-AB79-16A4557E6F98}" type="presParOf" srcId="{0EFE228A-A97D-4EDD-9737-CACAC0FD98F4}" destId="{D0B73D12-7440-4AEF-AD79-3BBA32D7642A}" srcOrd="7" destOrd="0" presId="urn:microsoft.com/office/officeart/2005/8/layout/vList2"/>
    <dgm:cxn modelId="{B36A9C49-9861-4A04-858A-75A1E1662AFA}" type="presParOf" srcId="{0EFE228A-A97D-4EDD-9737-CACAC0FD98F4}" destId="{E5340368-7916-4668-A281-C0AE18EC0BAA}"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BD8DCFD-628E-4520-8682-CC48AB821798}"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s"/>
        </a:p>
      </dgm:t>
    </dgm:pt>
    <dgm:pt modelId="{69E54F6C-8822-4C4C-A162-3A385077CAF7}">
      <dgm:prSet/>
      <dgm:spPr/>
      <dgm:t>
        <a:bodyPr/>
        <a:lstStyle/>
        <a:p>
          <a:pPr algn="ctr" rtl="0"/>
          <a:r>
            <a:rPr lang="es" b="0" i="0" u="none" baseline="0"/>
            <a:t>Coordinación de Apoyo (Gestión de Casos de PDS)</a:t>
          </a:r>
        </a:p>
      </dgm:t>
    </dgm:pt>
    <dgm:pt modelId="{1603688F-6426-42E4-AD30-BF4E39801E49}" type="parTrans" cxnId="{1C554321-D62A-43C3-9509-5327503A6AD8}">
      <dgm:prSet/>
      <dgm:spPr/>
      <dgm:t>
        <a:bodyPr/>
        <a:lstStyle/>
        <a:p>
          <a:endParaRPr lang="es"/>
        </a:p>
      </dgm:t>
    </dgm:pt>
    <dgm:pt modelId="{3F5852E9-B476-4EF7-B23C-D705B590E94C}" type="sibTrans" cxnId="{1C554321-D62A-43C3-9509-5327503A6AD8}">
      <dgm:prSet/>
      <dgm:spPr/>
      <dgm:t>
        <a:bodyPr/>
        <a:lstStyle/>
        <a:p>
          <a:endParaRPr lang="es"/>
        </a:p>
      </dgm:t>
    </dgm:pt>
    <dgm:pt modelId="{38546496-9364-43BA-89BB-A25759EA6454}">
      <dgm:prSet/>
      <dgm:spPr/>
      <dgm:t>
        <a:bodyPr/>
        <a:lstStyle/>
        <a:p>
          <a:pPr algn="ctr" rtl="0"/>
          <a:r>
            <a:rPr lang="es" b="0" i="0" u="none" baseline="0"/>
            <a:t>Atención Asistida (AC)</a:t>
          </a:r>
        </a:p>
      </dgm:t>
    </dgm:pt>
    <dgm:pt modelId="{5D902867-92AC-479C-AC5E-38EF07975827}" type="parTrans" cxnId="{7D7FFC15-A876-43E4-AE13-54631D4F464B}">
      <dgm:prSet/>
      <dgm:spPr/>
      <dgm:t>
        <a:bodyPr/>
        <a:lstStyle/>
        <a:p>
          <a:endParaRPr lang="es"/>
        </a:p>
      </dgm:t>
    </dgm:pt>
    <dgm:pt modelId="{2A7D366F-D27C-46E5-92DB-766B08E31B69}" type="sibTrans" cxnId="{7D7FFC15-A876-43E4-AE13-54631D4F464B}">
      <dgm:prSet/>
      <dgm:spPr/>
      <dgm:t>
        <a:bodyPr/>
        <a:lstStyle/>
        <a:p>
          <a:endParaRPr lang="es"/>
        </a:p>
      </dgm:t>
    </dgm:pt>
    <dgm:pt modelId="{2FF433EE-1995-4E4D-BE5C-BDECD4E173A8}">
      <dgm:prSet/>
      <dgm:spPr/>
      <dgm:t>
        <a:bodyPr/>
        <a:lstStyle/>
        <a:p>
          <a:pPr algn="ctr" rtl="0"/>
          <a:r>
            <a:rPr lang="es" b="0" i="0" u="none" baseline="0"/>
            <a:t>Comidas a Domicilio </a:t>
          </a:r>
        </a:p>
      </dgm:t>
    </dgm:pt>
    <dgm:pt modelId="{74D74F1F-19B6-4F79-BD82-BE429972FCA1}" type="parTrans" cxnId="{AE0A328F-809F-4F6C-9CB7-167111E04CA2}">
      <dgm:prSet/>
      <dgm:spPr/>
      <dgm:t>
        <a:bodyPr/>
        <a:lstStyle/>
        <a:p>
          <a:endParaRPr lang="es"/>
        </a:p>
      </dgm:t>
    </dgm:pt>
    <dgm:pt modelId="{E6BCCBFC-F4F4-4435-94B6-54D8F008CAFF}" type="sibTrans" cxnId="{AE0A328F-809F-4F6C-9CB7-167111E04CA2}">
      <dgm:prSet/>
      <dgm:spPr/>
      <dgm:t>
        <a:bodyPr/>
        <a:lstStyle/>
        <a:p>
          <a:endParaRPr lang="es"/>
        </a:p>
      </dgm:t>
    </dgm:pt>
    <dgm:pt modelId="{7C9E2DC1-D2DA-4C9D-85FE-033BEA9B3A43}">
      <dgm:prSet/>
      <dgm:spPr/>
      <dgm:t>
        <a:bodyPr/>
        <a:lstStyle/>
        <a:p>
          <a:pPr algn="ctr" rtl="0"/>
          <a:r>
            <a:rPr lang="es" b="0" i="0" u="none" baseline="0"/>
            <a:t>Bienes y Servicios</a:t>
          </a:r>
        </a:p>
      </dgm:t>
    </dgm:pt>
    <dgm:pt modelId="{8FDE21CA-DB10-4E8B-AD14-FAD976D75F51}" type="parTrans" cxnId="{362E63D9-0A53-4D8D-852A-0AAC9AF2173A}">
      <dgm:prSet/>
      <dgm:spPr/>
      <dgm:t>
        <a:bodyPr/>
        <a:lstStyle/>
        <a:p>
          <a:endParaRPr lang="es"/>
        </a:p>
      </dgm:t>
    </dgm:pt>
    <dgm:pt modelId="{8483AF2A-5395-4CB2-8A44-7AE873ADF2C3}" type="sibTrans" cxnId="{362E63D9-0A53-4D8D-852A-0AAC9AF2173A}">
      <dgm:prSet/>
      <dgm:spPr/>
      <dgm:t>
        <a:bodyPr/>
        <a:lstStyle/>
        <a:p>
          <a:endParaRPr lang="es"/>
        </a:p>
      </dgm:t>
    </dgm:pt>
    <dgm:pt modelId="{D30C1BDB-BDD2-415E-958A-F32B26ED3AC2}">
      <dgm:prSet/>
      <dgm:spPr/>
      <dgm:t>
        <a:bodyPr/>
        <a:lstStyle/>
        <a:p>
          <a:pPr algn="ctr" rtl="0"/>
          <a:r>
            <a:rPr lang="es" b="0" i="0" u="none" baseline="0"/>
            <a:t>Adaptaciones Menores en el Hogar/en el entorno</a:t>
          </a:r>
        </a:p>
      </dgm:t>
    </dgm:pt>
    <dgm:pt modelId="{7864CF82-D5F1-4280-95CC-0D4C94C9C418}" type="parTrans" cxnId="{A789F189-7689-4FDE-8425-B2BE7A0934E9}">
      <dgm:prSet/>
      <dgm:spPr/>
      <dgm:t>
        <a:bodyPr/>
        <a:lstStyle/>
        <a:p>
          <a:endParaRPr lang="es"/>
        </a:p>
      </dgm:t>
    </dgm:pt>
    <dgm:pt modelId="{C4099F4A-5CC3-4714-92E6-6C939AAD073D}" type="sibTrans" cxnId="{A789F189-7689-4FDE-8425-B2BE7A0934E9}">
      <dgm:prSet/>
      <dgm:spPr/>
      <dgm:t>
        <a:bodyPr/>
        <a:lstStyle/>
        <a:p>
          <a:endParaRPr lang="es"/>
        </a:p>
      </dgm:t>
    </dgm:pt>
    <dgm:pt modelId="{91B47F2D-C690-4797-8132-EE703000E330}" type="pres">
      <dgm:prSet presAssocID="{2BD8DCFD-628E-4520-8682-CC48AB821798}" presName="linear" presStyleCnt="0">
        <dgm:presLayoutVars>
          <dgm:animLvl val="lvl"/>
          <dgm:resizeHandles val="exact"/>
        </dgm:presLayoutVars>
      </dgm:prSet>
      <dgm:spPr/>
    </dgm:pt>
    <dgm:pt modelId="{A4B59C5D-56BB-41AF-8D3D-45947082D00C}" type="pres">
      <dgm:prSet presAssocID="{69E54F6C-8822-4C4C-A162-3A385077CAF7}" presName="parentText" presStyleLbl="node1" presStyleIdx="0" presStyleCnt="5">
        <dgm:presLayoutVars>
          <dgm:chMax val="0"/>
          <dgm:bulletEnabled val="1"/>
        </dgm:presLayoutVars>
      </dgm:prSet>
      <dgm:spPr/>
    </dgm:pt>
    <dgm:pt modelId="{7E96D647-D5F0-496E-8B55-23657A419EB3}" type="pres">
      <dgm:prSet presAssocID="{3F5852E9-B476-4EF7-B23C-D705B590E94C}" presName="spacer" presStyleCnt="0"/>
      <dgm:spPr/>
    </dgm:pt>
    <dgm:pt modelId="{B993C352-0831-46D3-AFCC-0E0FA0D51310}" type="pres">
      <dgm:prSet presAssocID="{38546496-9364-43BA-89BB-A25759EA6454}" presName="parentText" presStyleLbl="node1" presStyleIdx="1" presStyleCnt="5">
        <dgm:presLayoutVars>
          <dgm:chMax val="0"/>
          <dgm:bulletEnabled val="1"/>
        </dgm:presLayoutVars>
      </dgm:prSet>
      <dgm:spPr/>
    </dgm:pt>
    <dgm:pt modelId="{19493C98-AB97-44DC-8082-DEE4FDA79E8B}" type="pres">
      <dgm:prSet presAssocID="{2A7D366F-D27C-46E5-92DB-766B08E31B69}" presName="spacer" presStyleCnt="0"/>
      <dgm:spPr/>
    </dgm:pt>
    <dgm:pt modelId="{66E78AFC-A283-4C5A-B8C5-3C51FA082649}" type="pres">
      <dgm:prSet presAssocID="{2FF433EE-1995-4E4D-BE5C-BDECD4E173A8}" presName="parentText" presStyleLbl="node1" presStyleIdx="2" presStyleCnt="5">
        <dgm:presLayoutVars>
          <dgm:chMax val="0"/>
          <dgm:bulletEnabled val="1"/>
        </dgm:presLayoutVars>
      </dgm:prSet>
      <dgm:spPr/>
    </dgm:pt>
    <dgm:pt modelId="{CAFBF069-4B24-4D0D-B02A-BA736D2713AB}" type="pres">
      <dgm:prSet presAssocID="{E6BCCBFC-F4F4-4435-94B6-54D8F008CAFF}" presName="spacer" presStyleCnt="0"/>
      <dgm:spPr/>
    </dgm:pt>
    <dgm:pt modelId="{307929AA-4C86-4C4C-8549-1852ED158E45}" type="pres">
      <dgm:prSet presAssocID="{7C9E2DC1-D2DA-4C9D-85FE-033BEA9B3A43}" presName="parentText" presStyleLbl="node1" presStyleIdx="3" presStyleCnt="5">
        <dgm:presLayoutVars>
          <dgm:chMax val="0"/>
          <dgm:bulletEnabled val="1"/>
        </dgm:presLayoutVars>
      </dgm:prSet>
      <dgm:spPr/>
    </dgm:pt>
    <dgm:pt modelId="{6896A5AB-B19D-4ECD-B3FE-0F6F36065FB6}" type="pres">
      <dgm:prSet presAssocID="{8483AF2A-5395-4CB2-8A44-7AE873ADF2C3}" presName="spacer" presStyleCnt="0"/>
      <dgm:spPr/>
    </dgm:pt>
    <dgm:pt modelId="{FD07A79C-7FF4-4C2C-A385-6D95EB625F50}" type="pres">
      <dgm:prSet presAssocID="{D30C1BDB-BDD2-415E-958A-F32B26ED3AC2}" presName="parentText" presStyleLbl="node1" presStyleIdx="4" presStyleCnt="5">
        <dgm:presLayoutVars>
          <dgm:chMax val="0"/>
          <dgm:bulletEnabled val="1"/>
        </dgm:presLayoutVars>
      </dgm:prSet>
      <dgm:spPr/>
    </dgm:pt>
  </dgm:ptLst>
  <dgm:cxnLst>
    <dgm:cxn modelId="{D2802113-7359-4BC4-970E-E0986DFE1498}" type="presOf" srcId="{69E54F6C-8822-4C4C-A162-3A385077CAF7}" destId="{A4B59C5D-56BB-41AF-8D3D-45947082D00C}" srcOrd="0" destOrd="0" presId="urn:microsoft.com/office/officeart/2005/8/layout/vList2"/>
    <dgm:cxn modelId="{7D7FFC15-A876-43E4-AE13-54631D4F464B}" srcId="{2BD8DCFD-628E-4520-8682-CC48AB821798}" destId="{38546496-9364-43BA-89BB-A25759EA6454}" srcOrd="1" destOrd="0" parTransId="{5D902867-92AC-479C-AC5E-38EF07975827}" sibTransId="{2A7D366F-D27C-46E5-92DB-766B08E31B69}"/>
    <dgm:cxn modelId="{1C554321-D62A-43C3-9509-5327503A6AD8}" srcId="{2BD8DCFD-628E-4520-8682-CC48AB821798}" destId="{69E54F6C-8822-4C4C-A162-3A385077CAF7}" srcOrd="0" destOrd="0" parTransId="{1603688F-6426-42E4-AD30-BF4E39801E49}" sibTransId="{3F5852E9-B476-4EF7-B23C-D705B590E94C}"/>
    <dgm:cxn modelId="{0601D33B-A6E4-4512-A047-086BA60F6368}" type="presOf" srcId="{2FF433EE-1995-4E4D-BE5C-BDECD4E173A8}" destId="{66E78AFC-A283-4C5A-B8C5-3C51FA082649}" srcOrd="0" destOrd="0" presId="urn:microsoft.com/office/officeart/2005/8/layout/vList2"/>
    <dgm:cxn modelId="{AC6EA984-1363-4CDE-8A86-48103CE65A49}" type="presOf" srcId="{D30C1BDB-BDD2-415E-958A-F32B26ED3AC2}" destId="{FD07A79C-7FF4-4C2C-A385-6D95EB625F50}" srcOrd="0" destOrd="0" presId="urn:microsoft.com/office/officeart/2005/8/layout/vList2"/>
    <dgm:cxn modelId="{A789F189-7689-4FDE-8425-B2BE7A0934E9}" srcId="{2BD8DCFD-628E-4520-8682-CC48AB821798}" destId="{D30C1BDB-BDD2-415E-958A-F32B26ED3AC2}" srcOrd="4" destOrd="0" parTransId="{7864CF82-D5F1-4280-95CC-0D4C94C9C418}" sibTransId="{C4099F4A-5CC3-4714-92E6-6C939AAD073D}"/>
    <dgm:cxn modelId="{AE0A328F-809F-4F6C-9CB7-167111E04CA2}" srcId="{2BD8DCFD-628E-4520-8682-CC48AB821798}" destId="{2FF433EE-1995-4E4D-BE5C-BDECD4E173A8}" srcOrd="2" destOrd="0" parTransId="{74D74F1F-19B6-4F79-BD82-BE429972FCA1}" sibTransId="{E6BCCBFC-F4F4-4435-94B6-54D8F008CAFF}"/>
    <dgm:cxn modelId="{F2429ABF-107A-4D6D-9091-C219D20E5E7D}" type="presOf" srcId="{2BD8DCFD-628E-4520-8682-CC48AB821798}" destId="{91B47F2D-C690-4797-8132-EE703000E330}" srcOrd="0" destOrd="0" presId="urn:microsoft.com/office/officeart/2005/8/layout/vList2"/>
    <dgm:cxn modelId="{BA235BC4-BDEF-4DD8-B5D2-DE7B8477308C}" type="presOf" srcId="{7C9E2DC1-D2DA-4C9D-85FE-033BEA9B3A43}" destId="{307929AA-4C86-4C4C-8549-1852ED158E45}" srcOrd="0" destOrd="0" presId="urn:microsoft.com/office/officeart/2005/8/layout/vList2"/>
    <dgm:cxn modelId="{AE1D4DD4-986D-4658-8403-AFD19825162B}" type="presOf" srcId="{38546496-9364-43BA-89BB-A25759EA6454}" destId="{B993C352-0831-46D3-AFCC-0E0FA0D51310}" srcOrd="0" destOrd="0" presId="urn:microsoft.com/office/officeart/2005/8/layout/vList2"/>
    <dgm:cxn modelId="{362E63D9-0A53-4D8D-852A-0AAC9AF2173A}" srcId="{2BD8DCFD-628E-4520-8682-CC48AB821798}" destId="{7C9E2DC1-D2DA-4C9D-85FE-033BEA9B3A43}" srcOrd="3" destOrd="0" parTransId="{8FDE21CA-DB10-4E8B-AD14-FAD976D75F51}" sibTransId="{8483AF2A-5395-4CB2-8A44-7AE873ADF2C3}"/>
    <dgm:cxn modelId="{9310FDD0-D881-47CC-A35C-75245A4E7A38}" type="presParOf" srcId="{91B47F2D-C690-4797-8132-EE703000E330}" destId="{A4B59C5D-56BB-41AF-8D3D-45947082D00C}" srcOrd="0" destOrd="0" presId="urn:microsoft.com/office/officeart/2005/8/layout/vList2"/>
    <dgm:cxn modelId="{3EBDDD91-92DC-430D-A321-9AD9C446A321}" type="presParOf" srcId="{91B47F2D-C690-4797-8132-EE703000E330}" destId="{7E96D647-D5F0-496E-8B55-23657A419EB3}" srcOrd="1" destOrd="0" presId="urn:microsoft.com/office/officeart/2005/8/layout/vList2"/>
    <dgm:cxn modelId="{8225CA7C-E6AB-4730-835F-CC7CE002ECBB}" type="presParOf" srcId="{91B47F2D-C690-4797-8132-EE703000E330}" destId="{B993C352-0831-46D3-AFCC-0E0FA0D51310}" srcOrd="2" destOrd="0" presId="urn:microsoft.com/office/officeart/2005/8/layout/vList2"/>
    <dgm:cxn modelId="{82117507-EF4D-4AB2-ABA1-3BA5C44DBBD0}" type="presParOf" srcId="{91B47F2D-C690-4797-8132-EE703000E330}" destId="{19493C98-AB97-44DC-8082-DEE4FDA79E8B}" srcOrd="3" destOrd="0" presId="urn:microsoft.com/office/officeart/2005/8/layout/vList2"/>
    <dgm:cxn modelId="{46AEA877-2AC4-475C-BEC4-52CBEBAE27B5}" type="presParOf" srcId="{91B47F2D-C690-4797-8132-EE703000E330}" destId="{66E78AFC-A283-4C5A-B8C5-3C51FA082649}" srcOrd="4" destOrd="0" presId="urn:microsoft.com/office/officeart/2005/8/layout/vList2"/>
    <dgm:cxn modelId="{00BA7FFA-B925-4229-8F69-D0AA2C535BCE}" type="presParOf" srcId="{91B47F2D-C690-4797-8132-EE703000E330}" destId="{CAFBF069-4B24-4D0D-B02A-BA736D2713AB}" srcOrd="5" destOrd="0" presId="urn:microsoft.com/office/officeart/2005/8/layout/vList2"/>
    <dgm:cxn modelId="{1A176948-5E10-4B04-B0C9-80C7307DF2D2}" type="presParOf" srcId="{91B47F2D-C690-4797-8132-EE703000E330}" destId="{307929AA-4C86-4C4C-8549-1852ED158E45}" srcOrd="6" destOrd="0" presId="urn:microsoft.com/office/officeart/2005/8/layout/vList2"/>
    <dgm:cxn modelId="{B4DE6708-DF01-4B8A-82B5-D4F222531258}" type="presParOf" srcId="{91B47F2D-C690-4797-8132-EE703000E330}" destId="{6896A5AB-B19D-4ECD-B3FE-0F6F36065FB6}" srcOrd="7" destOrd="0" presId="urn:microsoft.com/office/officeart/2005/8/layout/vList2"/>
    <dgm:cxn modelId="{F3DFB9BA-F083-4D83-B398-F03A69C8220C}" type="presParOf" srcId="{91B47F2D-C690-4797-8132-EE703000E330}" destId="{FD07A79C-7FF4-4C2C-A385-6D95EB625F50}" srcOrd="8"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BC7ED5B-E1A9-44B0-A2D9-F78E8CAB85AC}"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s"/>
        </a:p>
      </dgm:t>
    </dgm:pt>
    <dgm:pt modelId="{609F8A2F-F629-4B80-90A0-72F73BED54BF}">
      <dgm:prSet custT="1"/>
      <dgm:spPr/>
      <dgm:t>
        <a:bodyPr/>
        <a:lstStyle/>
        <a:p>
          <a:pPr algn="ctr" rtl="0"/>
          <a:r>
            <a:rPr lang="es" sz="3900" b="0" i="0" u="none" baseline="0"/>
            <a:t>Coordinación de Cuidados de PDS</a:t>
          </a:r>
        </a:p>
      </dgm:t>
    </dgm:pt>
    <dgm:pt modelId="{EFD13899-C5EC-45B7-8E45-554194EA3A58}" type="parTrans" cxnId="{6AAE7936-B9CF-4E23-AF5C-6C3ADCF5C68F}">
      <dgm:prSet/>
      <dgm:spPr/>
      <dgm:t>
        <a:bodyPr/>
        <a:lstStyle/>
        <a:p>
          <a:endParaRPr lang="es"/>
        </a:p>
      </dgm:t>
    </dgm:pt>
    <dgm:pt modelId="{1B0453E4-1C3A-4DA1-8B57-8AEBA8A28660}" type="sibTrans" cxnId="{6AAE7936-B9CF-4E23-AF5C-6C3ADCF5C68F}">
      <dgm:prSet/>
      <dgm:spPr/>
      <dgm:t>
        <a:bodyPr/>
        <a:lstStyle/>
        <a:p>
          <a:endParaRPr lang="es"/>
        </a:p>
      </dgm:t>
    </dgm:pt>
    <dgm:pt modelId="{4D02889A-0511-4E54-AC07-05056D8E8A75}">
      <dgm:prSet/>
      <dgm:spPr/>
      <dgm:t>
        <a:bodyPr/>
        <a:lstStyle/>
        <a:p>
          <a:pPr algn="ctr" rtl="0"/>
          <a:r>
            <a:rPr lang="es" b="0" i="0" u="none" baseline="0"/>
            <a:t>Cualquier combinación de servicios Tradicionales y PDS</a:t>
          </a:r>
        </a:p>
      </dgm:t>
    </dgm:pt>
    <dgm:pt modelId="{578C0A6B-3995-42AA-8C76-EA60DBE49A66}" type="parTrans" cxnId="{A246C7C9-6FE1-41D5-BF1E-C56AD97660E6}">
      <dgm:prSet/>
      <dgm:spPr/>
      <dgm:t>
        <a:bodyPr/>
        <a:lstStyle/>
        <a:p>
          <a:endParaRPr lang="es"/>
        </a:p>
      </dgm:t>
    </dgm:pt>
    <dgm:pt modelId="{EE756E1F-F47F-4F83-9AA7-7E0B69FBD76F}" type="sibTrans" cxnId="{A246C7C9-6FE1-41D5-BF1E-C56AD97660E6}">
      <dgm:prSet/>
      <dgm:spPr/>
      <dgm:t>
        <a:bodyPr/>
        <a:lstStyle/>
        <a:p>
          <a:endParaRPr lang="es"/>
        </a:p>
      </dgm:t>
    </dgm:pt>
    <dgm:pt modelId="{38CE38A9-853D-4962-AC75-5153CC07AC5E}" type="pres">
      <dgm:prSet presAssocID="{9BC7ED5B-E1A9-44B0-A2D9-F78E8CAB85AC}" presName="linear" presStyleCnt="0">
        <dgm:presLayoutVars>
          <dgm:animLvl val="lvl"/>
          <dgm:resizeHandles val="exact"/>
        </dgm:presLayoutVars>
      </dgm:prSet>
      <dgm:spPr/>
    </dgm:pt>
    <dgm:pt modelId="{525D3FA5-DBAF-47A6-B930-53AA2FDEEB99}" type="pres">
      <dgm:prSet presAssocID="{609F8A2F-F629-4B80-90A0-72F73BED54BF}" presName="parentText" presStyleLbl="node1" presStyleIdx="0" presStyleCnt="2">
        <dgm:presLayoutVars>
          <dgm:chMax val="0"/>
          <dgm:bulletEnabled val="1"/>
        </dgm:presLayoutVars>
      </dgm:prSet>
      <dgm:spPr/>
    </dgm:pt>
    <dgm:pt modelId="{BA45AC91-43E5-41A9-8002-C31BE736ADBA}" type="pres">
      <dgm:prSet presAssocID="{1B0453E4-1C3A-4DA1-8B57-8AEBA8A28660}" presName="spacer" presStyleCnt="0"/>
      <dgm:spPr/>
    </dgm:pt>
    <dgm:pt modelId="{025C712C-C584-491D-B77B-3FBC67B45E91}" type="pres">
      <dgm:prSet presAssocID="{4D02889A-0511-4E54-AC07-05056D8E8A75}" presName="parentText" presStyleLbl="node1" presStyleIdx="1" presStyleCnt="2">
        <dgm:presLayoutVars>
          <dgm:chMax val="0"/>
          <dgm:bulletEnabled val="1"/>
        </dgm:presLayoutVars>
      </dgm:prSet>
      <dgm:spPr/>
    </dgm:pt>
  </dgm:ptLst>
  <dgm:cxnLst>
    <dgm:cxn modelId="{6AAE7936-B9CF-4E23-AF5C-6C3ADCF5C68F}" srcId="{9BC7ED5B-E1A9-44B0-A2D9-F78E8CAB85AC}" destId="{609F8A2F-F629-4B80-90A0-72F73BED54BF}" srcOrd="0" destOrd="0" parTransId="{EFD13899-C5EC-45B7-8E45-554194EA3A58}" sibTransId="{1B0453E4-1C3A-4DA1-8B57-8AEBA8A28660}"/>
    <dgm:cxn modelId="{2A1DF982-04E2-49D9-8FF0-3676843DC75B}" type="presOf" srcId="{9BC7ED5B-E1A9-44B0-A2D9-F78E8CAB85AC}" destId="{38CE38A9-853D-4962-AC75-5153CC07AC5E}" srcOrd="0" destOrd="0" presId="urn:microsoft.com/office/officeart/2005/8/layout/vList2"/>
    <dgm:cxn modelId="{A246C7C9-6FE1-41D5-BF1E-C56AD97660E6}" srcId="{9BC7ED5B-E1A9-44B0-A2D9-F78E8CAB85AC}" destId="{4D02889A-0511-4E54-AC07-05056D8E8A75}" srcOrd="1" destOrd="0" parTransId="{578C0A6B-3995-42AA-8C76-EA60DBE49A66}" sibTransId="{EE756E1F-F47F-4F83-9AA7-7E0B69FBD76F}"/>
    <dgm:cxn modelId="{8765E7D1-67B1-4852-AA2F-C3174731187E}" type="presOf" srcId="{609F8A2F-F629-4B80-90A0-72F73BED54BF}" destId="{525D3FA5-DBAF-47A6-B930-53AA2FDEEB99}" srcOrd="0" destOrd="0" presId="urn:microsoft.com/office/officeart/2005/8/layout/vList2"/>
    <dgm:cxn modelId="{F1766EFC-AEB8-4D17-BF0C-24EB12C07F19}" type="presOf" srcId="{4D02889A-0511-4E54-AC07-05056D8E8A75}" destId="{025C712C-C584-491D-B77B-3FBC67B45E91}" srcOrd="0" destOrd="0" presId="urn:microsoft.com/office/officeart/2005/8/layout/vList2"/>
    <dgm:cxn modelId="{C940B95A-752B-428D-B5E4-C5DBC72C20FC}" type="presParOf" srcId="{38CE38A9-853D-4962-AC75-5153CC07AC5E}" destId="{525D3FA5-DBAF-47A6-B930-53AA2FDEEB99}" srcOrd="0" destOrd="0" presId="urn:microsoft.com/office/officeart/2005/8/layout/vList2"/>
    <dgm:cxn modelId="{11603069-DECD-41B3-9AD1-E8E945634012}" type="presParOf" srcId="{38CE38A9-853D-4962-AC75-5153CC07AC5E}" destId="{BA45AC91-43E5-41A9-8002-C31BE736ADBA}" srcOrd="1" destOrd="0" presId="urn:microsoft.com/office/officeart/2005/8/layout/vList2"/>
    <dgm:cxn modelId="{68046F33-4825-4A5F-B43E-6B9507DF2F5D}" type="presParOf" srcId="{38CE38A9-853D-4962-AC75-5153CC07AC5E}" destId="{025C712C-C584-491D-B77B-3FBC67B45E91}" srcOrd="2"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0E3C735-6869-4223-BFF3-DC307EC2CBA7}"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s"/>
        </a:p>
      </dgm:t>
    </dgm:pt>
    <dgm:pt modelId="{9E65D1AD-8EC5-4E36-8110-11E8F9256C0F}">
      <dgm:prSet/>
      <dgm:spPr/>
      <dgm:t>
        <a:bodyPr/>
        <a:lstStyle/>
        <a:p>
          <a:pPr algn="ctr" rtl="0"/>
          <a:r>
            <a:rPr lang="es" b="0" i="0" u="none" baseline="0" dirty="0"/>
            <a:t>Atención médica directa</a:t>
          </a:r>
        </a:p>
      </dgm:t>
    </dgm:pt>
    <dgm:pt modelId="{0991B0C3-82B9-4361-B947-D5A3259491B0}" type="parTrans" cxnId="{98795EE9-7399-4AB2-AA6C-90360A979842}">
      <dgm:prSet/>
      <dgm:spPr/>
      <dgm:t>
        <a:bodyPr/>
        <a:lstStyle/>
        <a:p>
          <a:endParaRPr lang="es"/>
        </a:p>
      </dgm:t>
    </dgm:pt>
    <dgm:pt modelId="{0888E1ED-0DA6-45F2-A724-7B79CC0680AC}" type="sibTrans" cxnId="{98795EE9-7399-4AB2-AA6C-90360A979842}">
      <dgm:prSet/>
      <dgm:spPr/>
      <dgm:t>
        <a:bodyPr/>
        <a:lstStyle/>
        <a:p>
          <a:endParaRPr lang="es"/>
        </a:p>
      </dgm:t>
    </dgm:pt>
    <dgm:pt modelId="{9913124F-A950-4967-8B6A-EDBF4AC36BEE}">
      <dgm:prSet/>
      <dgm:spPr/>
      <dgm:t>
        <a:bodyPr/>
        <a:lstStyle/>
        <a:p>
          <a:pPr algn="ctr" rtl="0"/>
          <a:r>
            <a:rPr lang="es" b="0" i="0" u="none" baseline="0"/>
            <a:t>Plan Estatal Duplicado u otros servicios de exención</a:t>
          </a:r>
        </a:p>
      </dgm:t>
    </dgm:pt>
    <dgm:pt modelId="{DA59F35F-2A0F-4D86-9571-88D2BA4D59F2}" type="parTrans" cxnId="{FD3EC706-22C4-4EBC-ACBF-A2E1AC12BBCB}">
      <dgm:prSet/>
      <dgm:spPr/>
      <dgm:t>
        <a:bodyPr/>
        <a:lstStyle/>
        <a:p>
          <a:endParaRPr lang="es"/>
        </a:p>
      </dgm:t>
    </dgm:pt>
    <dgm:pt modelId="{E83792C3-2682-4C31-B3DF-7D01C7D48EE6}" type="sibTrans" cxnId="{FD3EC706-22C4-4EBC-ACBF-A2E1AC12BBCB}">
      <dgm:prSet/>
      <dgm:spPr/>
      <dgm:t>
        <a:bodyPr/>
        <a:lstStyle/>
        <a:p>
          <a:endParaRPr lang="es"/>
        </a:p>
      </dgm:t>
    </dgm:pt>
    <dgm:pt modelId="{B3ADABE1-698D-4517-8F95-DED90C67A094}">
      <dgm:prSet/>
      <dgm:spPr/>
      <dgm:t>
        <a:bodyPr/>
        <a:lstStyle/>
        <a:p>
          <a:pPr algn="ctr" rtl="0"/>
          <a:r>
            <a:rPr lang="es" b="0" i="0" u="none" baseline="0"/>
            <a:t>Cuidado personal/tareas del hogar/ADHC al MISMO TIEMPO.  </a:t>
          </a:r>
        </a:p>
      </dgm:t>
    </dgm:pt>
    <dgm:pt modelId="{BAD0C047-A7A5-4818-BAEE-8FDDF0D0B4E7}" type="parTrans" cxnId="{D3DB96F3-8532-4FE4-8DA6-05C8AF788E6B}">
      <dgm:prSet/>
      <dgm:spPr/>
      <dgm:t>
        <a:bodyPr/>
        <a:lstStyle/>
        <a:p>
          <a:endParaRPr lang="es"/>
        </a:p>
      </dgm:t>
    </dgm:pt>
    <dgm:pt modelId="{0EEEFF4E-3CB8-4EC6-A896-C350B1ECD1AD}" type="sibTrans" cxnId="{D3DB96F3-8532-4FE4-8DA6-05C8AF788E6B}">
      <dgm:prSet/>
      <dgm:spPr/>
      <dgm:t>
        <a:bodyPr/>
        <a:lstStyle/>
        <a:p>
          <a:endParaRPr lang="es"/>
        </a:p>
      </dgm:t>
    </dgm:pt>
    <dgm:pt modelId="{81816ED0-EDFE-4BC3-85A9-B18E028F5D60}">
      <dgm:prSet/>
      <dgm:spPr/>
      <dgm:t>
        <a:bodyPr/>
        <a:lstStyle/>
        <a:p>
          <a:pPr algn="ctr" rtl="0"/>
          <a:r>
            <a:rPr lang="es" b="0" i="0" u="none" baseline="0"/>
            <a:t>Cualquier actividad o servicio que no se considere una AVD o una AIVD. </a:t>
          </a:r>
        </a:p>
      </dgm:t>
    </dgm:pt>
    <dgm:pt modelId="{FB554240-AA9E-445B-8475-4F5B9AF35F58}" type="parTrans" cxnId="{10923FA6-1BC3-49EA-9465-1CAF7BAAFCCC}">
      <dgm:prSet/>
      <dgm:spPr/>
      <dgm:t>
        <a:bodyPr/>
        <a:lstStyle/>
        <a:p>
          <a:endParaRPr lang="es"/>
        </a:p>
      </dgm:t>
    </dgm:pt>
    <dgm:pt modelId="{DF358554-186B-4114-94EF-260E7E7D7061}" type="sibTrans" cxnId="{10923FA6-1BC3-49EA-9465-1CAF7BAAFCCC}">
      <dgm:prSet/>
      <dgm:spPr/>
      <dgm:t>
        <a:bodyPr/>
        <a:lstStyle/>
        <a:p>
          <a:endParaRPr lang="es"/>
        </a:p>
      </dgm:t>
    </dgm:pt>
    <dgm:pt modelId="{2A3C8D21-1B3F-4A02-B505-F6CA47284828}" type="pres">
      <dgm:prSet presAssocID="{40E3C735-6869-4223-BFF3-DC307EC2CBA7}" presName="linear" presStyleCnt="0">
        <dgm:presLayoutVars>
          <dgm:animLvl val="lvl"/>
          <dgm:resizeHandles val="exact"/>
        </dgm:presLayoutVars>
      </dgm:prSet>
      <dgm:spPr/>
    </dgm:pt>
    <dgm:pt modelId="{BFB91299-C633-44BB-AD97-FA953E549B9C}" type="pres">
      <dgm:prSet presAssocID="{9E65D1AD-8EC5-4E36-8110-11E8F9256C0F}" presName="parentText" presStyleLbl="node1" presStyleIdx="0" presStyleCnt="4">
        <dgm:presLayoutVars>
          <dgm:chMax val="0"/>
          <dgm:bulletEnabled val="1"/>
        </dgm:presLayoutVars>
      </dgm:prSet>
      <dgm:spPr/>
    </dgm:pt>
    <dgm:pt modelId="{F030D245-077E-41F7-824A-F135E54927EF}" type="pres">
      <dgm:prSet presAssocID="{0888E1ED-0DA6-45F2-A724-7B79CC0680AC}" presName="spacer" presStyleCnt="0"/>
      <dgm:spPr/>
    </dgm:pt>
    <dgm:pt modelId="{369C21D8-D864-4DC8-BE27-C470B79B0556}" type="pres">
      <dgm:prSet presAssocID="{9913124F-A950-4967-8B6A-EDBF4AC36BEE}" presName="parentText" presStyleLbl="node1" presStyleIdx="1" presStyleCnt="4">
        <dgm:presLayoutVars>
          <dgm:chMax val="0"/>
          <dgm:bulletEnabled val="1"/>
        </dgm:presLayoutVars>
      </dgm:prSet>
      <dgm:spPr/>
    </dgm:pt>
    <dgm:pt modelId="{A5CCC8AB-4549-4CA6-8E85-ECD57717CE34}" type="pres">
      <dgm:prSet presAssocID="{E83792C3-2682-4C31-B3DF-7D01C7D48EE6}" presName="spacer" presStyleCnt="0"/>
      <dgm:spPr/>
    </dgm:pt>
    <dgm:pt modelId="{964BBFE1-5CFE-495C-BFFC-B54DF77C7384}" type="pres">
      <dgm:prSet presAssocID="{B3ADABE1-698D-4517-8F95-DED90C67A094}" presName="parentText" presStyleLbl="node1" presStyleIdx="2" presStyleCnt="4" custLinFactNeighborX="-117" custLinFactNeighborY="4973">
        <dgm:presLayoutVars>
          <dgm:chMax val="0"/>
          <dgm:bulletEnabled val="1"/>
        </dgm:presLayoutVars>
      </dgm:prSet>
      <dgm:spPr/>
    </dgm:pt>
    <dgm:pt modelId="{16B2782E-83B1-4774-A2F6-1D4735A3E626}" type="pres">
      <dgm:prSet presAssocID="{0EEEFF4E-3CB8-4EC6-A896-C350B1ECD1AD}" presName="spacer" presStyleCnt="0"/>
      <dgm:spPr/>
    </dgm:pt>
    <dgm:pt modelId="{743877FB-09DF-4C8F-AC1C-DCF86FDA6D63}" type="pres">
      <dgm:prSet presAssocID="{81816ED0-EDFE-4BC3-85A9-B18E028F5D60}" presName="parentText" presStyleLbl="node1" presStyleIdx="3" presStyleCnt="4">
        <dgm:presLayoutVars>
          <dgm:chMax val="0"/>
          <dgm:bulletEnabled val="1"/>
        </dgm:presLayoutVars>
      </dgm:prSet>
      <dgm:spPr/>
    </dgm:pt>
  </dgm:ptLst>
  <dgm:cxnLst>
    <dgm:cxn modelId="{FD3EC706-22C4-4EBC-ACBF-A2E1AC12BBCB}" srcId="{40E3C735-6869-4223-BFF3-DC307EC2CBA7}" destId="{9913124F-A950-4967-8B6A-EDBF4AC36BEE}" srcOrd="1" destOrd="0" parTransId="{DA59F35F-2A0F-4D86-9571-88D2BA4D59F2}" sibTransId="{E83792C3-2682-4C31-B3DF-7D01C7D48EE6}"/>
    <dgm:cxn modelId="{3ACA8234-EEA4-4E78-80B0-2EF4C0B12153}" type="presOf" srcId="{40E3C735-6869-4223-BFF3-DC307EC2CBA7}" destId="{2A3C8D21-1B3F-4A02-B505-F6CA47284828}" srcOrd="0" destOrd="0" presId="urn:microsoft.com/office/officeart/2005/8/layout/vList2"/>
    <dgm:cxn modelId="{6BB2753C-29C5-4F03-AA04-8568A218ACD2}" type="presOf" srcId="{B3ADABE1-698D-4517-8F95-DED90C67A094}" destId="{964BBFE1-5CFE-495C-BFFC-B54DF77C7384}" srcOrd="0" destOrd="0" presId="urn:microsoft.com/office/officeart/2005/8/layout/vList2"/>
    <dgm:cxn modelId="{1B429A83-49E3-46D4-9558-894CADFCD76D}" type="presOf" srcId="{9E65D1AD-8EC5-4E36-8110-11E8F9256C0F}" destId="{BFB91299-C633-44BB-AD97-FA953E549B9C}" srcOrd="0" destOrd="0" presId="urn:microsoft.com/office/officeart/2005/8/layout/vList2"/>
    <dgm:cxn modelId="{10923FA6-1BC3-49EA-9465-1CAF7BAAFCCC}" srcId="{40E3C735-6869-4223-BFF3-DC307EC2CBA7}" destId="{81816ED0-EDFE-4BC3-85A9-B18E028F5D60}" srcOrd="3" destOrd="0" parTransId="{FB554240-AA9E-445B-8475-4F5B9AF35F58}" sibTransId="{DF358554-186B-4114-94EF-260E7E7D7061}"/>
    <dgm:cxn modelId="{732369DE-8428-4AC7-BCA3-766EF46044B3}" type="presOf" srcId="{81816ED0-EDFE-4BC3-85A9-B18E028F5D60}" destId="{743877FB-09DF-4C8F-AC1C-DCF86FDA6D63}" srcOrd="0" destOrd="0" presId="urn:microsoft.com/office/officeart/2005/8/layout/vList2"/>
    <dgm:cxn modelId="{21AF68E2-0F65-48C6-BAD0-4C010023FBB8}" type="presOf" srcId="{9913124F-A950-4967-8B6A-EDBF4AC36BEE}" destId="{369C21D8-D864-4DC8-BE27-C470B79B0556}" srcOrd="0" destOrd="0" presId="urn:microsoft.com/office/officeart/2005/8/layout/vList2"/>
    <dgm:cxn modelId="{98795EE9-7399-4AB2-AA6C-90360A979842}" srcId="{40E3C735-6869-4223-BFF3-DC307EC2CBA7}" destId="{9E65D1AD-8EC5-4E36-8110-11E8F9256C0F}" srcOrd="0" destOrd="0" parTransId="{0991B0C3-82B9-4361-B947-D5A3259491B0}" sibTransId="{0888E1ED-0DA6-45F2-A724-7B79CC0680AC}"/>
    <dgm:cxn modelId="{D3DB96F3-8532-4FE4-8DA6-05C8AF788E6B}" srcId="{40E3C735-6869-4223-BFF3-DC307EC2CBA7}" destId="{B3ADABE1-698D-4517-8F95-DED90C67A094}" srcOrd="2" destOrd="0" parTransId="{BAD0C047-A7A5-4818-BAEE-8FDDF0D0B4E7}" sibTransId="{0EEEFF4E-3CB8-4EC6-A896-C350B1ECD1AD}"/>
    <dgm:cxn modelId="{3410E88D-667E-4FFD-8FCB-6D3036B3C983}" type="presParOf" srcId="{2A3C8D21-1B3F-4A02-B505-F6CA47284828}" destId="{BFB91299-C633-44BB-AD97-FA953E549B9C}" srcOrd="0" destOrd="0" presId="urn:microsoft.com/office/officeart/2005/8/layout/vList2"/>
    <dgm:cxn modelId="{9FFCFAA3-B650-48E8-A061-DF51773A236F}" type="presParOf" srcId="{2A3C8D21-1B3F-4A02-B505-F6CA47284828}" destId="{F030D245-077E-41F7-824A-F135E54927EF}" srcOrd="1" destOrd="0" presId="urn:microsoft.com/office/officeart/2005/8/layout/vList2"/>
    <dgm:cxn modelId="{97091B65-EFD5-45B0-B3B4-B201B5E339A7}" type="presParOf" srcId="{2A3C8D21-1B3F-4A02-B505-F6CA47284828}" destId="{369C21D8-D864-4DC8-BE27-C470B79B0556}" srcOrd="2" destOrd="0" presId="urn:microsoft.com/office/officeart/2005/8/layout/vList2"/>
    <dgm:cxn modelId="{A0055A8C-0BAE-436C-9552-047254FD8BB2}" type="presParOf" srcId="{2A3C8D21-1B3F-4A02-B505-F6CA47284828}" destId="{A5CCC8AB-4549-4CA6-8E85-ECD57717CE34}" srcOrd="3" destOrd="0" presId="urn:microsoft.com/office/officeart/2005/8/layout/vList2"/>
    <dgm:cxn modelId="{F873F074-020D-42D0-8EBD-23C12EA2BAC6}" type="presParOf" srcId="{2A3C8D21-1B3F-4A02-B505-F6CA47284828}" destId="{964BBFE1-5CFE-495C-BFFC-B54DF77C7384}" srcOrd="4" destOrd="0" presId="urn:microsoft.com/office/officeart/2005/8/layout/vList2"/>
    <dgm:cxn modelId="{1F6074DE-8A66-47E0-A807-11F4D8A4EEF7}" type="presParOf" srcId="{2A3C8D21-1B3F-4A02-B505-F6CA47284828}" destId="{16B2782E-83B1-4774-A2F6-1D4735A3E626}" srcOrd="5" destOrd="0" presId="urn:microsoft.com/office/officeart/2005/8/layout/vList2"/>
    <dgm:cxn modelId="{5717AC94-78F8-4520-A767-8EC94EFFAFF7}" type="presParOf" srcId="{2A3C8D21-1B3F-4A02-B505-F6CA47284828}" destId="{743877FB-09DF-4C8F-AC1C-DCF86FDA6D63}"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C2A053F-FF58-48B1-9B4C-602A162EFE00}"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s"/>
        </a:p>
      </dgm:t>
    </dgm:pt>
    <dgm:pt modelId="{BD4D8568-EBCB-49EF-9932-94606EE24784}">
      <dgm:prSet custT="1"/>
      <dgm:spPr/>
      <dgm:t>
        <a:bodyPr anchor="ctr"/>
        <a:lstStyle/>
        <a:p>
          <a:pPr algn="ctr" rtl="0"/>
          <a:r>
            <a:rPr lang="es" sz="2100" b="0" i="0" u="none" baseline="0"/>
            <a:t>La información personal y los registros del(de la) participante, así como las conversaciones personales o discusiones profesionales entre el(la) participante y otros son estrictamente confidenciales. </a:t>
          </a:r>
        </a:p>
      </dgm:t>
    </dgm:pt>
    <dgm:pt modelId="{F04B7895-58A3-4D20-904C-04536AF8CCAA}" type="parTrans" cxnId="{1E7F668D-BA2A-4250-9E57-3C9B6F1B0883}">
      <dgm:prSet/>
      <dgm:spPr/>
      <dgm:t>
        <a:bodyPr/>
        <a:lstStyle/>
        <a:p>
          <a:endParaRPr lang="es" sz="2100"/>
        </a:p>
      </dgm:t>
    </dgm:pt>
    <dgm:pt modelId="{4C91C58B-15B3-4D62-BC2E-5EF3D6A9CEAB}" type="sibTrans" cxnId="{1E7F668D-BA2A-4250-9E57-3C9B6F1B0883}">
      <dgm:prSet/>
      <dgm:spPr/>
      <dgm:t>
        <a:bodyPr/>
        <a:lstStyle/>
        <a:p>
          <a:endParaRPr lang="es" sz="2100"/>
        </a:p>
      </dgm:t>
    </dgm:pt>
    <dgm:pt modelId="{9421355E-8B07-4AE5-9548-D6242B88E6CF}">
      <dgm:prSet custT="1"/>
      <dgm:spPr/>
      <dgm:t>
        <a:bodyPr anchor="ctr"/>
        <a:lstStyle/>
        <a:p>
          <a:pPr algn="ctr" rtl="0"/>
          <a:r>
            <a:rPr lang="es" sz="2100" b="0" i="0" u="none" baseline="0"/>
            <a:t>La información confidencial, aunque esté documentada en notas de casos e informes de incidentes críticos, no debe compartirse con nadie (por ejemplo, familiares, amigos o personas de la comunidad).  </a:t>
          </a:r>
        </a:p>
      </dgm:t>
    </dgm:pt>
    <dgm:pt modelId="{8AA71648-D0E3-48F8-AD77-6CE00508DCD0}" type="parTrans" cxnId="{886F4510-FFC5-4653-A90D-99E9DB0F087C}">
      <dgm:prSet/>
      <dgm:spPr/>
      <dgm:t>
        <a:bodyPr/>
        <a:lstStyle/>
        <a:p>
          <a:endParaRPr lang="es" sz="2100"/>
        </a:p>
      </dgm:t>
    </dgm:pt>
    <dgm:pt modelId="{5C447E9C-9DB6-4471-870B-FBA13A492264}" type="sibTrans" cxnId="{886F4510-FFC5-4653-A90D-99E9DB0F087C}">
      <dgm:prSet/>
      <dgm:spPr/>
      <dgm:t>
        <a:bodyPr/>
        <a:lstStyle/>
        <a:p>
          <a:endParaRPr lang="es" sz="2100"/>
        </a:p>
      </dgm:t>
    </dgm:pt>
    <dgm:pt modelId="{1589DE92-48AA-4BA6-95F3-6D95FA33791A}">
      <dgm:prSet custT="1"/>
      <dgm:spPr/>
      <dgm:t>
        <a:bodyPr anchor="ctr"/>
        <a:lstStyle/>
        <a:p>
          <a:pPr algn="ctr" rtl="0"/>
          <a:r>
            <a:rPr lang="es" sz="2100" b="0" i="0" u="none" baseline="0"/>
            <a:t>La confidencialidad con respecto a la información del(de la) participante es obligatoria y no debe compartirse sin la autorización escrita del(de la) participante. </a:t>
          </a:r>
        </a:p>
      </dgm:t>
    </dgm:pt>
    <dgm:pt modelId="{058BF85E-0343-492E-80AC-A92B900EA38B}" type="parTrans" cxnId="{8AC8047E-86C1-4744-9147-1FDE2C7AE9FB}">
      <dgm:prSet/>
      <dgm:spPr/>
      <dgm:t>
        <a:bodyPr/>
        <a:lstStyle/>
        <a:p>
          <a:endParaRPr lang="es" sz="2100"/>
        </a:p>
      </dgm:t>
    </dgm:pt>
    <dgm:pt modelId="{5B7A3750-72FC-41F8-B60B-68636B1C33E8}" type="sibTrans" cxnId="{8AC8047E-86C1-4744-9147-1FDE2C7AE9FB}">
      <dgm:prSet/>
      <dgm:spPr/>
      <dgm:t>
        <a:bodyPr/>
        <a:lstStyle/>
        <a:p>
          <a:endParaRPr lang="es" sz="2100"/>
        </a:p>
      </dgm:t>
    </dgm:pt>
    <dgm:pt modelId="{7E20204C-A095-45E3-9B52-EADD1642503D}" type="pres">
      <dgm:prSet presAssocID="{0C2A053F-FF58-48B1-9B4C-602A162EFE00}" presName="vert0" presStyleCnt="0">
        <dgm:presLayoutVars>
          <dgm:dir/>
          <dgm:animOne val="branch"/>
          <dgm:animLvl val="lvl"/>
        </dgm:presLayoutVars>
      </dgm:prSet>
      <dgm:spPr/>
    </dgm:pt>
    <dgm:pt modelId="{A1A24C86-C511-4576-8BBA-EA1036584C37}" type="pres">
      <dgm:prSet presAssocID="{BD4D8568-EBCB-49EF-9932-94606EE24784}" presName="thickLine" presStyleLbl="alignNode1" presStyleIdx="0" presStyleCnt="3"/>
      <dgm:spPr/>
    </dgm:pt>
    <dgm:pt modelId="{610FC3D9-7027-4538-A435-BD2BD7AC62DD}" type="pres">
      <dgm:prSet presAssocID="{BD4D8568-EBCB-49EF-9932-94606EE24784}" presName="horz1" presStyleCnt="0"/>
      <dgm:spPr/>
    </dgm:pt>
    <dgm:pt modelId="{C13D10DA-E879-4127-A776-FD0E9588AF55}" type="pres">
      <dgm:prSet presAssocID="{BD4D8568-EBCB-49EF-9932-94606EE24784}" presName="tx1" presStyleLbl="revTx" presStyleIdx="0" presStyleCnt="3"/>
      <dgm:spPr/>
    </dgm:pt>
    <dgm:pt modelId="{D0351668-AE27-4746-AFE3-474D9FAE9D21}" type="pres">
      <dgm:prSet presAssocID="{BD4D8568-EBCB-49EF-9932-94606EE24784}" presName="vert1" presStyleCnt="0"/>
      <dgm:spPr/>
    </dgm:pt>
    <dgm:pt modelId="{8EDB1417-A5E8-4B66-AABC-2940F3CD41A8}" type="pres">
      <dgm:prSet presAssocID="{9421355E-8B07-4AE5-9548-D6242B88E6CF}" presName="thickLine" presStyleLbl="alignNode1" presStyleIdx="1" presStyleCnt="3"/>
      <dgm:spPr/>
    </dgm:pt>
    <dgm:pt modelId="{852BA5FF-4E22-40C7-A393-58E5B90907D9}" type="pres">
      <dgm:prSet presAssocID="{9421355E-8B07-4AE5-9548-D6242B88E6CF}" presName="horz1" presStyleCnt="0"/>
      <dgm:spPr/>
    </dgm:pt>
    <dgm:pt modelId="{3B951AFA-18DD-40CA-8897-0E2C42572F64}" type="pres">
      <dgm:prSet presAssocID="{9421355E-8B07-4AE5-9548-D6242B88E6CF}" presName="tx1" presStyleLbl="revTx" presStyleIdx="1" presStyleCnt="3"/>
      <dgm:spPr/>
    </dgm:pt>
    <dgm:pt modelId="{A8DF345F-EC87-4BA7-8173-83BDC13DECA0}" type="pres">
      <dgm:prSet presAssocID="{9421355E-8B07-4AE5-9548-D6242B88E6CF}" presName="vert1" presStyleCnt="0"/>
      <dgm:spPr/>
    </dgm:pt>
    <dgm:pt modelId="{572B4EAB-25FA-433A-8951-CB3045E64674}" type="pres">
      <dgm:prSet presAssocID="{1589DE92-48AA-4BA6-95F3-6D95FA33791A}" presName="thickLine" presStyleLbl="alignNode1" presStyleIdx="2" presStyleCnt="3"/>
      <dgm:spPr/>
    </dgm:pt>
    <dgm:pt modelId="{ECC57039-7B18-4380-BA69-C508E4F4A50A}" type="pres">
      <dgm:prSet presAssocID="{1589DE92-48AA-4BA6-95F3-6D95FA33791A}" presName="horz1" presStyleCnt="0"/>
      <dgm:spPr/>
    </dgm:pt>
    <dgm:pt modelId="{0EA89BDB-E22A-43D8-B3ED-0ADE3A139A7E}" type="pres">
      <dgm:prSet presAssocID="{1589DE92-48AA-4BA6-95F3-6D95FA33791A}" presName="tx1" presStyleLbl="revTx" presStyleIdx="2" presStyleCnt="3"/>
      <dgm:spPr/>
    </dgm:pt>
    <dgm:pt modelId="{522A8C8B-FB0D-4C68-90CA-56C3A83A772C}" type="pres">
      <dgm:prSet presAssocID="{1589DE92-48AA-4BA6-95F3-6D95FA33791A}" presName="vert1" presStyleCnt="0"/>
      <dgm:spPr/>
    </dgm:pt>
  </dgm:ptLst>
  <dgm:cxnLst>
    <dgm:cxn modelId="{886F4510-FFC5-4653-A90D-99E9DB0F087C}" srcId="{0C2A053F-FF58-48B1-9B4C-602A162EFE00}" destId="{9421355E-8B07-4AE5-9548-D6242B88E6CF}" srcOrd="1" destOrd="0" parTransId="{8AA71648-D0E3-48F8-AD77-6CE00508DCD0}" sibTransId="{5C447E9C-9DB6-4471-870B-FBA13A492264}"/>
    <dgm:cxn modelId="{63987428-8E91-4126-A046-CDC40E02020A}" type="presOf" srcId="{1589DE92-48AA-4BA6-95F3-6D95FA33791A}" destId="{0EA89BDB-E22A-43D8-B3ED-0ADE3A139A7E}" srcOrd="0" destOrd="0" presId="urn:microsoft.com/office/officeart/2008/layout/LinedList"/>
    <dgm:cxn modelId="{8AC8047E-86C1-4744-9147-1FDE2C7AE9FB}" srcId="{0C2A053F-FF58-48B1-9B4C-602A162EFE00}" destId="{1589DE92-48AA-4BA6-95F3-6D95FA33791A}" srcOrd="2" destOrd="0" parTransId="{058BF85E-0343-492E-80AC-A92B900EA38B}" sibTransId="{5B7A3750-72FC-41F8-B60B-68636B1C33E8}"/>
    <dgm:cxn modelId="{1E7F668D-BA2A-4250-9E57-3C9B6F1B0883}" srcId="{0C2A053F-FF58-48B1-9B4C-602A162EFE00}" destId="{BD4D8568-EBCB-49EF-9932-94606EE24784}" srcOrd="0" destOrd="0" parTransId="{F04B7895-58A3-4D20-904C-04536AF8CCAA}" sibTransId="{4C91C58B-15B3-4D62-BC2E-5EF3D6A9CEAB}"/>
    <dgm:cxn modelId="{9BB6A0B2-2264-4C05-9C93-F6359FBC102A}" type="presOf" srcId="{9421355E-8B07-4AE5-9548-D6242B88E6CF}" destId="{3B951AFA-18DD-40CA-8897-0E2C42572F64}" srcOrd="0" destOrd="0" presId="urn:microsoft.com/office/officeart/2008/layout/LinedList"/>
    <dgm:cxn modelId="{1A7402E2-8E8E-4554-B2FB-3BD98931FFEA}" type="presOf" srcId="{0C2A053F-FF58-48B1-9B4C-602A162EFE00}" destId="{7E20204C-A095-45E3-9B52-EADD1642503D}" srcOrd="0" destOrd="0" presId="urn:microsoft.com/office/officeart/2008/layout/LinedList"/>
    <dgm:cxn modelId="{C561C2EA-43D7-42CF-A679-E6B6AEFA45CE}" type="presOf" srcId="{BD4D8568-EBCB-49EF-9932-94606EE24784}" destId="{C13D10DA-E879-4127-A776-FD0E9588AF55}" srcOrd="0" destOrd="0" presId="urn:microsoft.com/office/officeart/2008/layout/LinedList"/>
    <dgm:cxn modelId="{FAAEE3C2-CF42-4C78-8882-DDAD5CE2610F}" type="presParOf" srcId="{7E20204C-A095-45E3-9B52-EADD1642503D}" destId="{A1A24C86-C511-4576-8BBA-EA1036584C37}" srcOrd="0" destOrd="0" presId="urn:microsoft.com/office/officeart/2008/layout/LinedList"/>
    <dgm:cxn modelId="{27489A97-65BE-4EE0-906A-2D141CDEB9CF}" type="presParOf" srcId="{7E20204C-A095-45E3-9B52-EADD1642503D}" destId="{610FC3D9-7027-4538-A435-BD2BD7AC62DD}" srcOrd="1" destOrd="0" presId="urn:microsoft.com/office/officeart/2008/layout/LinedList"/>
    <dgm:cxn modelId="{F0C12899-3166-4DA3-819A-2603FBC9E1FA}" type="presParOf" srcId="{610FC3D9-7027-4538-A435-BD2BD7AC62DD}" destId="{C13D10DA-E879-4127-A776-FD0E9588AF55}" srcOrd="0" destOrd="0" presId="urn:microsoft.com/office/officeart/2008/layout/LinedList"/>
    <dgm:cxn modelId="{2682CEE2-7837-46C1-AD3E-484CE044A70C}" type="presParOf" srcId="{610FC3D9-7027-4538-A435-BD2BD7AC62DD}" destId="{D0351668-AE27-4746-AFE3-474D9FAE9D21}" srcOrd="1" destOrd="0" presId="urn:microsoft.com/office/officeart/2008/layout/LinedList"/>
    <dgm:cxn modelId="{7A74100E-205E-4F1B-9C7D-CF4CC945B06E}" type="presParOf" srcId="{7E20204C-A095-45E3-9B52-EADD1642503D}" destId="{8EDB1417-A5E8-4B66-AABC-2940F3CD41A8}" srcOrd="2" destOrd="0" presId="urn:microsoft.com/office/officeart/2008/layout/LinedList"/>
    <dgm:cxn modelId="{EC2CE7E6-705D-4A09-96C3-320E7E3A05D3}" type="presParOf" srcId="{7E20204C-A095-45E3-9B52-EADD1642503D}" destId="{852BA5FF-4E22-40C7-A393-58E5B90907D9}" srcOrd="3" destOrd="0" presId="urn:microsoft.com/office/officeart/2008/layout/LinedList"/>
    <dgm:cxn modelId="{14898ED0-97F3-4F49-A8DF-F85BB63AF12A}" type="presParOf" srcId="{852BA5FF-4E22-40C7-A393-58E5B90907D9}" destId="{3B951AFA-18DD-40CA-8897-0E2C42572F64}" srcOrd="0" destOrd="0" presId="urn:microsoft.com/office/officeart/2008/layout/LinedList"/>
    <dgm:cxn modelId="{9B68FE35-59C2-49DB-A58D-D2F59F7097B4}" type="presParOf" srcId="{852BA5FF-4E22-40C7-A393-58E5B90907D9}" destId="{A8DF345F-EC87-4BA7-8173-83BDC13DECA0}" srcOrd="1" destOrd="0" presId="urn:microsoft.com/office/officeart/2008/layout/LinedList"/>
    <dgm:cxn modelId="{EE81E8FC-996F-4B45-8774-27CED918F56F}" type="presParOf" srcId="{7E20204C-A095-45E3-9B52-EADD1642503D}" destId="{572B4EAB-25FA-433A-8951-CB3045E64674}" srcOrd="4" destOrd="0" presId="urn:microsoft.com/office/officeart/2008/layout/LinedList"/>
    <dgm:cxn modelId="{42884556-EC8F-4F3B-8581-1177423E2C7B}" type="presParOf" srcId="{7E20204C-A095-45E3-9B52-EADD1642503D}" destId="{ECC57039-7B18-4380-BA69-C508E4F4A50A}" srcOrd="5" destOrd="0" presId="urn:microsoft.com/office/officeart/2008/layout/LinedList"/>
    <dgm:cxn modelId="{65D3FA78-66F7-4927-BD63-6D79B811E1A2}" type="presParOf" srcId="{ECC57039-7B18-4380-BA69-C508E4F4A50A}" destId="{0EA89BDB-E22A-43D8-B3ED-0ADE3A139A7E}" srcOrd="0" destOrd="0" presId="urn:microsoft.com/office/officeart/2008/layout/LinedList"/>
    <dgm:cxn modelId="{7992D5D4-BF12-41BE-A614-4AF8ECFCCB23}" type="presParOf" srcId="{ECC57039-7B18-4380-BA69-C508E4F4A50A}" destId="{522A8C8B-FB0D-4C68-90CA-56C3A83A772C}"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966D8D8-D12F-4A99-808A-200B01E039DA}"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s"/>
        </a:p>
      </dgm:t>
    </dgm:pt>
    <dgm:pt modelId="{98D51193-E734-42F8-B54D-E3F74D9D7075}">
      <dgm:prSet/>
      <dgm:spPr/>
      <dgm:t>
        <a:bodyPr/>
        <a:lstStyle/>
        <a:p>
          <a:pPr algn="ctr" rtl="0"/>
          <a:r>
            <a:rPr lang="es" b="0" i="0" u="none" baseline="0"/>
            <a:t>Físico: Agresión, bofetadas, golpes, empujones, uso indebido de medicamentos, inmovilización, sanciones físicas inapropiadas</a:t>
          </a:r>
          <a:endParaRPr lang="es" dirty="0"/>
        </a:p>
      </dgm:t>
    </dgm:pt>
    <dgm:pt modelId="{1AE2A90D-63FB-411D-AE0B-600C5F6A6D1C}" type="parTrans" cxnId="{EECD0D05-AFCB-4BFD-ACFA-23887D341A65}">
      <dgm:prSet/>
      <dgm:spPr/>
      <dgm:t>
        <a:bodyPr/>
        <a:lstStyle/>
        <a:p>
          <a:endParaRPr lang="es"/>
        </a:p>
      </dgm:t>
    </dgm:pt>
    <dgm:pt modelId="{4C4092B1-B7C8-426B-A77D-7DA6E3AFC069}" type="sibTrans" cxnId="{EECD0D05-AFCB-4BFD-ACFA-23887D341A65}">
      <dgm:prSet/>
      <dgm:spPr/>
      <dgm:t>
        <a:bodyPr/>
        <a:lstStyle/>
        <a:p>
          <a:endParaRPr lang="es"/>
        </a:p>
      </dgm:t>
    </dgm:pt>
    <dgm:pt modelId="{84B6EE87-D0C3-4861-9C75-EC120EAA176F}">
      <dgm:prSet/>
      <dgm:spPr/>
      <dgm:t>
        <a:bodyPr/>
        <a:lstStyle/>
        <a:p>
          <a:pPr algn="ctr" rtl="0"/>
          <a:r>
            <a:rPr lang="es" b="0" i="0" u="none" baseline="0"/>
            <a:t>Emocional:  Amenazas de daño o abandono, humillación, culpabilización, intimidación, coerción, acoso, aislamiento, privación injustificada de servicios o redes de apoyo.</a:t>
          </a:r>
          <a:endParaRPr lang="es" dirty="0"/>
        </a:p>
      </dgm:t>
    </dgm:pt>
    <dgm:pt modelId="{0E921CAE-C172-4908-99D5-4AFF7502DCDC}" type="parTrans" cxnId="{1C14185A-F54B-4FCF-870F-DF324974E021}">
      <dgm:prSet/>
      <dgm:spPr/>
      <dgm:t>
        <a:bodyPr/>
        <a:lstStyle/>
        <a:p>
          <a:endParaRPr lang="es"/>
        </a:p>
      </dgm:t>
    </dgm:pt>
    <dgm:pt modelId="{6E1421F9-1C8E-4730-A437-BC989FBD8EDE}" type="sibTrans" cxnId="{1C14185A-F54B-4FCF-870F-DF324974E021}">
      <dgm:prSet/>
      <dgm:spPr/>
      <dgm:t>
        <a:bodyPr/>
        <a:lstStyle/>
        <a:p>
          <a:endParaRPr lang="es"/>
        </a:p>
      </dgm:t>
    </dgm:pt>
    <dgm:pt modelId="{FB47A56F-9E40-48FC-83B2-BBEFB9E36180}">
      <dgm:prSet/>
      <dgm:spPr/>
      <dgm:t>
        <a:bodyPr/>
        <a:lstStyle/>
        <a:p>
          <a:pPr algn="ctr" rtl="0"/>
          <a:r>
            <a:rPr lang="es" b="0" i="0" u="none" baseline="0"/>
            <a:t>Sexual: Violación, exposición indecente, acoso sexual, mirada o contacto inapropiado, burlas o insinuaciones sexuales, fotografía sexual, sometimiento a pornografía, presenciar actos sexuales.</a:t>
          </a:r>
          <a:endParaRPr lang="es" dirty="0"/>
        </a:p>
      </dgm:t>
    </dgm:pt>
    <dgm:pt modelId="{41CF68DD-C1F6-462A-A9F9-1AA8E47110A8}" type="parTrans" cxnId="{1B71EA0A-41CE-4667-B191-E10933E8219C}">
      <dgm:prSet/>
      <dgm:spPr/>
      <dgm:t>
        <a:bodyPr/>
        <a:lstStyle/>
        <a:p>
          <a:endParaRPr lang="es"/>
        </a:p>
      </dgm:t>
    </dgm:pt>
    <dgm:pt modelId="{7FD42F23-E774-4A82-8609-A22152CEF3D4}" type="sibTrans" cxnId="{1B71EA0A-41CE-4667-B191-E10933E8219C}">
      <dgm:prSet/>
      <dgm:spPr/>
      <dgm:t>
        <a:bodyPr/>
        <a:lstStyle/>
        <a:p>
          <a:endParaRPr lang="es"/>
        </a:p>
      </dgm:t>
    </dgm:pt>
    <dgm:pt modelId="{5F33755F-5311-488D-94F5-4D5266051D08}" type="pres">
      <dgm:prSet presAssocID="{A966D8D8-D12F-4A99-808A-200B01E039DA}" presName="linear" presStyleCnt="0">
        <dgm:presLayoutVars>
          <dgm:animLvl val="lvl"/>
          <dgm:resizeHandles val="exact"/>
        </dgm:presLayoutVars>
      </dgm:prSet>
      <dgm:spPr/>
    </dgm:pt>
    <dgm:pt modelId="{4A553CD9-786D-4B54-B843-DAFAEFBAC9E4}" type="pres">
      <dgm:prSet presAssocID="{98D51193-E734-42F8-B54D-E3F74D9D7075}" presName="parentText" presStyleLbl="node1" presStyleIdx="0" presStyleCnt="3">
        <dgm:presLayoutVars>
          <dgm:chMax val="0"/>
          <dgm:bulletEnabled val="1"/>
        </dgm:presLayoutVars>
      </dgm:prSet>
      <dgm:spPr/>
    </dgm:pt>
    <dgm:pt modelId="{99E59D05-2EB2-47F0-85DA-3885FEAB8369}" type="pres">
      <dgm:prSet presAssocID="{4C4092B1-B7C8-426B-A77D-7DA6E3AFC069}" presName="spacer" presStyleCnt="0"/>
      <dgm:spPr/>
    </dgm:pt>
    <dgm:pt modelId="{31B8B6B9-951A-45E7-A3DE-559AA8B59D6B}" type="pres">
      <dgm:prSet presAssocID="{84B6EE87-D0C3-4861-9C75-EC120EAA176F}" presName="parentText" presStyleLbl="node1" presStyleIdx="1" presStyleCnt="3">
        <dgm:presLayoutVars>
          <dgm:chMax val="0"/>
          <dgm:bulletEnabled val="1"/>
        </dgm:presLayoutVars>
      </dgm:prSet>
      <dgm:spPr/>
    </dgm:pt>
    <dgm:pt modelId="{BC063D53-B3A5-46A2-BB62-B09B8701505B}" type="pres">
      <dgm:prSet presAssocID="{6E1421F9-1C8E-4730-A437-BC989FBD8EDE}" presName="spacer" presStyleCnt="0"/>
      <dgm:spPr/>
    </dgm:pt>
    <dgm:pt modelId="{05920447-B489-422B-B7EE-E8A701F285F9}" type="pres">
      <dgm:prSet presAssocID="{FB47A56F-9E40-48FC-83B2-BBEFB9E36180}" presName="parentText" presStyleLbl="node1" presStyleIdx="2" presStyleCnt="3">
        <dgm:presLayoutVars>
          <dgm:chMax val="0"/>
          <dgm:bulletEnabled val="1"/>
        </dgm:presLayoutVars>
      </dgm:prSet>
      <dgm:spPr/>
    </dgm:pt>
  </dgm:ptLst>
  <dgm:cxnLst>
    <dgm:cxn modelId="{EECD0D05-AFCB-4BFD-ACFA-23887D341A65}" srcId="{A966D8D8-D12F-4A99-808A-200B01E039DA}" destId="{98D51193-E734-42F8-B54D-E3F74D9D7075}" srcOrd="0" destOrd="0" parTransId="{1AE2A90D-63FB-411D-AE0B-600C5F6A6D1C}" sibTransId="{4C4092B1-B7C8-426B-A77D-7DA6E3AFC069}"/>
    <dgm:cxn modelId="{1B71EA0A-41CE-4667-B191-E10933E8219C}" srcId="{A966D8D8-D12F-4A99-808A-200B01E039DA}" destId="{FB47A56F-9E40-48FC-83B2-BBEFB9E36180}" srcOrd="2" destOrd="0" parTransId="{41CF68DD-C1F6-462A-A9F9-1AA8E47110A8}" sibTransId="{7FD42F23-E774-4A82-8609-A22152CEF3D4}"/>
    <dgm:cxn modelId="{7F8E6A12-F128-4B99-8F40-C10A520489B9}" type="presOf" srcId="{98D51193-E734-42F8-B54D-E3F74D9D7075}" destId="{4A553CD9-786D-4B54-B843-DAFAEFBAC9E4}" srcOrd="0" destOrd="0" presId="urn:microsoft.com/office/officeart/2005/8/layout/vList2"/>
    <dgm:cxn modelId="{4E78C815-834B-4050-9B53-4ACBA88FC294}" type="presOf" srcId="{A966D8D8-D12F-4A99-808A-200B01E039DA}" destId="{5F33755F-5311-488D-94F5-4D5266051D08}" srcOrd="0" destOrd="0" presId="urn:microsoft.com/office/officeart/2005/8/layout/vList2"/>
    <dgm:cxn modelId="{2389C261-1845-429A-A544-80447C7CF57B}" type="presOf" srcId="{FB47A56F-9E40-48FC-83B2-BBEFB9E36180}" destId="{05920447-B489-422B-B7EE-E8A701F285F9}" srcOrd="0" destOrd="0" presId="urn:microsoft.com/office/officeart/2005/8/layout/vList2"/>
    <dgm:cxn modelId="{1C14185A-F54B-4FCF-870F-DF324974E021}" srcId="{A966D8D8-D12F-4A99-808A-200B01E039DA}" destId="{84B6EE87-D0C3-4861-9C75-EC120EAA176F}" srcOrd="1" destOrd="0" parTransId="{0E921CAE-C172-4908-99D5-4AFF7502DCDC}" sibTransId="{6E1421F9-1C8E-4730-A437-BC989FBD8EDE}"/>
    <dgm:cxn modelId="{4C07D0B6-249D-4D87-8BB4-E07230476107}" type="presOf" srcId="{84B6EE87-D0C3-4861-9C75-EC120EAA176F}" destId="{31B8B6B9-951A-45E7-A3DE-559AA8B59D6B}" srcOrd="0" destOrd="0" presId="urn:microsoft.com/office/officeart/2005/8/layout/vList2"/>
    <dgm:cxn modelId="{A5731504-D143-4A26-A6E9-08FC8111F9A7}" type="presParOf" srcId="{5F33755F-5311-488D-94F5-4D5266051D08}" destId="{4A553CD9-786D-4B54-B843-DAFAEFBAC9E4}" srcOrd="0" destOrd="0" presId="urn:microsoft.com/office/officeart/2005/8/layout/vList2"/>
    <dgm:cxn modelId="{73BE6135-6E3B-4C35-85CD-0FA8BB8EA701}" type="presParOf" srcId="{5F33755F-5311-488D-94F5-4D5266051D08}" destId="{99E59D05-2EB2-47F0-85DA-3885FEAB8369}" srcOrd="1" destOrd="0" presId="urn:microsoft.com/office/officeart/2005/8/layout/vList2"/>
    <dgm:cxn modelId="{168564B1-5A3A-4FAC-8B9F-2570AC4D1EFF}" type="presParOf" srcId="{5F33755F-5311-488D-94F5-4D5266051D08}" destId="{31B8B6B9-951A-45E7-A3DE-559AA8B59D6B}" srcOrd="2" destOrd="0" presId="urn:microsoft.com/office/officeart/2005/8/layout/vList2"/>
    <dgm:cxn modelId="{0844F1A3-25BA-4E0D-991C-C7D15BAF9ED5}" type="presParOf" srcId="{5F33755F-5311-488D-94F5-4D5266051D08}" destId="{BC063D53-B3A5-46A2-BB62-B09B8701505B}" srcOrd="3" destOrd="0" presId="urn:microsoft.com/office/officeart/2005/8/layout/vList2"/>
    <dgm:cxn modelId="{A9BEB985-9F16-4BE3-B60C-2E6952A64C25}" type="presParOf" srcId="{5F33755F-5311-488D-94F5-4D5266051D08}" destId="{05920447-B489-422B-B7EE-E8A701F285F9}"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5271A9E-3BC2-4CD0-ADE9-DD533174AC46}"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s"/>
        </a:p>
      </dgm:t>
    </dgm:pt>
    <dgm:pt modelId="{C2DFDCCF-3523-4571-B4BD-6F225943971B}">
      <dgm:prSet/>
      <dgm:spPr/>
      <dgm:t>
        <a:bodyPr/>
        <a:lstStyle/>
        <a:p>
          <a:pPr algn="ctr" rtl="0"/>
          <a:r>
            <a:rPr lang="es" b="1" i="0" u="none" baseline="0"/>
            <a:t>Privación de alimentos, vivienda, ropa o atención médica.</a:t>
          </a:r>
          <a:endParaRPr lang="es" dirty="0"/>
        </a:p>
      </dgm:t>
    </dgm:pt>
    <dgm:pt modelId="{F4A9559E-41A6-4B85-A8AC-2DA8F9D23B04}" type="parTrans" cxnId="{685EBB24-3186-462B-8233-A2B7707D8843}">
      <dgm:prSet/>
      <dgm:spPr/>
      <dgm:t>
        <a:bodyPr/>
        <a:lstStyle/>
        <a:p>
          <a:endParaRPr lang="es"/>
        </a:p>
      </dgm:t>
    </dgm:pt>
    <dgm:pt modelId="{E6A27CE1-AE52-4624-83E8-043FE07E1DA7}" type="sibTrans" cxnId="{685EBB24-3186-462B-8233-A2B7707D8843}">
      <dgm:prSet/>
      <dgm:spPr/>
      <dgm:t>
        <a:bodyPr/>
        <a:lstStyle/>
        <a:p>
          <a:endParaRPr lang="es"/>
        </a:p>
      </dgm:t>
    </dgm:pt>
    <dgm:pt modelId="{ABEE8AE0-6666-4D46-BCC0-6168AD4AD526}">
      <dgm:prSet/>
      <dgm:spPr/>
      <dgm:t>
        <a:bodyPr/>
        <a:lstStyle/>
        <a:p>
          <a:pPr algn="ctr" rtl="0"/>
          <a:r>
            <a:rPr lang="es" b="1" i="0" u="none" baseline="0"/>
            <a:t>Falta de higiene personal </a:t>
          </a:r>
          <a:endParaRPr lang="es" dirty="0"/>
        </a:p>
      </dgm:t>
    </dgm:pt>
    <dgm:pt modelId="{61B44520-2F9D-4FFF-BCBC-7A2FAE5C3B57}" type="parTrans" cxnId="{F6CACE78-F756-4FB0-AB18-2CC489715BC8}">
      <dgm:prSet/>
      <dgm:spPr/>
      <dgm:t>
        <a:bodyPr/>
        <a:lstStyle/>
        <a:p>
          <a:endParaRPr lang="es"/>
        </a:p>
      </dgm:t>
    </dgm:pt>
    <dgm:pt modelId="{B727986E-2707-46E9-9F44-160D2F41A7E3}" type="sibTrans" cxnId="{F6CACE78-F756-4FB0-AB18-2CC489715BC8}">
      <dgm:prSet/>
      <dgm:spPr/>
      <dgm:t>
        <a:bodyPr/>
        <a:lstStyle/>
        <a:p>
          <a:endParaRPr lang="es"/>
        </a:p>
      </dgm:t>
    </dgm:pt>
    <dgm:pt modelId="{823DB5C7-B4CA-4FC2-AFA9-1C014E847661}">
      <dgm:prSet/>
      <dgm:spPr/>
      <dgm:t>
        <a:bodyPr/>
        <a:lstStyle/>
        <a:p>
          <a:pPr algn="ctr" rtl="0"/>
          <a:r>
            <a:rPr lang="es" b="1" i="0" u="none" baseline="0"/>
            <a:t>Condiciones de vida inseguras</a:t>
          </a:r>
          <a:endParaRPr lang="es" dirty="0"/>
        </a:p>
      </dgm:t>
    </dgm:pt>
    <dgm:pt modelId="{17484B75-D3BD-4CBB-94EB-875D37CB2961}" type="parTrans" cxnId="{D5E84FBB-8A17-4381-BF15-43CE670F7908}">
      <dgm:prSet/>
      <dgm:spPr/>
      <dgm:t>
        <a:bodyPr/>
        <a:lstStyle/>
        <a:p>
          <a:endParaRPr lang="es"/>
        </a:p>
      </dgm:t>
    </dgm:pt>
    <dgm:pt modelId="{01942998-A79D-42E5-8EF9-384FC5FAE7B8}" type="sibTrans" cxnId="{D5E84FBB-8A17-4381-BF15-43CE670F7908}">
      <dgm:prSet/>
      <dgm:spPr/>
      <dgm:t>
        <a:bodyPr/>
        <a:lstStyle/>
        <a:p>
          <a:endParaRPr lang="es"/>
        </a:p>
      </dgm:t>
    </dgm:pt>
    <dgm:pt modelId="{CEDBCB68-F04F-43F4-A994-AD33EADEAF2E}">
      <dgm:prSet/>
      <dgm:spPr/>
      <dgm:t>
        <a:bodyPr/>
        <a:lstStyle/>
        <a:p>
          <a:pPr algn="ctr" rtl="0"/>
          <a:r>
            <a:rPr lang="es" b="1" i="0" u="none" baseline="0"/>
            <a:t>Condiciones de vida insalubres</a:t>
          </a:r>
          <a:endParaRPr lang="es" dirty="0"/>
        </a:p>
      </dgm:t>
    </dgm:pt>
    <dgm:pt modelId="{359DFCA2-44F1-4935-BBA6-0A9487360C7D}" type="parTrans" cxnId="{E19E22EC-55E6-48E0-AFB8-CAB742494EA4}">
      <dgm:prSet/>
      <dgm:spPr/>
      <dgm:t>
        <a:bodyPr/>
        <a:lstStyle/>
        <a:p>
          <a:endParaRPr lang="es"/>
        </a:p>
      </dgm:t>
    </dgm:pt>
    <dgm:pt modelId="{459C21D2-813E-452E-B3F1-B25B20214A3B}" type="sibTrans" cxnId="{E19E22EC-55E6-48E0-AFB8-CAB742494EA4}">
      <dgm:prSet/>
      <dgm:spPr/>
      <dgm:t>
        <a:bodyPr/>
        <a:lstStyle/>
        <a:p>
          <a:endParaRPr lang="es"/>
        </a:p>
      </dgm:t>
    </dgm:pt>
    <dgm:pt modelId="{C95D6056-EF6F-4AC5-B5AC-E0CCA79DE636}">
      <dgm:prSet/>
      <dgm:spPr/>
      <dgm:t>
        <a:bodyPr/>
        <a:lstStyle/>
        <a:p>
          <a:pPr algn="ctr" rtl="0"/>
          <a:r>
            <a:rPr lang="es" b="1" i="0" u="none" baseline="0"/>
            <a:t>Problemas de salud física o mental no tratados</a:t>
          </a:r>
          <a:endParaRPr lang="es" dirty="0"/>
        </a:p>
      </dgm:t>
    </dgm:pt>
    <dgm:pt modelId="{B4BA917F-17C7-45AE-87C6-D6B740F51477}" type="parTrans" cxnId="{B76DED02-2146-4BE7-B68C-28FF9729CE82}">
      <dgm:prSet/>
      <dgm:spPr/>
      <dgm:t>
        <a:bodyPr/>
        <a:lstStyle/>
        <a:p>
          <a:endParaRPr lang="es"/>
        </a:p>
      </dgm:t>
    </dgm:pt>
    <dgm:pt modelId="{F5B9D70E-4C57-4540-9EDD-80259C2AA54A}" type="sibTrans" cxnId="{B76DED02-2146-4BE7-B68C-28FF9729CE82}">
      <dgm:prSet/>
      <dgm:spPr/>
      <dgm:t>
        <a:bodyPr/>
        <a:lstStyle/>
        <a:p>
          <a:endParaRPr lang="es"/>
        </a:p>
      </dgm:t>
    </dgm:pt>
    <dgm:pt modelId="{D28179E9-1327-4DCF-90F0-3B05644DA8E5}">
      <dgm:prSet/>
      <dgm:spPr/>
      <dgm:t>
        <a:bodyPr/>
        <a:lstStyle/>
        <a:p>
          <a:pPr algn="ctr" rtl="0"/>
          <a:r>
            <a:rPr lang="es" b="1" i="0" u="none" baseline="0"/>
            <a:t>Incluye el autoabandono o cuando el(la) participante ya no puede satisfacer sus propias necesidades diarias básicas.</a:t>
          </a:r>
          <a:endParaRPr lang="es" dirty="0"/>
        </a:p>
      </dgm:t>
    </dgm:pt>
    <dgm:pt modelId="{C64F2ED2-F83E-4B4F-AFF7-B14C6F491643}" type="parTrans" cxnId="{E4D827DA-DBEE-4A05-8B76-A8A733670DEC}">
      <dgm:prSet/>
      <dgm:spPr/>
      <dgm:t>
        <a:bodyPr/>
        <a:lstStyle/>
        <a:p>
          <a:endParaRPr lang="es"/>
        </a:p>
      </dgm:t>
    </dgm:pt>
    <dgm:pt modelId="{95D6BC5B-FA88-45F0-BBC7-28B007B9723F}" type="sibTrans" cxnId="{E4D827DA-DBEE-4A05-8B76-A8A733670DEC}">
      <dgm:prSet/>
      <dgm:spPr/>
      <dgm:t>
        <a:bodyPr/>
        <a:lstStyle/>
        <a:p>
          <a:endParaRPr lang="es"/>
        </a:p>
      </dgm:t>
    </dgm:pt>
    <dgm:pt modelId="{15F254C0-8830-4BDC-9F53-F619F735E807}" type="pres">
      <dgm:prSet presAssocID="{A5271A9E-3BC2-4CD0-ADE9-DD533174AC46}" presName="linear" presStyleCnt="0">
        <dgm:presLayoutVars>
          <dgm:animLvl val="lvl"/>
          <dgm:resizeHandles val="exact"/>
        </dgm:presLayoutVars>
      </dgm:prSet>
      <dgm:spPr/>
    </dgm:pt>
    <dgm:pt modelId="{D2BC05F7-3122-4860-91CB-4CDB665ECBBC}" type="pres">
      <dgm:prSet presAssocID="{C2DFDCCF-3523-4571-B4BD-6F225943971B}" presName="parentText" presStyleLbl="node1" presStyleIdx="0" presStyleCnt="6">
        <dgm:presLayoutVars>
          <dgm:chMax val="0"/>
          <dgm:bulletEnabled val="1"/>
        </dgm:presLayoutVars>
      </dgm:prSet>
      <dgm:spPr/>
    </dgm:pt>
    <dgm:pt modelId="{254104BC-3640-4439-B126-6E56D12E51F4}" type="pres">
      <dgm:prSet presAssocID="{E6A27CE1-AE52-4624-83E8-043FE07E1DA7}" presName="spacer" presStyleCnt="0"/>
      <dgm:spPr/>
    </dgm:pt>
    <dgm:pt modelId="{78AE4262-20ED-43C6-9AAE-D4B3BBBCC0D3}" type="pres">
      <dgm:prSet presAssocID="{ABEE8AE0-6666-4D46-BCC0-6168AD4AD526}" presName="parentText" presStyleLbl="node1" presStyleIdx="1" presStyleCnt="6">
        <dgm:presLayoutVars>
          <dgm:chMax val="0"/>
          <dgm:bulletEnabled val="1"/>
        </dgm:presLayoutVars>
      </dgm:prSet>
      <dgm:spPr/>
    </dgm:pt>
    <dgm:pt modelId="{B0262289-CCFD-44E5-A698-F1CEEC5C5FE2}" type="pres">
      <dgm:prSet presAssocID="{B727986E-2707-46E9-9F44-160D2F41A7E3}" presName="spacer" presStyleCnt="0"/>
      <dgm:spPr/>
    </dgm:pt>
    <dgm:pt modelId="{8AC55066-7BB2-4618-9440-73F6734001D3}" type="pres">
      <dgm:prSet presAssocID="{823DB5C7-B4CA-4FC2-AFA9-1C014E847661}" presName="parentText" presStyleLbl="node1" presStyleIdx="2" presStyleCnt="6">
        <dgm:presLayoutVars>
          <dgm:chMax val="0"/>
          <dgm:bulletEnabled val="1"/>
        </dgm:presLayoutVars>
      </dgm:prSet>
      <dgm:spPr/>
    </dgm:pt>
    <dgm:pt modelId="{DED96080-8BAE-4B85-8C60-BB874F1EC0A8}" type="pres">
      <dgm:prSet presAssocID="{01942998-A79D-42E5-8EF9-384FC5FAE7B8}" presName="spacer" presStyleCnt="0"/>
      <dgm:spPr/>
    </dgm:pt>
    <dgm:pt modelId="{A99E7268-0F5C-4FB8-8A0C-D27ABFF7FDC3}" type="pres">
      <dgm:prSet presAssocID="{CEDBCB68-F04F-43F4-A994-AD33EADEAF2E}" presName="parentText" presStyleLbl="node1" presStyleIdx="3" presStyleCnt="6">
        <dgm:presLayoutVars>
          <dgm:chMax val="0"/>
          <dgm:bulletEnabled val="1"/>
        </dgm:presLayoutVars>
      </dgm:prSet>
      <dgm:spPr/>
    </dgm:pt>
    <dgm:pt modelId="{912F2C7B-388C-45A3-8612-343809284342}" type="pres">
      <dgm:prSet presAssocID="{459C21D2-813E-452E-B3F1-B25B20214A3B}" presName="spacer" presStyleCnt="0"/>
      <dgm:spPr/>
    </dgm:pt>
    <dgm:pt modelId="{A58F8633-E529-49BC-A34B-6D4686AEFC56}" type="pres">
      <dgm:prSet presAssocID="{C95D6056-EF6F-4AC5-B5AC-E0CCA79DE636}" presName="parentText" presStyleLbl="node1" presStyleIdx="4" presStyleCnt="6">
        <dgm:presLayoutVars>
          <dgm:chMax val="0"/>
          <dgm:bulletEnabled val="1"/>
        </dgm:presLayoutVars>
      </dgm:prSet>
      <dgm:spPr/>
    </dgm:pt>
    <dgm:pt modelId="{20460DA3-A2F1-482D-A6CA-921854A69C6C}" type="pres">
      <dgm:prSet presAssocID="{F5B9D70E-4C57-4540-9EDD-80259C2AA54A}" presName="spacer" presStyleCnt="0"/>
      <dgm:spPr/>
    </dgm:pt>
    <dgm:pt modelId="{B9DDCAEA-583A-427A-A160-C3B1C3309F39}" type="pres">
      <dgm:prSet presAssocID="{D28179E9-1327-4DCF-90F0-3B05644DA8E5}" presName="parentText" presStyleLbl="node1" presStyleIdx="5" presStyleCnt="6">
        <dgm:presLayoutVars>
          <dgm:chMax val="0"/>
          <dgm:bulletEnabled val="1"/>
        </dgm:presLayoutVars>
      </dgm:prSet>
      <dgm:spPr/>
    </dgm:pt>
  </dgm:ptLst>
  <dgm:cxnLst>
    <dgm:cxn modelId="{DFABD601-8A7B-4425-8661-7FCBE2D32A76}" type="presOf" srcId="{A5271A9E-3BC2-4CD0-ADE9-DD533174AC46}" destId="{15F254C0-8830-4BDC-9F53-F619F735E807}" srcOrd="0" destOrd="0" presId="urn:microsoft.com/office/officeart/2005/8/layout/vList2"/>
    <dgm:cxn modelId="{B76DED02-2146-4BE7-B68C-28FF9729CE82}" srcId="{A5271A9E-3BC2-4CD0-ADE9-DD533174AC46}" destId="{C95D6056-EF6F-4AC5-B5AC-E0CCA79DE636}" srcOrd="4" destOrd="0" parTransId="{B4BA917F-17C7-45AE-87C6-D6B740F51477}" sibTransId="{F5B9D70E-4C57-4540-9EDD-80259C2AA54A}"/>
    <dgm:cxn modelId="{685EBB24-3186-462B-8233-A2B7707D8843}" srcId="{A5271A9E-3BC2-4CD0-ADE9-DD533174AC46}" destId="{C2DFDCCF-3523-4571-B4BD-6F225943971B}" srcOrd="0" destOrd="0" parTransId="{F4A9559E-41A6-4B85-A8AC-2DA8F9D23B04}" sibTransId="{E6A27CE1-AE52-4624-83E8-043FE07E1DA7}"/>
    <dgm:cxn modelId="{F5A0C934-7A96-476E-8600-037780CB59D6}" type="presOf" srcId="{D28179E9-1327-4DCF-90F0-3B05644DA8E5}" destId="{B9DDCAEA-583A-427A-A160-C3B1C3309F39}" srcOrd="0" destOrd="0" presId="urn:microsoft.com/office/officeart/2005/8/layout/vList2"/>
    <dgm:cxn modelId="{301B7F67-D5FB-4636-BC31-9309EA6ADB88}" type="presOf" srcId="{C2DFDCCF-3523-4571-B4BD-6F225943971B}" destId="{D2BC05F7-3122-4860-91CB-4CDB665ECBBC}" srcOrd="0" destOrd="0" presId="urn:microsoft.com/office/officeart/2005/8/layout/vList2"/>
    <dgm:cxn modelId="{B2DF1656-1EF3-4E5A-A0FE-D73FD8898D46}" type="presOf" srcId="{C95D6056-EF6F-4AC5-B5AC-E0CCA79DE636}" destId="{A58F8633-E529-49BC-A34B-6D4686AEFC56}" srcOrd="0" destOrd="0" presId="urn:microsoft.com/office/officeart/2005/8/layout/vList2"/>
    <dgm:cxn modelId="{F6CACE78-F756-4FB0-AB18-2CC489715BC8}" srcId="{A5271A9E-3BC2-4CD0-ADE9-DD533174AC46}" destId="{ABEE8AE0-6666-4D46-BCC0-6168AD4AD526}" srcOrd="1" destOrd="0" parTransId="{61B44520-2F9D-4FFF-BCBC-7A2FAE5C3B57}" sibTransId="{B727986E-2707-46E9-9F44-160D2F41A7E3}"/>
    <dgm:cxn modelId="{3AEF907F-D765-45FE-89A1-AD783E0C1E22}" type="presOf" srcId="{823DB5C7-B4CA-4FC2-AFA9-1C014E847661}" destId="{8AC55066-7BB2-4618-9440-73F6734001D3}" srcOrd="0" destOrd="0" presId="urn:microsoft.com/office/officeart/2005/8/layout/vList2"/>
    <dgm:cxn modelId="{56F224A0-B29A-4F44-AAD2-2CFFE938E68A}" type="presOf" srcId="{CEDBCB68-F04F-43F4-A994-AD33EADEAF2E}" destId="{A99E7268-0F5C-4FB8-8A0C-D27ABFF7FDC3}" srcOrd="0" destOrd="0" presId="urn:microsoft.com/office/officeart/2005/8/layout/vList2"/>
    <dgm:cxn modelId="{D5E84FBB-8A17-4381-BF15-43CE670F7908}" srcId="{A5271A9E-3BC2-4CD0-ADE9-DD533174AC46}" destId="{823DB5C7-B4CA-4FC2-AFA9-1C014E847661}" srcOrd="2" destOrd="0" parTransId="{17484B75-D3BD-4CBB-94EB-875D37CB2961}" sibTransId="{01942998-A79D-42E5-8EF9-384FC5FAE7B8}"/>
    <dgm:cxn modelId="{853776CD-9812-494D-A07E-A6E04DF1B640}" type="presOf" srcId="{ABEE8AE0-6666-4D46-BCC0-6168AD4AD526}" destId="{78AE4262-20ED-43C6-9AAE-D4B3BBBCC0D3}" srcOrd="0" destOrd="0" presId="urn:microsoft.com/office/officeart/2005/8/layout/vList2"/>
    <dgm:cxn modelId="{E4D827DA-DBEE-4A05-8B76-A8A733670DEC}" srcId="{A5271A9E-3BC2-4CD0-ADE9-DD533174AC46}" destId="{D28179E9-1327-4DCF-90F0-3B05644DA8E5}" srcOrd="5" destOrd="0" parTransId="{C64F2ED2-F83E-4B4F-AFF7-B14C6F491643}" sibTransId="{95D6BC5B-FA88-45F0-BBC7-28B007B9723F}"/>
    <dgm:cxn modelId="{E19E22EC-55E6-48E0-AFB8-CAB742494EA4}" srcId="{A5271A9E-3BC2-4CD0-ADE9-DD533174AC46}" destId="{CEDBCB68-F04F-43F4-A994-AD33EADEAF2E}" srcOrd="3" destOrd="0" parTransId="{359DFCA2-44F1-4935-BBA6-0A9487360C7D}" sibTransId="{459C21D2-813E-452E-B3F1-B25B20214A3B}"/>
    <dgm:cxn modelId="{B470F8CD-C9D6-4476-BB42-3459F5F917EA}" type="presParOf" srcId="{15F254C0-8830-4BDC-9F53-F619F735E807}" destId="{D2BC05F7-3122-4860-91CB-4CDB665ECBBC}" srcOrd="0" destOrd="0" presId="urn:microsoft.com/office/officeart/2005/8/layout/vList2"/>
    <dgm:cxn modelId="{61B9DB0F-F605-435D-8D5D-0692ED1A419B}" type="presParOf" srcId="{15F254C0-8830-4BDC-9F53-F619F735E807}" destId="{254104BC-3640-4439-B126-6E56D12E51F4}" srcOrd="1" destOrd="0" presId="urn:microsoft.com/office/officeart/2005/8/layout/vList2"/>
    <dgm:cxn modelId="{B0A1395B-6C15-4560-996C-AE65B9FC3601}" type="presParOf" srcId="{15F254C0-8830-4BDC-9F53-F619F735E807}" destId="{78AE4262-20ED-43C6-9AAE-D4B3BBBCC0D3}" srcOrd="2" destOrd="0" presId="urn:microsoft.com/office/officeart/2005/8/layout/vList2"/>
    <dgm:cxn modelId="{4C044C55-506E-4341-A748-CB87C459330A}" type="presParOf" srcId="{15F254C0-8830-4BDC-9F53-F619F735E807}" destId="{B0262289-CCFD-44E5-A698-F1CEEC5C5FE2}" srcOrd="3" destOrd="0" presId="urn:microsoft.com/office/officeart/2005/8/layout/vList2"/>
    <dgm:cxn modelId="{965D90B3-1AB5-4182-B238-9AFDD2201197}" type="presParOf" srcId="{15F254C0-8830-4BDC-9F53-F619F735E807}" destId="{8AC55066-7BB2-4618-9440-73F6734001D3}" srcOrd="4" destOrd="0" presId="urn:microsoft.com/office/officeart/2005/8/layout/vList2"/>
    <dgm:cxn modelId="{4F933827-073C-44D8-B127-0BE2B7437942}" type="presParOf" srcId="{15F254C0-8830-4BDC-9F53-F619F735E807}" destId="{DED96080-8BAE-4B85-8C60-BB874F1EC0A8}" srcOrd="5" destOrd="0" presId="urn:microsoft.com/office/officeart/2005/8/layout/vList2"/>
    <dgm:cxn modelId="{76221A55-AF80-4C70-82EF-FE80443179F3}" type="presParOf" srcId="{15F254C0-8830-4BDC-9F53-F619F735E807}" destId="{A99E7268-0F5C-4FB8-8A0C-D27ABFF7FDC3}" srcOrd="6" destOrd="0" presId="urn:microsoft.com/office/officeart/2005/8/layout/vList2"/>
    <dgm:cxn modelId="{11B8B66A-E562-47EC-8D90-F8AD472E6871}" type="presParOf" srcId="{15F254C0-8830-4BDC-9F53-F619F735E807}" destId="{912F2C7B-388C-45A3-8612-343809284342}" srcOrd="7" destOrd="0" presId="urn:microsoft.com/office/officeart/2005/8/layout/vList2"/>
    <dgm:cxn modelId="{B5931F38-0EB5-40FD-B58B-2E48522092F0}" type="presParOf" srcId="{15F254C0-8830-4BDC-9F53-F619F735E807}" destId="{A58F8633-E529-49BC-A34B-6D4686AEFC56}" srcOrd="8" destOrd="0" presId="urn:microsoft.com/office/officeart/2005/8/layout/vList2"/>
    <dgm:cxn modelId="{181F90D7-A534-422F-8C86-5F351CC48B32}" type="presParOf" srcId="{15F254C0-8830-4BDC-9F53-F619F735E807}" destId="{20460DA3-A2F1-482D-A6CA-921854A69C6C}" srcOrd="9" destOrd="0" presId="urn:microsoft.com/office/officeart/2005/8/layout/vList2"/>
    <dgm:cxn modelId="{E47D58F9-D3F8-45C2-8AE9-A757DE000006}" type="presParOf" srcId="{15F254C0-8830-4BDC-9F53-F619F735E807}" destId="{B9DDCAEA-583A-427A-A160-C3B1C3309F39}"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C79C2C-9A08-45C0-A5D3-8B986E61C73F}">
      <dsp:nvSpPr>
        <dsp:cNvPr id="0" name=""/>
        <dsp:cNvSpPr/>
      </dsp:nvSpPr>
      <dsp:spPr>
        <a:xfrm>
          <a:off x="0" y="422369"/>
          <a:ext cx="2679066" cy="1607439"/>
        </a:xfrm>
        <a:prstGeom prst="rect">
          <a:avLst/>
        </a:prstGeom>
        <a:solidFill>
          <a:srgbClr val="7FAA06"/>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rtl="0">
            <a:lnSpc>
              <a:spcPct val="90000"/>
            </a:lnSpc>
            <a:spcBef>
              <a:spcPct val="0"/>
            </a:spcBef>
            <a:spcAft>
              <a:spcPct val="35000"/>
            </a:spcAft>
            <a:buNone/>
          </a:pPr>
          <a:r>
            <a:rPr lang="es" sz="2100" b="0" i="0" u="none" kern="1200" baseline="0"/>
            <a:t>LESIÓN CEREBRAL ADQUIRIDA AGUDA</a:t>
          </a:r>
        </a:p>
      </dsp:txBody>
      <dsp:txXfrm>
        <a:off x="0" y="422369"/>
        <a:ext cx="2679066" cy="1607439"/>
      </dsp:txXfrm>
    </dsp:sp>
    <dsp:sp modelId="{BE00BB88-A31D-4540-964B-ABC5CA70B01A}">
      <dsp:nvSpPr>
        <dsp:cNvPr id="0" name=""/>
        <dsp:cNvSpPr/>
      </dsp:nvSpPr>
      <dsp:spPr>
        <a:xfrm>
          <a:off x="2946972" y="422369"/>
          <a:ext cx="2679066" cy="1607439"/>
        </a:xfrm>
        <a:prstGeom prst="rect">
          <a:avLst/>
        </a:prstGeom>
        <a:solidFill>
          <a:srgbClr val="92D050"/>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rtl="0">
            <a:lnSpc>
              <a:spcPct val="90000"/>
            </a:lnSpc>
            <a:spcBef>
              <a:spcPct val="0"/>
            </a:spcBef>
            <a:spcAft>
              <a:spcPct val="35000"/>
            </a:spcAft>
            <a:buNone/>
          </a:pPr>
          <a:r>
            <a:rPr lang="es" sz="2100" b="0" i="0" u="none" kern="1200" baseline="0"/>
            <a:t>EXENCIÓN POR LESIÓN CEREBRAL </a:t>
          </a:r>
          <a:r>
            <a:rPr lang="es" sz="2100" b="0" i="0" u="none" kern="1200" baseline="0">
              <a:solidFill>
                <a:schemeClr val="bg1"/>
              </a:solidFill>
            </a:rPr>
            <a:t>ADQUIRIDA</a:t>
          </a:r>
          <a:r>
            <a:rPr lang="es" sz="2100" b="0" i="0" u="none" kern="1200" baseline="0"/>
            <a:t> – CUIDADO A LARGO PLAZO</a:t>
          </a:r>
        </a:p>
      </dsp:txBody>
      <dsp:txXfrm>
        <a:off x="2946972" y="422369"/>
        <a:ext cx="2679066" cy="1607439"/>
      </dsp:txXfrm>
    </dsp:sp>
    <dsp:sp modelId="{B5B174E5-F875-4E34-AC94-062E05013D48}">
      <dsp:nvSpPr>
        <dsp:cNvPr id="0" name=""/>
        <dsp:cNvSpPr/>
      </dsp:nvSpPr>
      <dsp:spPr>
        <a:xfrm>
          <a:off x="5893945" y="422369"/>
          <a:ext cx="2679066" cy="1607439"/>
        </a:xfrm>
        <a:prstGeom prst="rect">
          <a:avLst/>
        </a:prstGeom>
        <a:solidFill>
          <a:schemeClr val="accent3"/>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rtl="0">
            <a:lnSpc>
              <a:spcPct val="90000"/>
            </a:lnSpc>
            <a:spcBef>
              <a:spcPct val="0"/>
            </a:spcBef>
            <a:spcAft>
              <a:spcPct val="35000"/>
            </a:spcAft>
            <a:buNone/>
          </a:pPr>
          <a:r>
            <a:rPr lang="es" sz="2100" b="0" i="0" u="none" kern="1200" baseline="0"/>
            <a:t>EXENCIÓN DE APOYO PARA LA VIDA EN COMUNIDAD 2</a:t>
          </a:r>
        </a:p>
      </dsp:txBody>
      <dsp:txXfrm>
        <a:off x="5893945" y="422369"/>
        <a:ext cx="2679066" cy="1607439"/>
      </dsp:txXfrm>
    </dsp:sp>
    <dsp:sp modelId="{FA8FDB08-ABC6-41E5-AAF3-1716B8865E7B}">
      <dsp:nvSpPr>
        <dsp:cNvPr id="0" name=""/>
        <dsp:cNvSpPr/>
      </dsp:nvSpPr>
      <dsp:spPr>
        <a:xfrm>
          <a:off x="0" y="2297715"/>
          <a:ext cx="2679066" cy="1607439"/>
        </a:xfrm>
        <a:prstGeom prst="rect">
          <a:avLst/>
        </a:prstGeom>
        <a:solidFill>
          <a:schemeClr val="tx2">
            <a:lumMod val="60000"/>
            <a:lumOff val="40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rtl="0">
            <a:lnSpc>
              <a:spcPct val="90000"/>
            </a:lnSpc>
            <a:spcBef>
              <a:spcPct val="0"/>
            </a:spcBef>
            <a:spcAft>
              <a:spcPct val="35000"/>
            </a:spcAft>
            <a:buNone/>
          </a:pPr>
          <a:r>
            <a:rPr lang="es" sz="2100" b="0" i="0" u="none" kern="1200" baseline="0"/>
            <a:t>EXENCIÓN DEL MODELO II (personas que dependen de un respirador)</a:t>
          </a:r>
        </a:p>
      </dsp:txBody>
      <dsp:txXfrm>
        <a:off x="0" y="2297715"/>
        <a:ext cx="2679066" cy="1607439"/>
      </dsp:txXfrm>
    </dsp:sp>
    <dsp:sp modelId="{EBFB2233-B282-463F-94E1-212C13334C0D}">
      <dsp:nvSpPr>
        <dsp:cNvPr id="0" name=""/>
        <dsp:cNvSpPr/>
      </dsp:nvSpPr>
      <dsp:spPr>
        <a:xfrm>
          <a:off x="2946972" y="2297715"/>
          <a:ext cx="2679066" cy="1607439"/>
        </a:xfrm>
        <a:prstGeom prst="rect">
          <a:avLst/>
        </a:prstGeom>
        <a:solidFill>
          <a:srgbClr val="C00000"/>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rtl="0">
            <a:lnSpc>
              <a:spcPct val="90000"/>
            </a:lnSpc>
            <a:spcBef>
              <a:spcPct val="0"/>
            </a:spcBef>
            <a:spcAft>
              <a:spcPct val="35000"/>
            </a:spcAft>
            <a:buNone/>
          </a:pPr>
          <a:r>
            <a:rPr lang="es" sz="2100" b="0" i="0" u="none" kern="1200" baseline="0"/>
            <a:t>EXENCIÓN DE MICHELLE P</a:t>
          </a:r>
        </a:p>
      </dsp:txBody>
      <dsp:txXfrm>
        <a:off x="2946972" y="2297715"/>
        <a:ext cx="2679066" cy="1607439"/>
      </dsp:txXfrm>
    </dsp:sp>
    <dsp:sp modelId="{528F06CC-4957-4673-9BA4-8C4F35F9A077}">
      <dsp:nvSpPr>
        <dsp:cNvPr id="0" name=""/>
        <dsp:cNvSpPr/>
      </dsp:nvSpPr>
      <dsp:spPr>
        <a:xfrm>
          <a:off x="5893945" y="2297715"/>
          <a:ext cx="2679066" cy="1607439"/>
        </a:xfrm>
        <a:prstGeom prst="rect">
          <a:avLst/>
        </a:prstGeom>
        <a:solidFill>
          <a:srgbClr val="0070C0"/>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rtl="0">
            <a:lnSpc>
              <a:spcPct val="90000"/>
            </a:lnSpc>
            <a:spcBef>
              <a:spcPct val="0"/>
            </a:spcBef>
            <a:spcAft>
              <a:spcPct val="35000"/>
            </a:spcAft>
            <a:buNone/>
          </a:pPr>
          <a:r>
            <a:rPr lang="es" sz="2100" b="0" i="0" u="none" kern="1200" baseline="0"/>
            <a:t>EXENCIÓN BASADA EN EL HOGAR Y LA COMUNIDAD 2</a:t>
          </a:r>
        </a:p>
      </dsp:txBody>
      <dsp:txXfrm>
        <a:off x="5893945" y="2297715"/>
        <a:ext cx="2679066" cy="160743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C78FA3-9BC9-4DC1-A6F8-5E3C1261232A}">
      <dsp:nvSpPr>
        <dsp:cNvPr id="0" name=""/>
        <dsp:cNvSpPr/>
      </dsp:nvSpPr>
      <dsp:spPr>
        <a:xfrm>
          <a:off x="0" y="415013"/>
          <a:ext cx="4541044" cy="676260"/>
        </a:xfrm>
        <a:prstGeom prst="roundRect">
          <a:avLst/>
        </a:prstGeom>
        <a:solidFill>
          <a:schemeClr val="accent2">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rtl="0">
            <a:lnSpc>
              <a:spcPct val="90000"/>
            </a:lnSpc>
            <a:spcBef>
              <a:spcPct val="0"/>
            </a:spcBef>
            <a:spcAft>
              <a:spcPct val="35000"/>
            </a:spcAft>
            <a:buNone/>
          </a:pPr>
          <a:r>
            <a:rPr lang="es" sz="1700" b="1" i="0" u="none" kern="1200" baseline="0"/>
            <a:t>Retiro de grandes cantidades de dinero de las cuentas</a:t>
          </a:r>
          <a:endParaRPr lang="es" sz="1700" kern="1200" dirty="0"/>
        </a:p>
      </dsp:txBody>
      <dsp:txXfrm>
        <a:off x="33012" y="448025"/>
        <a:ext cx="4475020" cy="610236"/>
      </dsp:txXfrm>
    </dsp:sp>
    <dsp:sp modelId="{97F3BD7B-2B9E-4276-9171-FEC51306A163}">
      <dsp:nvSpPr>
        <dsp:cNvPr id="0" name=""/>
        <dsp:cNvSpPr/>
      </dsp:nvSpPr>
      <dsp:spPr>
        <a:xfrm>
          <a:off x="0" y="1140233"/>
          <a:ext cx="4541044" cy="676260"/>
        </a:xfrm>
        <a:prstGeom prst="roundRect">
          <a:avLst/>
        </a:prstGeom>
        <a:solidFill>
          <a:schemeClr val="accent3">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rtl="0">
            <a:lnSpc>
              <a:spcPct val="90000"/>
            </a:lnSpc>
            <a:spcBef>
              <a:spcPct val="0"/>
            </a:spcBef>
            <a:spcAft>
              <a:spcPct val="35000"/>
            </a:spcAft>
            <a:buNone/>
          </a:pPr>
          <a:r>
            <a:rPr lang="es" sz="1700" b="1" i="0" u="none" kern="1200" baseline="0"/>
            <a:t>Aumento o modificación de los hábitos de gasto de los participantes </a:t>
          </a:r>
          <a:endParaRPr lang="es" sz="1700" kern="1200" dirty="0"/>
        </a:p>
      </dsp:txBody>
      <dsp:txXfrm>
        <a:off x="33012" y="1173245"/>
        <a:ext cx="4475020" cy="610236"/>
      </dsp:txXfrm>
    </dsp:sp>
    <dsp:sp modelId="{4077C71A-F7BC-4444-92A6-50F2E6BB3F6A}">
      <dsp:nvSpPr>
        <dsp:cNvPr id="0" name=""/>
        <dsp:cNvSpPr/>
      </dsp:nvSpPr>
      <dsp:spPr>
        <a:xfrm>
          <a:off x="0" y="1865453"/>
          <a:ext cx="4541044" cy="676260"/>
        </a:xfrm>
        <a:prstGeom prst="roundRect">
          <a:avLst/>
        </a:prstGeom>
        <a:solidFill>
          <a:schemeClr val="accent4">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rtl="0">
            <a:lnSpc>
              <a:spcPct val="90000"/>
            </a:lnSpc>
            <a:spcBef>
              <a:spcPct val="0"/>
            </a:spcBef>
            <a:spcAft>
              <a:spcPct val="35000"/>
            </a:spcAft>
            <a:buNone/>
          </a:pPr>
          <a:r>
            <a:rPr lang="es" sz="1700" b="1" i="0" u="none" kern="1200" baseline="0"/>
            <a:t>Incorporación de alguien a las cuentas monetarias del(de la) participante </a:t>
          </a:r>
          <a:endParaRPr lang="es" sz="1700" kern="1200" dirty="0"/>
        </a:p>
      </dsp:txBody>
      <dsp:txXfrm>
        <a:off x="33012" y="1898465"/>
        <a:ext cx="4475020" cy="610236"/>
      </dsp:txXfrm>
    </dsp:sp>
    <dsp:sp modelId="{4362711A-9042-4EF6-84A3-ECE3FE60C85F}">
      <dsp:nvSpPr>
        <dsp:cNvPr id="0" name=""/>
        <dsp:cNvSpPr/>
      </dsp:nvSpPr>
      <dsp:spPr>
        <a:xfrm>
          <a:off x="0" y="2590673"/>
          <a:ext cx="4541044" cy="676260"/>
        </a:xfrm>
        <a:prstGeom prst="roundRect">
          <a:avLst/>
        </a:prstGeom>
        <a:solidFill>
          <a:schemeClr val="accent5">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rtl="0">
            <a:lnSpc>
              <a:spcPct val="90000"/>
            </a:lnSpc>
            <a:spcBef>
              <a:spcPct val="0"/>
            </a:spcBef>
            <a:spcAft>
              <a:spcPct val="35000"/>
            </a:spcAft>
            <a:buNone/>
          </a:pPr>
          <a:r>
            <a:rPr lang="es" sz="1700" b="1" i="0" u="none" kern="1200" baseline="0"/>
            <a:t>Costos de atención médica no pagados</a:t>
          </a:r>
          <a:endParaRPr lang="es" sz="1700" kern="1200" dirty="0"/>
        </a:p>
      </dsp:txBody>
      <dsp:txXfrm>
        <a:off x="33012" y="2623685"/>
        <a:ext cx="4475020" cy="610236"/>
      </dsp:txXfrm>
    </dsp:sp>
    <dsp:sp modelId="{582A9BCD-B214-4EFA-9276-4BBBD8A977B1}">
      <dsp:nvSpPr>
        <dsp:cNvPr id="0" name=""/>
        <dsp:cNvSpPr/>
      </dsp:nvSpPr>
      <dsp:spPr>
        <a:xfrm>
          <a:off x="0" y="3315893"/>
          <a:ext cx="4541044" cy="676260"/>
        </a:xfrm>
        <a:prstGeom prst="roundRect">
          <a:avLst/>
        </a:prstGeom>
        <a:solidFill>
          <a:schemeClr val="accent6">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rtl="0">
            <a:lnSpc>
              <a:spcPct val="90000"/>
            </a:lnSpc>
            <a:spcBef>
              <a:spcPct val="0"/>
            </a:spcBef>
            <a:spcAft>
              <a:spcPct val="35000"/>
            </a:spcAft>
            <a:buNone/>
          </a:pPr>
          <a:r>
            <a:rPr lang="es" sz="1700" b="1" i="0" u="none" kern="1200" baseline="0"/>
            <a:t>Uso de la tarjeta de crédito o cajero automático del(de la) participante sin permiso</a:t>
          </a:r>
          <a:endParaRPr lang="es" sz="1700" kern="1200" dirty="0"/>
        </a:p>
      </dsp:txBody>
      <dsp:txXfrm>
        <a:off x="33012" y="3348905"/>
        <a:ext cx="4475020" cy="610236"/>
      </dsp:txXfrm>
    </dsp:sp>
    <dsp:sp modelId="{E899D7D6-DFCE-4597-AA7E-585EA984B3FC}">
      <dsp:nvSpPr>
        <dsp:cNvPr id="0" name=""/>
        <dsp:cNvSpPr/>
      </dsp:nvSpPr>
      <dsp:spPr>
        <a:xfrm>
          <a:off x="0" y="4041113"/>
          <a:ext cx="4541044" cy="676260"/>
        </a:xfrm>
        <a:prstGeom prst="roundRect">
          <a:avLst/>
        </a:prstGeom>
        <a:solidFill>
          <a:schemeClr val="accent2">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rtl="0">
            <a:lnSpc>
              <a:spcPct val="90000"/>
            </a:lnSpc>
            <a:spcBef>
              <a:spcPct val="0"/>
            </a:spcBef>
            <a:spcAft>
              <a:spcPct val="35000"/>
            </a:spcAft>
            <a:buNone/>
          </a:pPr>
          <a:r>
            <a:rPr lang="es" sz="1700" b="1" i="0" u="none" kern="1200" baseline="0"/>
            <a:t>Robo de identidad </a:t>
          </a:r>
          <a:endParaRPr lang="es" sz="1700" kern="1200" dirty="0"/>
        </a:p>
      </dsp:txBody>
      <dsp:txXfrm>
        <a:off x="33012" y="4074125"/>
        <a:ext cx="4475020" cy="61023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55D8F5-DCF3-4541-8472-8F3F3D70375A}">
      <dsp:nvSpPr>
        <dsp:cNvPr id="0" name=""/>
        <dsp:cNvSpPr/>
      </dsp:nvSpPr>
      <dsp:spPr>
        <a:xfrm>
          <a:off x="967791" y="2551"/>
          <a:ext cx="3871166" cy="1321842"/>
        </a:xfrm>
        <a:prstGeom prst="rect">
          <a:avLst/>
        </a:prstGeom>
        <a:solidFill>
          <a:schemeClr val="accent5">
            <a:hueOff val="0"/>
            <a:satOff val="0"/>
            <a:lumOff val="0"/>
            <a:alphaOff val="0"/>
          </a:schemeClr>
        </a:solidFill>
        <a:ln w="1079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5111" tIns="335748" rIns="75111" bIns="335748" numCol="1" spcCol="1270" anchor="ctr" anchorCtr="0">
          <a:noAutofit/>
        </a:bodyPr>
        <a:lstStyle/>
        <a:p>
          <a:pPr marL="0" lvl="0" indent="0" algn="ctr" defTabSz="533400" rtl="0">
            <a:lnSpc>
              <a:spcPct val="90000"/>
            </a:lnSpc>
            <a:spcBef>
              <a:spcPct val="0"/>
            </a:spcBef>
            <a:spcAft>
              <a:spcPct val="35000"/>
            </a:spcAft>
            <a:buNone/>
          </a:pPr>
          <a:r>
            <a:rPr lang="es" sz="1200" b="0" i="0" u="none" kern="1200" baseline="0"/>
            <a:t>Conozca las señales de advertencia</a:t>
          </a:r>
        </a:p>
      </dsp:txBody>
      <dsp:txXfrm>
        <a:off x="967791" y="2551"/>
        <a:ext cx="3871166" cy="1321842"/>
      </dsp:txXfrm>
    </dsp:sp>
    <dsp:sp modelId="{29E37DD7-5CDE-4050-B4C3-3C1DC80691B8}">
      <dsp:nvSpPr>
        <dsp:cNvPr id="0" name=""/>
        <dsp:cNvSpPr/>
      </dsp:nvSpPr>
      <dsp:spPr>
        <a:xfrm>
          <a:off x="0" y="2551"/>
          <a:ext cx="967791" cy="1321842"/>
        </a:xfrm>
        <a:prstGeom prst="rect">
          <a:avLst/>
        </a:prstGeom>
        <a:solidFill>
          <a:schemeClr val="lt1">
            <a:hueOff val="0"/>
            <a:satOff val="0"/>
            <a:lumOff val="0"/>
            <a:alphaOff val="0"/>
          </a:schemeClr>
        </a:solidFill>
        <a:ln w="1079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1212" tIns="130569" rIns="51212" bIns="130569" numCol="1" spcCol="1270" anchor="ctr" anchorCtr="0">
          <a:noAutofit/>
        </a:bodyPr>
        <a:lstStyle/>
        <a:p>
          <a:pPr marL="0" lvl="0" indent="0" algn="ctr" defTabSz="666750" rtl="0">
            <a:lnSpc>
              <a:spcPct val="90000"/>
            </a:lnSpc>
            <a:spcBef>
              <a:spcPct val="0"/>
            </a:spcBef>
            <a:spcAft>
              <a:spcPct val="35000"/>
            </a:spcAft>
            <a:buNone/>
          </a:pPr>
          <a:r>
            <a:rPr lang="es" sz="1500" b="0" i="0" u="none" kern="1200" baseline="0"/>
            <a:t>Conocer</a:t>
          </a:r>
        </a:p>
      </dsp:txBody>
      <dsp:txXfrm>
        <a:off x="0" y="2551"/>
        <a:ext cx="967791" cy="1321842"/>
      </dsp:txXfrm>
    </dsp:sp>
    <dsp:sp modelId="{124A312E-6AF0-4251-82F6-EA857F99F2C0}">
      <dsp:nvSpPr>
        <dsp:cNvPr id="0" name=""/>
        <dsp:cNvSpPr/>
      </dsp:nvSpPr>
      <dsp:spPr>
        <a:xfrm>
          <a:off x="967791" y="1403705"/>
          <a:ext cx="3871166" cy="1321842"/>
        </a:xfrm>
        <a:prstGeom prst="rect">
          <a:avLst/>
        </a:prstGeom>
        <a:solidFill>
          <a:schemeClr val="accent5">
            <a:hueOff val="4513053"/>
            <a:satOff val="-24464"/>
            <a:lumOff val="-131"/>
            <a:alphaOff val="0"/>
          </a:schemeClr>
        </a:solidFill>
        <a:ln w="10795" cap="flat" cmpd="sng" algn="ctr">
          <a:solidFill>
            <a:schemeClr val="accent5">
              <a:hueOff val="4513053"/>
              <a:satOff val="-24464"/>
              <a:lumOff val="-131"/>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5111" tIns="335748" rIns="75111" bIns="335748" numCol="1" spcCol="1270" anchor="ctr" anchorCtr="0">
          <a:noAutofit/>
        </a:bodyPr>
        <a:lstStyle/>
        <a:p>
          <a:pPr marL="0" lvl="0" indent="0" algn="ctr" defTabSz="533400" rtl="0">
            <a:lnSpc>
              <a:spcPct val="90000"/>
            </a:lnSpc>
            <a:spcBef>
              <a:spcPct val="0"/>
            </a:spcBef>
            <a:spcAft>
              <a:spcPct val="35000"/>
            </a:spcAft>
            <a:buNone/>
          </a:pPr>
          <a:r>
            <a:rPr lang="es" sz="1200" b="0" i="0" u="none" kern="1200" baseline="0"/>
            <a:t>Haga muchas preguntas</a:t>
          </a:r>
        </a:p>
      </dsp:txBody>
      <dsp:txXfrm>
        <a:off x="967791" y="1403705"/>
        <a:ext cx="3871166" cy="1321842"/>
      </dsp:txXfrm>
    </dsp:sp>
    <dsp:sp modelId="{215A5F91-A19E-44AF-B016-0495FAEB3EA4}">
      <dsp:nvSpPr>
        <dsp:cNvPr id="0" name=""/>
        <dsp:cNvSpPr/>
      </dsp:nvSpPr>
      <dsp:spPr>
        <a:xfrm>
          <a:off x="0" y="1403705"/>
          <a:ext cx="967791" cy="1321842"/>
        </a:xfrm>
        <a:prstGeom prst="rect">
          <a:avLst/>
        </a:prstGeom>
        <a:solidFill>
          <a:schemeClr val="lt1">
            <a:hueOff val="0"/>
            <a:satOff val="0"/>
            <a:lumOff val="0"/>
            <a:alphaOff val="0"/>
          </a:schemeClr>
        </a:solidFill>
        <a:ln w="10795" cap="flat" cmpd="sng" algn="ctr">
          <a:solidFill>
            <a:schemeClr val="accent5">
              <a:hueOff val="4513053"/>
              <a:satOff val="-24464"/>
              <a:lumOff val="-13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1212" tIns="130569" rIns="51212" bIns="130569" numCol="1" spcCol="1270" anchor="ctr" anchorCtr="0">
          <a:noAutofit/>
        </a:bodyPr>
        <a:lstStyle/>
        <a:p>
          <a:pPr marL="0" lvl="0" indent="0" algn="ctr" defTabSz="666750" rtl="0">
            <a:lnSpc>
              <a:spcPct val="90000"/>
            </a:lnSpc>
            <a:spcBef>
              <a:spcPct val="0"/>
            </a:spcBef>
            <a:spcAft>
              <a:spcPct val="35000"/>
            </a:spcAft>
            <a:buNone/>
          </a:pPr>
          <a:r>
            <a:rPr lang="es" sz="1500" b="0" i="0" u="none" kern="1200" baseline="0"/>
            <a:t>Preguntar</a:t>
          </a:r>
        </a:p>
      </dsp:txBody>
      <dsp:txXfrm>
        <a:off x="0" y="1403705"/>
        <a:ext cx="967791" cy="1321842"/>
      </dsp:txXfrm>
    </dsp:sp>
    <dsp:sp modelId="{E4A8CB8F-1B83-42FB-B1F4-30CC15CBFEDF}">
      <dsp:nvSpPr>
        <dsp:cNvPr id="0" name=""/>
        <dsp:cNvSpPr/>
      </dsp:nvSpPr>
      <dsp:spPr>
        <a:xfrm>
          <a:off x="967791" y="2804858"/>
          <a:ext cx="3871166" cy="1321842"/>
        </a:xfrm>
        <a:prstGeom prst="rect">
          <a:avLst/>
        </a:prstGeom>
        <a:solidFill>
          <a:schemeClr val="accent5">
            <a:hueOff val="9026105"/>
            <a:satOff val="-48929"/>
            <a:lumOff val="-261"/>
            <a:alphaOff val="0"/>
          </a:schemeClr>
        </a:solidFill>
        <a:ln w="10795" cap="flat" cmpd="sng" algn="ctr">
          <a:solidFill>
            <a:schemeClr val="accent5">
              <a:hueOff val="9026105"/>
              <a:satOff val="-48929"/>
              <a:lumOff val="-261"/>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5111" tIns="335748" rIns="75111" bIns="335748" numCol="1" spcCol="1270" anchor="ctr" anchorCtr="0">
          <a:noAutofit/>
        </a:bodyPr>
        <a:lstStyle/>
        <a:p>
          <a:pPr marL="0" lvl="0" indent="0" algn="ctr" defTabSz="533400" rtl="0">
            <a:lnSpc>
              <a:spcPct val="90000"/>
            </a:lnSpc>
            <a:spcBef>
              <a:spcPct val="0"/>
            </a:spcBef>
            <a:spcAft>
              <a:spcPct val="35000"/>
            </a:spcAft>
            <a:buNone/>
          </a:pPr>
          <a:r>
            <a:rPr lang="es" sz="1200" b="0" i="0" u="none" kern="1200" baseline="0"/>
            <a:t>Desarrollar y aumentar el círculo de apoyo del(de la) participante</a:t>
          </a:r>
        </a:p>
      </dsp:txBody>
      <dsp:txXfrm>
        <a:off x="967791" y="2804858"/>
        <a:ext cx="3871166" cy="1321842"/>
      </dsp:txXfrm>
    </dsp:sp>
    <dsp:sp modelId="{F72A9F71-DFD0-4072-B63F-B3CCD7ED08CA}">
      <dsp:nvSpPr>
        <dsp:cNvPr id="0" name=""/>
        <dsp:cNvSpPr/>
      </dsp:nvSpPr>
      <dsp:spPr>
        <a:xfrm>
          <a:off x="0" y="2804858"/>
          <a:ext cx="967791" cy="1321842"/>
        </a:xfrm>
        <a:prstGeom prst="rect">
          <a:avLst/>
        </a:prstGeom>
        <a:solidFill>
          <a:schemeClr val="lt1">
            <a:hueOff val="0"/>
            <a:satOff val="0"/>
            <a:lumOff val="0"/>
            <a:alphaOff val="0"/>
          </a:schemeClr>
        </a:solidFill>
        <a:ln w="10795" cap="flat" cmpd="sng" algn="ctr">
          <a:solidFill>
            <a:schemeClr val="accent5">
              <a:hueOff val="9026105"/>
              <a:satOff val="-48929"/>
              <a:lumOff val="-26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1212" tIns="130569" rIns="51212" bIns="130569" numCol="1" spcCol="1270" anchor="ctr" anchorCtr="0">
          <a:noAutofit/>
        </a:bodyPr>
        <a:lstStyle/>
        <a:p>
          <a:pPr marL="0" lvl="0" indent="0" algn="ctr" defTabSz="666750" rtl="0">
            <a:lnSpc>
              <a:spcPct val="90000"/>
            </a:lnSpc>
            <a:spcBef>
              <a:spcPct val="0"/>
            </a:spcBef>
            <a:spcAft>
              <a:spcPct val="35000"/>
            </a:spcAft>
            <a:buNone/>
          </a:pPr>
          <a:r>
            <a:rPr lang="es" sz="1500" b="0" i="0" u="none" kern="1200" baseline="0"/>
            <a:t>Desarrollar y aumentar</a:t>
          </a:r>
        </a:p>
      </dsp:txBody>
      <dsp:txXfrm>
        <a:off x="0" y="2804858"/>
        <a:ext cx="967791" cy="1321842"/>
      </dsp:txXfrm>
    </dsp:sp>
    <dsp:sp modelId="{8C7FB531-EBD3-465E-8631-1C098B597872}">
      <dsp:nvSpPr>
        <dsp:cNvPr id="0" name=""/>
        <dsp:cNvSpPr/>
      </dsp:nvSpPr>
      <dsp:spPr>
        <a:xfrm>
          <a:off x="967791" y="4206012"/>
          <a:ext cx="3871166" cy="1321842"/>
        </a:xfrm>
        <a:prstGeom prst="rect">
          <a:avLst/>
        </a:prstGeom>
        <a:solidFill>
          <a:schemeClr val="accent5">
            <a:hueOff val="13539158"/>
            <a:satOff val="-73393"/>
            <a:lumOff val="-392"/>
            <a:alphaOff val="0"/>
          </a:schemeClr>
        </a:solidFill>
        <a:ln w="10795" cap="flat" cmpd="sng" algn="ctr">
          <a:solidFill>
            <a:schemeClr val="accent5">
              <a:hueOff val="13539158"/>
              <a:satOff val="-73393"/>
              <a:lumOff val="-392"/>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5111" tIns="335748" rIns="75111" bIns="335748" numCol="1" spcCol="1270" anchor="ctr" anchorCtr="0">
          <a:noAutofit/>
        </a:bodyPr>
        <a:lstStyle/>
        <a:p>
          <a:pPr marL="0" lvl="0" indent="0" algn="ctr" defTabSz="533400" rtl="0">
            <a:lnSpc>
              <a:spcPct val="90000"/>
            </a:lnSpc>
            <a:spcBef>
              <a:spcPct val="0"/>
            </a:spcBef>
            <a:spcAft>
              <a:spcPct val="35000"/>
            </a:spcAft>
            <a:buNone/>
          </a:pPr>
          <a:r>
            <a:rPr lang="es" sz="1200" b="0" i="0" u="none" kern="1200" baseline="0"/>
            <a:t>Remita al(a la) participante a recursos comunitarios, profesionales de atención médica y servicios sociales para obtener más ayuda.</a:t>
          </a:r>
        </a:p>
      </dsp:txBody>
      <dsp:txXfrm>
        <a:off x="967791" y="4206012"/>
        <a:ext cx="3871166" cy="1321842"/>
      </dsp:txXfrm>
    </dsp:sp>
    <dsp:sp modelId="{52978761-E09E-499F-8D81-0941A6779B4B}">
      <dsp:nvSpPr>
        <dsp:cNvPr id="0" name=""/>
        <dsp:cNvSpPr/>
      </dsp:nvSpPr>
      <dsp:spPr>
        <a:xfrm>
          <a:off x="0" y="4206012"/>
          <a:ext cx="967791" cy="1321842"/>
        </a:xfrm>
        <a:prstGeom prst="rect">
          <a:avLst/>
        </a:prstGeom>
        <a:solidFill>
          <a:schemeClr val="lt1">
            <a:hueOff val="0"/>
            <a:satOff val="0"/>
            <a:lumOff val="0"/>
            <a:alphaOff val="0"/>
          </a:schemeClr>
        </a:solidFill>
        <a:ln w="10795" cap="flat" cmpd="sng" algn="ctr">
          <a:solidFill>
            <a:schemeClr val="accent5">
              <a:hueOff val="13539158"/>
              <a:satOff val="-73393"/>
              <a:lumOff val="-39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1212" tIns="130569" rIns="51212" bIns="130569" numCol="1" spcCol="1270" anchor="ctr" anchorCtr="0">
          <a:noAutofit/>
        </a:bodyPr>
        <a:lstStyle/>
        <a:p>
          <a:pPr marL="0" lvl="0" indent="0" algn="ctr" defTabSz="666750" rtl="0">
            <a:lnSpc>
              <a:spcPct val="90000"/>
            </a:lnSpc>
            <a:spcBef>
              <a:spcPct val="0"/>
            </a:spcBef>
            <a:spcAft>
              <a:spcPct val="35000"/>
            </a:spcAft>
            <a:buNone/>
          </a:pPr>
          <a:r>
            <a:rPr lang="es" sz="1500" b="0" i="0" u="none" kern="1200" baseline="0"/>
            <a:t>Remitir</a:t>
          </a:r>
        </a:p>
      </dsp:txBody>
      <dsp:txXfrm>
        <a:off x="0" y="4206012"/>
        <a:ext cx="967791" cy="1321842"/>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5EF741-A77E-41CB-AEB5-9BF3C9BA6C5A}">
      <dsp:nvSpPr>
        <dsp:cNvPr id="0" name=""/>
        <dsp:cNvSpPr/>
      </dsp:nvSpPr>
      <dsp:spPr>
        <a:xfrm>
          <a:off x="0" y="526643"/>
          <a:ext cx="4838958" cy="1099800"/>
        </a:xfrm>
        <a:prstGeom prst="roundRect">
          <a:avLst/>
        </a:prstGeom>
        <a:solidFill>
          <a:schemeClr val="accent2">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s" sz="2000" b="1" i="0" u="none" kern="1200" baseline="0"/>
            <a:t>El Fraude</a:t>
          </a:r>
          <a:r>
            <a:rPr lang="es" sz="2000" b="0" i="0" u="none" kern="1200" baseline="0"/>
            <a:t> es la tergiversación intencional de información para obtener un pago inmerecido por un reclamo.</a:t>
          </a:r>
          <a:endParaRPr lang="es" sz="2000" kern="1200" dirty="0"/>
        </a:p>
      </dsp:txBody>
      <dsp:txXfrm>
        <a:off x="53688" y="580331"/>
        <a:ext cx="4731582" cy="992424"/>
      </dsp:txXfrm>
    </dsp:sp>
    <dsp:sp modelId="{352E2032-BDEE-4ED2-B03B-ADE922DE279E}">
      <dsp:nvSpPr>
        <dsp:cNvPr id="0" name=""/>
        <dsp:cNvSpPr/>
      </dsp:nvSpPr>
      <dsp:spPr>
        <a:xfrm>
          <a:off x="0" y="1684043"/>
          <a:ext cx="4838958" cy="1099800"/>
        </a:xfrm>
        <a:prstGeom prst="roundRect">
          <a:avLst/>
        </a:prstGeom>
        <a:solidFill>
          <a:schemeClr val="accent2">
            <a:hueOff val="-5030323"/>
            <a:satOff val="0"/>
            <a:lumOff val="6078"/>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s" sz="2000" b="1" i="0" u="none" kern="1200" baseline="0"/>
            <a:t>El Despilfarro</a:t>
          </a:r>
          <a:r>
            <a:rPr lang="es" sz="2000" b="0" i="0" u="none" kern="1200" baseline="0"/>
            <a:t> implica gastar dólares de atención médica federal o estatal en servicios que son innecesarios.</a:t>
          </a:r>
          <a:endParaRPr lang="es" sz="2000" kern="1200" dirty="0"/>
        </a:p>
      </dsp:txBody>
      <dsp:txXfrm>
        <a:off x="53688" y="1737731"/>
        <a:ext cx="4731582" cy="992424"/>
      </dsp:txXfrm>
    </dsp:sp>
    <dsp:sp modelId="{761800FF-2225-46F8-87C6-541440BD8ED1}">
      <dsp:nvSpPr>
        <dsp:cNvPr id="0" name=""/>
        <dsp:cNvSpPr/>
      </dsp:nvSpPr>
      <dsp:spPr>
        <a:xfrm>
          <a:off x="0" y="2841443"/>
          <a:ext cx="4838958" cy="1099800"/>
        </a:xfrm>
        <a:prstGeom prst="roundRect">
          <a:avLst/>
        </a:prstGeom>
        <a:solidFill>
          <a:schemeClr val="accent2">
            <a:hueOff val="-10060646"/>
            <a:satOff val="0"/>
            <a:lumOff val="12157"/>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s" sz="2000" b="1" i="0" u="none" kern="1200" baseline="0"/>
            <a:t>El Abuso</a:t>
          </a:r>
          <a:r>
            <a:rPr lang="es" sz="2000" b="0" i="0" u="none" kern="1200" baseline="0"/>
            <a:t> implica una práctica cuestionable, que es incompatible con las políticas médicas o comerciales aceptadas.</a:t>
          </a:r>
          <a:endParaRPr lang="es" sz="2000" kern="1200" dirty="0"/>
        </a:p>
      </dsp:txBody>
      <dsp:txXfrm>
        <a:off x="53688" y="2895131"/>
        <a:ext cx="4731582" cy="992424"/>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6574ED-BC87-4FFC-A46F-C9C93638EDE5}">
      <dsp:nvSpPr>
        <dsp:cNvPr id="0" name=""/>
        <dsp:cNvSpPr/>
      </dsp:nvSpPr>
      <dsp:spPr>
        <a:xfrm>
          <a:off x="0" y="62243"/>
          <a:ext cx="4838958" cy="1044809"/>
        </a:xfrm>
        <a:prstGeom prst="roundRect">
          <a:avLst/>
        </a:prstGeom>
        <a:solidFill>
          <a:schemeClr val="accent2">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rtl="0">
            <a:lnSpc>
              <a:spcPct val="90000"/>
            </a:lnSpc>
            <a:spcBef>
              <a:spcPct val="0"/>
            </a:spcBef>
            <a:spcAft>
              <a:spcPct val="35000"/>
            </a:spcAft>
            <a:buNone/>
          </a:pPr>
          <a:r>
            <a:rPr lang="es" sz="1900" b="0" i="0" u="none" kern="1200" baseline="0" dirty="0"/>
            <a:t>Utilizar la tarjeta de identificación de asociado del(de la) participante que no pertenece a esa persona</a:t>
          </a:r>
        </a:p>
      </dsp:txBody>
      <dsp:txXfrm>
        <a:off x="51003" y="113246"/>
        <a:ext cx="4736952" cy="942803"/>
      </dsp:txXfrm>
    </dsp:sp>
    <dsp:sp modelId="{215EA3B7-FFD7-4228-9F0A-FFE5606DE9FA}">
      <dsp:nvSpPr>
        <dsp:cNvPr id="0" name=""/>
        <dsp:cNvSpPr/>
      </dsp:nvSpPr>
      <dsp:spPr>
        <a:xfrm>
          <a:off x="0" y="1161773"/>
          <a:ext cx="4838958" cy="1044809"/>
        </a:xfrm>
        <a:prstGeom prst="roundRect">
          <a:avLst/>
        </a:prstGeom>
        <a:solidFill>
          <a:schemeClr val="accent2">
            <a:hueOff val="-3353549"/>
            <a:satOff val="0"/>
            <a:lumOff val="4052"/>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rtl="0">
            <a:lnSpc>
              <a:spcPct val="90000"/>
            </a:lnSpc>
            <a:spcBef>
              <a:spcPct val="0"/>
            </a:spcBef>
            <a:spcAft>
              <a:spcPct val="35000"/>
            </a:spcAft>
            <a:buNone/>
          </a:pPr>
          <a:r>
            <a:rPr lang="es" sz="1900" b="0" i="0" u="none" kern="1200" baseline="0"/>
            <a:t>No eliminar a alguien como beneficiario cuando esa persona ya no cumple los requisitos</a:t>
          </a:r>
        </a:p>
      </dsp:txBody>
      <dsp:txXfrm>
        <a:off x="51003" y="1212776"/>
        <a:ext cx="4736952" cy="942803"/>
      </dsp:txXfrm>
    </dsp:sp>
    <dsp:sp modelId="{77708FE4-AC26-4D3E-8257-A4C8B145D2FB}">
      <dsp:nvSpPr>
        <dsp:cNvPr id="0" name=""/>
        <dsp:cNvSpPr/>
      </dsp:nvSpPr>
      <dsp:spPr>
        <a:xfrm>
          <a:off x="0" y="2261303"/>
          <a:ext cx="4838958" cy="1044809"/>
        </a:xfrm>
        <a:prstGeom prst="roundRect">
          <a:avLst/>
        </a:prstGeom>
        <a:solidFill>
          <a:schemeClr val="accent2">
            <a:hueOff val="-6707097"/>
            <a:satOff val="0"/>
            <a:lumOff val="8105"/>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rtl="0">
            <a:lnSpc>
              <a:spcPct val="90000"/>
            </a:lnSpc>
            <a:spcBef>
              <a:spcPct val="0"/>
            </a:spcBef>
            <a:spcAft>
              <a:spcPct val="35000"/>
            </a:spcAft>
            <a:buNone/>
          </a:pPr>
          <a:r>
            <a:rPr lang="es" sz="1900" b="0" i="0" u="none" kern="1200" baseline="0"/>
            <a:t>Agregar a una póliza a alguien que no cumple los requisitos para la cobertura (por ejemplo: el nieto)</a:t>
          </a:r>
        </a:p>
      </dsp:txBody>
      <dsp:txXfrm>
        <a:off x="51003" y="2312306"/>
        <a:ext cx="4736952" cy="942803"/>
      </dsp:txXfrm>
    </dsp:sp>
    <dsp:sp modelId="{F50F9F1B-22AA-4D57-9386-DC9BB64615D8}">
      <dsp:nvSpPr>
        <dsp:cNvPr id="0" name=""/>
        <dsp:cNvSpPr/>
      </dsp:nvSpPr>
      <dsp:spPr>
        <a:xfrm>
          <a:off x="0" y="3360833"/>
          <a:ext cx="4838958" cy="1044809"/>
        </a:xfrm>
        <a:prstGeom prst="roundRect">
          <a:avLst/>
        </a:prstGeom>
        <a:solidFill>
          <a:schemeClr val="accent2">
            <a:hueOff val="-10060646"/>
            <a:satOff val="0"/>
            <a:lumOff val="12157"/>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rtl="0">
            <a:lnSpc>
              <a:spcPct val="90000"/>
            </a:lnSpc>
            <a:spcBef>
              <a:spcPct val="0"/>
            </a:spcBef>
            <a:spcAft>
              <a:spcPct val="35000"/>
            </a:spcAft>
            <a:buNone/>
          </a:pPr>
          <a:r>
            <a:rPr lang="es" sz="1900" b="0" i="0" u="none" kern="1200" baseline="0"/>
            <a:t>Visitar varios médicos o ir de médico en médico para obtener múltiples prescripciones</a:t>
          </a:r>
        </a:p>
      </dsp:txBody>
      <dsp:txXfrm>
        <a:off x="51003" y="3411836"/>
        <a:ext cx="4736952" cy="942803"/>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0839BA-3FB4-4D06-9801-EF462C146B57}">
      <dsp:nvSpPr>
        <dsp:cNvPr id="0" name=""/>
        <dsp:cNvSpPr/>
      </dsp:nvSpPr>
      <dsp:spPr>
        <a:xfrm>
          <a:off x="0" y="279001"/>
          <a:ext cx="2313905" cy="3239467"/>
        </a:xfrm>
        <a:prstGeom prst="rect">
          <a:avLst/>
        </a:prstGeom>
        <a:solidFill>
          <a:schemeClr val="accent2">
            <a:tint val="40000"/>
            <a:alpha val="90000"/>
            <a:hueOff val="0"/>
            <a:satOff val="0"/>
            <a:lumOff val="0"/>
            <a:alphaOff val="0"/>
          </a:schemeClr>
        </a:solidFill>
        <a:ln w="1079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0401" tIns="330200" rIns="180401" bIns="330200" numCol="1" spcCol="1270" anchor="t" anchorCtr="0">
          <a:noAutofit/>
        </a:bodyPr>
        <a:lstStyle/>
        <a:p>
          <a:pPr marL="0" lvl="0" indent="0" algn="ctr" defTabSz="488950" rtl="0">
            <a:lnSpc>
              <a:spcPct val="90000"/>
            </a:lnSpc>
            <a:spcBef>
              <a:spcPct val="0"/>
            </a:spcBef>
            <a:spcAft>
              <a:spcPct val="35000"/>
            </a:spcAft>
            <a:buNone/>
          </a:pPr>
          <a:r>
            <a:rPr lang="es" sz="1100" b="0" i="0" u="none" kern="1200" baseline="0"/>
            <a:t>Proteja siempre las tarjetas de Medicaid y de seguro y la información personal de los participantes.</a:t>
          </a:r>
        </a:p>
      </dsp:txBody>
      <dsp:txXfrm>
        <a:off x="0" y="1509998"/>
        <a:ext cx="2313905" cy="1943680"/>
      </dsp:txXfrm>
    </dsp:sp>
    <dsp:sp modelId="{A5EB6A12-BBCC-4774-A3F5-85E24DEF06CB}">
      <dsp:nvSpPr>
        <dsp:cNvPr id="0" name=""/>
        <dsp:cNvSpPr/>
      </dsp:nvSpPr>
      <dsp:spPr>
        <a:xfrm>
          <a:off x="671032" y="602948"/>
          <a:ext cx="971840" cy="971840"/>
        </a:xfrm>
        <a:prstGeom prst="ellipse">
          <a:avLst/>
        </a:prstGeom>
        <a:solidFill>
          <a:schemeClr val="accent2">
            <a:hueOff val="0"/>
            <a:satOff val="0"/>
            <a:lumOff val="0"/>
            <a:alphaOff val="0"/>
          </a:schemeClr>
        </a:solidFill>
        <a:ln w="1079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5768" tIns="12700" rIns="75768" bIns="12700" numCol="1" spcCol="1270" anchor="ctr" anchorCtr="0">
          <a:noAutofit/>
        </a:bodyPr>
        <a:lstStyle/>
        <a:p>
          <a:pPr marL="0" lvl="0" indent="0" algn="ctr" defTabSz="2089150" rtl="0">
            <a:lnSpc>
              <a:spcPct val="90000"/>
            </a:lnSpc>
            <a:spcBef>
              <a:spcPct val="0"/>
            </a:spcBef>
            <a:spcAft>
              <a:spcPct val="35000"/>
            </a:spcAft>
            <a:buNone/>
          </a:pPr>
          <a:r>
            <a:rPr lang="es" sz="4700" b="0" i="0" u="none" kern="1200" baseline="0"/>
            <a:t>1</a:t>
          </a:r>
          <a:endParaRPr lang="es" sz="4700" kern="1200" dirty="0"/>
        </a:p>
      </dsp:txBody>
      <dsp:txXfrm>
        <a:off x="813355" y="745271"/>
        <a:ext cx="687194" cy="687194"/>
      </dsp:txXfrm>
    </dsp:sp>
    <dsp:sp modelId="{7B3C9CCD-EE66-4E0C-A3F0-90EDE66B22C8}">
      <dsp:nvSpPr>
        <dsp:cNvPr id="0" name=""/>
        <dsp:cNvSpPr/>
      </dsp:nvSpPr>
      <dsp:spPr>
        <a:xfrm>
          <a:off x="0" y="3518396"/>
          <a:ext cx="2313905" cy="72"/>
        </a:xfrm>
        <a:prstGeom prst="rect">
          <a:avLst/>
        </a:prstGeom>
        <a:solidFill>
          <a:schemeClr val="accent2">
            <a:hueOff val="-2012129"/>
            <a:satOff val="0"/>
            <a:lumOff val="2431"/>
            <a:alphaOff val="0"/>
          </a:schemeClr>
        </a:solidFill>
        <a:ln w="10795" cap="flat" cmpd="sng" algn="ctr">
          <a:solidFill>
            <a:schemeClr val="accent2">
              <a:hueOff val="-2012129"/>
              <a:satOff val="0"/>
              <a:lumOff val="243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0A7BDBC-4464-458B-8E68-22C2F9DED809}">
      <dsp:nvSpPr>
        <dsp:cNvPr id="0" name=""/>
        <dsp:cNvSpPr/>
      </dsp:nvSpPr>
      <dsp:spPr>
        <a:xfrm>
          <a:off x="2545295" y="279001"/>
          <a:ext cx="2313905" cy="3239467"/>
        </a:xfrm>
        <a:prstGeom prst="rect">
          <a:avLst/>
        </a:prstGeom>
        <a:solidFill>
          <a:schemeClr val="accent2">
            <a:tint val="40000"/>
            <a:alpha val="90000"/>
            <a:hueOff val="-5928979"/>
            <a:satOff val="29610"/>
            <a:lumOff val="2167"/>
            <a:alphaOff val="0"/>
          </a:schemeClr>
        </a:solidFill>
        <a:ln w="10795" cap="flat" cmpd="sng" algn="ctr">
          <a:solidFill>
            <a:schemeClr val="accent2">
              <a:tint val="40000"/>
              <a:alpha val="90000"/>
              <a:hueOff val="-5928979"/>
              <a:satOff val="29610"/>
              <a:lumOff val="216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0401" tIns="330200" rIns="180401" bIns="330200" numCol="1" spcCol="1270" anchor="t" anchorCtr="0">
          <a:noAutofit/>
        </a:bodyPr>
        <a:lstStyle/>
        <a:p>
          <a:pPr marL="0" lvl="0" indent="0" algn="ctr" defTabSz="488950" rtl="0">
            <a:lnSpc>
              <a:spcPct val="90000"/>
            </a:lnSpc>
            <a:spcBef>
              <a:spcPct val="0"/>
            </a:spcBef>
            <a:spcAft>
              <a:spcPct val="35000"/>
            </a:spcAft>
            <a:buNone/>
          </a:pPr>
          <a:r>
            <a:rPr lang="es" sz="1100" b="0" i="0" u="none" kern="1200" baseline="0"/>
            <a:t>Documente correctamente los servicios o actividades</a:t>
          </a:r>
        </a:p>
      </dsp:txBody>
      <dsp:txXfrm>
        <a:off x="2545295" y="1509998"/>
        <a:ext cx="2313905" cy="1943680"/>
      </dsp:txXfrm>
    </dsp:sp>
    <dsp:sp modelId="{4C065B04-7EF5-46D8-AB66-383DA155236F}">
      <dsp:nvSpPr>
        <dsp:cNvPr id="0" name=""/>
        <dsp:cNvSpPr/>
      </dsp:nvSpPr>
      <dsp:spPr>
        <a:xfrm>
          <a:off x="3216328" y="602948"/>
          <a:ext cx="971840" cy="971840"/>
        </a:xfrm>
        <a:prstGeom prst="ellipse">
          <a:avLst/>
        </a:prstGeom>
        <a:solidFill>
          <a:schemeClr val="accent2">
            <a:hueOff val="-4024259"/>
            <a:satOff val="0"/>
            <a:lumOff val="4863"/>
            <a:alphaOff val="0"/>
          </a:schemeClr>
        </a:solidFill>
        <a:ln w="10795" cap="flat" cmpd="sng" algn="ctr">
          <a:solidFill>
            <a:schemeClr val="accent2">
              <a:hueOff val="-4024259"/>
              <a:satOff val="0"/>
              <a:lumOff val="4863"/>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5768" tIns="12700" rIns="75768" bIns="12700" numCol="1" spcCol="1270" anchor="ctr" anchorCtr="0">
          <a:noAutofit/>
        </a:bodyPr>
        <a:lstStyle/>
        <a:p>
          <a:pPr marL="0" lvl="0" indent="0" algn="ctr" defTabSz="2089150" rtl="0">
            <a:lnSpc>
              <a:spcPct val="90000"/>
            </a:lnSpc>
            <a:spcBef>
              <a:spcPct val="0"/>
            </a:spcBef>
            <a:spcAft>
              <a:spcPct val="35000"/>
            </a:spcAft>
            <a:buNone/>
          </a:pPr>
          <a:r>
            <a:rPr lang="es" sz="4700" b="0" i="0" u="none" kern="1200" baseline="0"/>
            <a:t>2</a:t>
          </a:r>
          <a:endParaRPr lang="es" sz="4700" kern="1200" dirty="0"/>
        </a:p>
      </dsp:txBody>
      <dsp:txXfrm>
        <a:off x="3358651" y="745271"/>
        <a:ext cx="687194" cy="687194"/>
      </dsp:txXfrm>
    </dsp:sp>
    <dsp:sp modelId="{5CEC54FB-6BCB-4EB9-A9B6-73862C192AF0}">
      <dsp:nvSpPr>
        <dsp:cNvPr id="0" name=""/>
        <dsp:cNvSpPr/>
      </dsp:nvSpPr>
      <dsp:spPr>
        <a:xfrm>
          <a:off x="2545295" y="3518396"/>
          <a:ext cx="2313905" cy="72"/>
        </a:xfrm>
        <a:prstGeom prst="rect">
          <a:avLst/>
        </a:prstGeom>
        <a:solidFill>
          <a:schemeClr val="accent2">
            <a:hueOff val="-6036388"/>
            <a:satOff val="0"/>
            <a:lumOff val="7294"/>
            <a:alphaOff val="0"/>
          </a:schemeClr>
        </a:solidFill>
        <a:ln w="10795" cap="flat" cmpd="sng" algn="ctr">
          <a:solidFill>
            <a:schemeClr val="accent2">
              <a:hueOff val="-6036388"/>
              <a:satOff val="0"/>
              <a:lumOff val="729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7B825A1-578C-4EB4-B0C5-568C0BF77B63}">
      <dsp:nvSpPr>
        <dsp:cNvPr id="0" name=""/>
        <dsp:cNvSpPr/>
      </dsp:nvSpPr>
      <dsp:spPr>
        <a:xfrm>
          <a:off x="5090591" y="279001"/>
          <a:ext cx="2313905" cy="3239467"/>
        </a:xfrm>
        <a:prstGeom prst="rect">
          <a:avLst/>
        </a:prstGeom>
        <a:solidFill>
          <a:schemeClr val="accent2">
            <a:tint val="40000"/>
            <a:alpha val="90000"/>
            <a:hueOff val="-11857959"/>
            <a:satOff val="59221"/>
            <a:lumOff val="4335"/>
            <a:alphaOff val="0"/>
          </a:schemeClr>
        </a:solidFill>
        <a:ln w="10795" cap="flat" cmpd="sng" algn="ctr">
          <a:solidFill>
            <a:schemeClr val="accent2">
              <a:tint val="40000"/>
              <a:alpha val="90000"/>
              <a:hueOff val="-11857959"/>
              <a:satOff val="59221"/>
              <a:lumOff val="433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0401" tIns="330200" rIns="180401" bIns="330200" numCol="1" spcCol="1270" anchor="t" anchorCtr="0">
          <a:noAutofit/>
        </a:bodyPr>
        <a:lstStyle/>
        <a:p>
          <a:pPr marL="0" lvl="0" indent="0" algn="ctr" defTabSz="488950" rtl="0">
            <a:lnSpc>
              <a:spcPct val="90000"/>
            </a:lnSpc>
            <a:spcBef>
              <a:spcPct val="0"/>
            </a:spcBef>
            <a:spcAft>
              <a:spcPct val="35000"/>
            </a:spcAft>
            <a:buNone/>
          </a:pPr>
          <a:r>
            <a:rPr lang="es" sz="1100" b="0" i="0" u="none" kern="1200" baseline="0" dirty="0"/>
            <a:t>Informe sospechas de fraude, despilfarro y abuso lo antes posible a través del correo electrónico de quejas de la Oficina del Inspector General (OIG, por sus siglas en inglés): </a:t>
          </a:r>
          <a:r>
            <a:rPr lang="es" sz="1100" b="1" i="0" u="none" kern="1200" baseline="0" dirty="0">
              <a:solidFill>
                <a:srgbClr val="0070C0"/>
              </a:solidFill>
              <a:hlinkClick xmlns:r="http://schemas.openxmlformats.org/officeDocument/2006/relationships" r:id="rId1">
                <a:extLst>
                  <a:ext uri="{A12FA001-AC4F-418D-AE19-62706E023703}">
                    <ahyp:hlinkClr xmlns:ahyp="http://schemas.microsoft.com/office/drawing/2018/hyperlinkcolor" val="tx"/>
                  </a:ext>
                </a:extLst>
              </a:hlinkClick>
            </a:rPr>
            <a:t>chfs.fraud@ky.gov</a:t>
          </a:r>
          <a:r>
            <a:rPr lang="es" sz="1100" b="1" i="0" u="none" kern="1200" baseline="0" dirty="0">
              <a:solidFill>
                <a:srgbClr val="0070C0"/>
              </a:solidFill>
            </a:rPr>
            <a:t> </a:t>
          </a:r>
          <a:r>
            <a:rPr lang="es" sz="1100" b="0" i="0" u="none" kern="1200" baseline="0" dirty="0"/>
            <a:t>o llame al </a:t>
          </a:r>
          <a:r>
            <a:rPr lang="es" sz="1100" b="1" i="0" u="none" kern="1200" baseline="0" dirty="0"/>
            <a:t>(800) 372-2970</a:t>
          </a:r>
          <a:endParaRPr lang="es" sz="1100" kern="1200" dirty="0"/>
        </a:p>
      </dsp:txBody>
      <dsp:txXfrm>
        <a:off x="5090591" y="1509998"/>
        <a:ext cx="2313905" cy="1943680"/>
      </dsp:txXfrm>
    </dsp:sp>
    <dsp:sp modelId="{0DDA8D55-7BDD-4EDA-A584-0E868A73697C}">
      <dsp:nvSpPr>
        <dsp:cNvPr id="0" name=""/>
        <dsp:cNvSpPr/>
      </dsp:nvSpPr>
      <dsp:spPr>
        <a:xfrm>
          <a:off x="5761624" y="602948"/>
          <a:ext cx="971840" cy="971840"/>
        </a:xfrm>
        <a:prstGeom prst="ellipse">
          <a:avLst/>
        </a:prstGeom>
        <a:solidFill>
          <a:schemeClr val="accent2">
            <a:hueOff val="-8048517"/>
            <a:satOff val="0"/>
            <a:lumOff val="9726"/>
            <a:alphaOff val="0"/>
          </a:schemeClr>
        </a:solidFill>
        <a:ln w="10795" cap="flat" cmpd="sng" algn="ctr">
          <a:solidFill>
            <a:schemeClr val="accent2">
              <a:hueOff val="-8048517"/>
              <a:satOff val="0"/>
              <a:lumOff val="9726"/>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5768" tIns="12700" rIns="75768" bIns="12700" numCol="1" spcCol="1270" anchor="ctr" anchorCtr="0">
          <a:noAutofit/>
        </a:bodyPr>
        <a:lstStyle/>
        <a:p>
          <a:pPr marL="0" lvl="0" indent="0" algn="ctr" defTabSz="2089150" rtl="0">
            <a:lnSpc>
              <a:spcPct val="90000"/>
            </a:lnSpc>
            <a:spcBef>
              <a:spcPct val="0"/>
            </a:spcBef>
            <a:spcAft>
              <a:spcPct val="35000"/>
            </a:spcAft>
            <a:buNone/>
          </a:pPr>
          <a:r>
            <a:rPr lang="es" sz="4700" b="0" i="0" u="none" kern="1200" baseline="0"/>
            <a:t>3</a:t>
          </a:r>
          <a:endParaRPr lang="es" sz="4700" kern="1200" dirty="0"/>
        </a:p>
      </dsp:txBody>
      <dsp:txXfrm>
        <a:off x="5903947" y="745271"/>
        <a:ext cx="687194" cy="687194"/>
      </dsp:txXfrm>
    </dsp:sp>
    <dsp:sp modelId="{5DDF5C79-A131-458F-BE07-02F9883150C3}">
      <dsp:nvSpPr>
        <dsp:cNvPr id="0" name=""/>
        <dsp:cNvSpPr/>
      </dsp:nvSpPr>
      <dsp:spPr>
        <a:xfrm>
          <a:off x="5090591" y="3518396"/>
          <a:ext cx="2313905" cy="72"/>
        </a:xfrm>
        <a:prstGeom prst="rect">
          <a:avLst/>
        </a:prstGeom>
        <a:solidFill>
          <a:schemeClr val="accent2">
            <a:hueOff val="-10060646"/>
            <a:satOff val="0"/>
            <a:lumOff val="12157"/>
            <a:alphaOff val="0"/>
          </a:schemeClr>
        </a:solidFill>
        <a:ln w="10795" cap="flat" cmpd="sng" algn="ctr">
          <a:solidFill>
            <a:schemeClr val="accent2">
              <a:hueOff val="-10060646"/>
              <a:satOff val="0"/>
              <a:lumOff val="1215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368EB1-F05A-43D9-8EB2-2444AB7EDE3C}">
      <dsp:nvSpPr>
        <dsp:cNvPr id="0" name=""/>
        <dsp:cNvSpPr/>
      </dsp:nvSpPr>
      <dsp:spPr>
        <a:xfrm>
          <a:off x="2482628" y="595818"/>
          <a:ext cx="456767" cy="91440"/>
        </a:xfrm>
        <a:custGeom>
          <a:avLst/>
          <a:gdLst/>
          <a:ahLst/>
          <a:cxnLst/>
          <a:rect l="0" t="0" r="0" b="0"/>
          <a:pathLst>
            <a:path>
              <a:moveTo>
                <a:pt x="0" y="45720"/>
              </a:moveTo>
              <a:lnTo>
                <a:pt x="456767" y="45720"/>
              </a:lnTo>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 sz="500" kern="1200" dirty="0"/>
        </a:p>
      </dsp:txBody>
      <dsp:txXfrm>
        <a:off x="2698828" y="639099"/>
        <a:ext cx="24368" cy="4878"/>
      </dsp:txXfrm>
    </dsp:sp>
    <dsp:sp modelId="{5D7F9BCF-AD3C-4367-9162-202939283664}">
      <dsp:nvSpPr>
        <dsp:cNvPr id="0" name=""/>
        <dsp:cNvSpPr/>
      </dsp:nvSpPr>
      <dsp:spPr>
        <a:xfrm>
          <a:off x="365438" y="5841"/>
          <a:ext cx="2118989" cy="1271393"/>
        </a:xfrm>
        <a:prstGeom prst="rect">
          <a:avLst/>
        </a:prstGeom>
        <a:solidFill>
          <a:schemeClr val="accent2">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3832" tIns="108990" rIns="103832" bIns="108990" numCol="1" spcCol="1270" anchor="ctr" anchorCtr="0">
          <a:noAutofit/>
        </a:bodyPr>
        <a:lstStyle/>
        <a:p>
          <a:pPr marL="0" lvl="0" indent="0" algn="ctr" defTabSz="622300" rtl="0">
            <a:lnSpc>
              <a:spcPct val="90000"/>
            </a:lnSpc>
            <a:spcBef>
              <a:spcPct val="0"/>
            </a:spcBef>
            <a:spcAft>
              <a:spcPct val="35000"/>
            </a:spcAft>
            <a:buNone/>
          </a:pPr>
          <a:r>
            <a:rPr lang="es" sz="1400" b="0" i="0" u="none" kern="1200" baseline="0">
              <a:solidFill>
                <a:schemeClr val="tx1"/>
              </a:solidFill>
              <a:latin typeface="+mn-lt"/>
              <a:ea typeface="+mn-lt"/>
              <a:cs typeface="+mn-lt"/>
            </a:rPr>
            <a:t>Limpiar el desorden y mantener la casa limpia y ordenada</a:t>
          </a:r>
          <a:endParaRPr lang="es" sz="1400" kern="1200" dirty="0">
            <a:solidFill>
              <a:schemeClr val="tx1"/>
            </a:solidFill>
            <a:latin typeface="+mn-lt"/>
          </a:endParaRPr>
        </a:p>
      </dsp:txBody>
      <dsp:txXfrm>
        <a:off x="365438" y="5841"/>
        <a:ext cx="2118989" cy="1271393"/>
      </dsp:txXfrm>
    </dsp:sp>
    <dsp:sp modelId="{E10ABD4D-BC91-447D-81EE-5BBD095840DE}">
      <dsp:nvSpPr>
        <dsp:cNvPr id="0" name=""/>
        <dsp:cNvSpPr/>
      </dsp:nvSpPr>
      <dsp:spPr>
        <a:xfrm>
          <a:off x="5332203" y="595818"/>
          <a:ext cx="456767" cy="91440"/>
        </a:xfrm>
        <a:custGeom>
          <a:avLst/>
          <a:gdLst/>
          <a:ahLst/>
          <a:cxnLst/>
          <a:rect l="0" t="0" r="0" b="0"/>
          <a:pathLst>
            <a:path>
              <a:moveTo>
                <a:pt x="0" y="45720"/>
              </a:moveTo>
              <a:lnTo>
                <a:pt x="456767" y="45720"/>
              </a:lnTo>
            </a:path>
          </a:pathLst>
        </a:custGeom>
        <a:noFill/>
        <a:ln w="9525" cap="flat" cmpd="sng" algn="ctr">
          <a:solidFill>
            <a:schemeClr val="accent2">
              <a:hueOff val="-1676774"/>
              <a:satOff val="0"/>
              <a:lumOff val="2026"/>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 sz="500" kern="1200" dirty="0"/>
        </a:p>
      </dsp:txBody>
      <dsp:txXfrm>
        <a:off x="5548403" y="639099"/>
        <a:ext cx="24368" cy="4878"/>
      </dsp:txXfrm>
    </dsp:sp>
    <dsp:sp modelId="{FCC70CB0-E68B-461C-B87A-FFF2976978D3}">
      <dsp:nvSpPr>
        <dsp:cNvPr id="0" name=""/>
        <dsp:cNvSpPr/>
      </dsp:nvSpPr>
      <dsp:spPr>
        <a:xfrm>
          <a:off x="2971796" y="5841"/>
          <a:ext cx="2362207" cy="1271393"/>
        </a:xfrm>
        <a:prstGeom prst="rect">
          <a:avLst/>
        </a:prstGeom>
        <a:solidFill>
          <a:schemeClr val="accent2">
            <a:hueOff val="-1437235"/>
            <a:satOff val="0"/>
            <a:lumOff val="1737"/>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3832" tIns="108990" rIns="103832" bIns="108990" numCol="1" spcCol="1270" anchor="ctr" anchorCtr="0">
          <a:noAutofit/>
        </a:bodyPr>
        <a:lstStyle/>
        <a:p>
          <a:pPr marL="0" lvl="0" indent="0" algn="ctr" defTabSz="622300" rtl="0">
            <a:lnSpc>
              <a:spcPct val="90000"/>
            </a:lnSpc>
            <a:spcBef>
              <a:spcPct val="0"/>
            </a:spcBef>
            <a:spcAft>
              <a:spcPct val="35000"/>
            </a:spcAft>
            <a:buNone/>
          </a:pPr>
          <a:r>
            <a:rPr lang="es" sz="1400" b="0" i="0" u="none" kern="1200" baseline="0" dirty="0">
              <a:solidFill>
                <a:schemeClr val="tx1"/>
              </a:solidFill>
              <a:latin typeface="+mn-lt"/>
              <a:ea typeface="+mn-lt"/>
              <a:cs typeface="+mn-lt"/>
            </a:rPr>
            <a:t>Reparar o eliminar obstáculos que puedan causar tropiezos (por ejemplo, alfombras sueltas, tapetes resbaladizos, cables de extensión en los pasillos)</a:t>
          </a:r>
          <a:endParaRPr lang="es" sz="1400" kern="1200" dirty="0">
            <a:solidFill>
              <a:schemeClr val="tx1"/>
            </a:solidFill>
            <a:latin typeface="+mn-lt"/>
          </a:endParaRPr>
        </a:p>
      </dsp:txBody>
      <dsp:txXfrm>
        <a:off x="2971796" y="5841"/>
        <a:ext cx="2362207" cy="1271393"/>
      </dsp:txXfrm>
    </dsp:sp>
    <dsp:sp modelId="{28469D9E-2671-4C9D-AB04-00CB4F59D75D}">
      <dsp:nvSpPr>
        <dsp:cNvPr id="0" name=""/>
        <dsp:cNvSpPr/>
      </dsp:nvSpPr>
      <dsp:spPr>
        <a:xfrm>
          <a:off x="1424933" y="1275435"/>
          <a:ext cx="5455932" cy="456767"/>
        </a:xfrm>
        <a:custGeom>
          <a:avLst/>
          <a:gdLst/>
          <a:ahLst/>
          <a:cxnLst/>
          <a:rect l="0" t="0" r="0" b="0"/>
          <a:pathLst>
            <a:path>
              <a:moveTo>
                <a:pt x="5455932" y="0"/>
              </a:moveTo>
              <a:lnTo>
                <a:pt x="5455932" y="245483"/>
              </a:lnTo>
              <a:lnTo>
                <a:pt x="0" y="245483"/>
              </a:lnTo>
              <a:lnTo>
                <a:pt x="0" y="456767"/>
              </a:lnTo>
            </a:path>
          </a:pathLst>
        </a:custGeom>
        <a:noFill/>
        <a:ln w="9525" cap="flat" cmpd="sng" algn="ctr">
          <a:solidFill>
            <a:schemeClr val="accent2">
              <a:hueOff val="-3353549"/>
              <a:satOff val="0"/>
              <a:lumOff val="4052"/>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 sz="500" kern="1200" dirty="0"/>
        </a:p>
      </dsp:txBody>
      <dsp:txXfrm>
        <a:off x="4015958" y="1501379"/>
        <a:ext cx="273882" cy="4878"/>
      </dsp:txXfrm>
    </dsp:sp>
    <dsp:sp modelId="{2BDFA2D9-0647-423E-915B-C0FE2F45CA06}">
      <dsp:nvSpPr>
        <dsp:cNvPr id="0" name=""/>
        <dsp:cNvSpPr/>
      </dsp:nvSpPr>
      <dsp:spPr>
        <a:xfrm>
          <a:off x="5821371" y="5841"/>
          <a:ext cx="2118989" cy="1271393"/>
        </a:xfrm>
        <a:prstGeom prst="rect">
          <a:avLst/>
        </a:prstGeom>
        <a:solidFill>
          <a:schemeClr val="accent2">
            <a:hueOff val="-2874470"/>
            <a:satOff val="0"/>
            <a:lumOff val="3473"/>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3832" tIns="108990" rIns="103832" bIns="108990" numCol="1" spcCol="1270" anchor="ctr" anchorCtr="0">
          <a:noAutofit/>
        </a:bodyPr>
        <a:lstStyle/>
        <a:p>
          <a:pPr marL="0" lvl="0" indent="0" algn="ctr" defTabSz="622300" rtl="0">
            <a:lnSpc>
              <a:spcPct val="90000"/>
            </a:lnSpc>
            <a:spcBef>
              <a:spcPct val="0"/>
            </a:spcBef>
            <a:spcAft>
              <a:spcPct val="35000"/>
            </a:spcAft>
            <a:buNone/>
          </a:pPr>
          <a:r>
            <a:rPr lang="es" sz="1400" b="0" i="0" u="none" kern="1200" baseline="0">
              <a:solidFill>
                <a:schemeClr val="tx1"/>
              </a:solidFill>
              <a:latin typeface="+mn-lt"/>
              <a:ea typeface="+mn-lt"/>
              <a:cs typeface="+mn-lt"/>
            </a:rPr>
            <a:t>Instalar barras de apoyo y pasamanos</a:t>
          </a:r>
          <a:endParaRPr lang="es" sz="1400" kern="1200" dirty="0">
            <a:solidFill>
              <a:schemeClr val="tx1"/>
            </a:solidFill>
            <a:latin typeface="+mn-lt"/>
          </a:endParaRPr>
        </a:p>
      </dsp:txBody>
      <dsp:txXfrm>
        <a:off x="5821371" y="5841"/>
        <a:ext cx="2118989" cy="1271393"/>
      </dsp:txXfrm>
    </dsp:sp>
    <dsp:sp modelId="{22FCB24F-EA3B-4A3D-80E3-2D7DC3A41D69}">
      <dsp:nvSpPr>
        <dsp:cNvPr id="0" name=""/>
        <dsp:cNvSpPr/>
      </dsp:nvSpPr>
      <dsp:spPr>
        <a:xfrm>
          <a:off x="2482628" y="2354580"/>
          <a:ext cx="456767" cy="91440"/>
        </a:xfrm>
        <a:custGeom>
          <a:avLst/>
          <a:gdLst/>
          <a:ahLst/>
          <a:cxnLst/>
          <a:rect l="0" t="0" r="0" b="0"/>
          <a:pathLst>
            <a:path>
              <a:moveTo>
                <a:pt x="0" y="45720"/>
              </a:moveTo>
              <a:lnTo>
                <a:pt x="456767" y="45720"/>
              </a:lnTo>
            </a:path>
          </a:pathLst>
        </a:custGeom>
        <a:noFill/>
        <a:ln w="9525" cap="flat" cmpd="sng" algn="ctr">
          <a:solidFill>
            <a:schemeClr val="accent2">
              <a:hueOff val="-5030323"/>
              <a:satOff val="0"/>
              <a:lumOff val="6078"/>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 sz="500" kern="1200" dirty="0"/>
        </a:p>
      </dsp:txBody>
      <dsp:txXfrm>
        <a:off x="2698828" y="2397860"/>
        <a:ext cx="24368" cy="4878"/>
      </dsp:txXfrm>
    </dsp:sp>
    <dsp:sp modelId="{5385F786-57AB-4E4E-919B-A03F33EFB655}">
      <dsp:nvSpPr>
        <dsp:cNvPr id="0" name=""/>
        <dsp:cNvSpPr/>
      </dsp:nvSpPr>
      <dsp:spPr>
        <a:xfrm>
          <a:off x="365438" y="1764603"/>
          <a:ext cx="2118989" cy="1271393"/>
        </a:xfrm>
        <a:prstGeom prst="rect">
          <a:avLst/>
        </a:prstGeom>
        <a:solidFill>
          <a:schemeClr val="accent2">
            <a:hueOff val="-4311705"/>
            <a:satOff val="0"/>
            <a:lumOff val="521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3832" tIns="108990" rIns="103832" bIns="108990" numCol="1" spcCol="1270" anchor="ctr" anchorCtr="0">
          <a:noAutofit/>
        </a:bodyPr>
        <a:lstStyle/>
        <a:p>
          <a:pPr marL="0" lvl="0" indent="0" algn="ctr" defTabSz="622300" rtl="0">
            <a:lnSpc>
              <a:spcPct val="90000"/>
            </a:lnSpc>
            <a:spcBef>
              <a:spcPct val="0"/>
            </a:spcBef>
            <a:spcAft>
              <a:spcPct val="35000"/>
            </a:spcAft>
            <a:buNone/>
          </a:pPr>
          <a:r>
            <a:rPr lang="es" sz="1400" b="1" i="0" u="none" kern="1200" baseline="0">
              <a:solidFill>
                <a:schemeClr val="tx1"/>
              </a:solidFill>
              <a:latin typeface="+mn-lt"/>
              <a:ea typeface="+mn-lt"/>
              <a:cs typeface="+mn-lt"/>
            </a:rPr>
            <a:t>Evite la ropa suelta (por ejemplo, pantalones y pijamas con dobladillos adecuados).</a:t>
          </a:r>
        </a:p>
      </dsp:txBody>
      <dsp:txXfrm>
        <a:off x="365438" y="1764603"/>
        <a:ext cx="2118989" cy="1271393"/>
      </dsp:txXfrm>
    </dsp:sp>
    <dsp:sp modelId="{04FCFAD5-A4F5-409B-9DEE-E5323C0AE0CA}">
      <dsp:nvSpPr>
        <dsp:cNvPr id="0" name=""/>
        <dsp:cNvSpPr/>
      </dsp:nvSpPr>
      <dsp:spPr>
        <a:xfrm>
          <a:off x="5270625" y="2354580"/>
          <a:ext cx="456767" cy="91440"/>
        </a:xfrm>
        <a:custGeom>
          <a:avLst/>
          <a:gdLst/>
          <a:ahLst/>
          <a:cxnLst/>
          <a:rect l="0" t="0" r="0" b="0"/>
          <a:pathLst>
            <a:path>
              <a:moveTo>
                <a:pt x="0" y="45720"/>
              </a:moveTo>
              <a:lnTo>
                <a:pt x="456767" y="45720"/>
              </a:lnTo>
            </a:path>
          </a:pathLst>
        </a:custGeom>
        <a:noFill/>
        <a:ln w="9525" cap="flat" cmpd="sng" algn="ctr">
          <a:solidFill>
            <a:schemeClr val="accent2">
              <a:hueOff val="-6707097"/>
              <a:satOff val="0"/>
              <a:lumOff val="8105"/>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 sz="500" kern="1200" dirty="0"/>
        </a:p>
      </dsp:txBody>
      <dsp:txXfrm>
        <a:off x="5486825" y="2397860"/>
        <a:ext cx="24368" cy="4878"/>
      </dsp:txXfrm>
    </dsp:sp>
    <dsp:sp modelId="{E449A955-A423-4CDC-83FA-51881BCC0B0B}">
      <dsp:nvSpPr>
        <dsp:cNvPr id="0" name=""/>
        <dsp:cNvSpPr/>
      </dsp:nvSpPr>
      <dsp:spPr>
        <a:xfrm>
          <a:off x="2971796" y="1764603"/>
          <a:ext cx="2300629" cy="1271393"/>
        </a:xfrm>
        <a:prstGeom prst="rect">
          <a:avLst/>
        </a:prstGeom>
        <a:solidFill>
          <a:schemeClr val="accent2">
            <a:hueOff val="-5748941"/>
            <a:satOff val="0"/>
            <a:lumOff val="6947"/>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3832" tIns="108990" rIns="103832" bIns="108990" numCol="1" spcCol="1270" anchor="ctr" anchorCtr="0">
          <a:noAutofit/>
        </a:bodyPr>
        <a:lstStyle/>
        <a:p>
          <a:pPr marL="0" lvl="0" indent="0" algn="ctr" defTabSz="622300" rtl="0">
            <a:lnSpc>
              <a:spcPct val="90000"/>
            </a:lnSpc>
            <a:spcBef>
              <a:spcPct val="0"/>
            </a:spcBef>
            <a:spcAft>
              <a:spcPct val="35000"/>
            </a:spcAft>
            <a:buNone/>
          </a:pPr>
          <a:r>
            <a:rPr lang="es" sz="1400" b="1" i="0" u="none" kern="1200" baseline="0" dirty="0">
              <a:solidFill>
                <a:schemeClr val="tx1"/>
              </a:solidFill>
              <a:latin typeface="+mn-lt"/>
              <a:ea typeface="+mn-lt"/>
              <a:cs typeface="+mn-lt"/>
            </a:rPr>
            <a:t>Proporcionar una iluminación adecuada e instalar bombillas más brillantes donde sea necesario.</a:t>
          </a:r>
        </a:p>
      </dsp:txBody>
      <dsp:txXfrm>
        <a:off x="2971796" y="1764603"/>
        <a:ext cx="2300629" cy="1271393"/>
      </dsp:txXfrm>
    </dsp:sp>
    <dsp:sp modelId="{825F9A44-259C-4E75-A796-10E25B99B924}">
      <dsp:nvSpPr>
        <dsp:cNvPr id="0" name=""/>
        <dsp:cNvSpPr/>
      </dsp:nvSpPr>
      <dsp:spPr>
        <a:xfrm>
          <a:off x="1424933" y="3034196"/>
          <a:ext cx="5394354" cy="456767"/>
        </a:xfrm>
        <a:custGeom>
          <a:avLst/>
          <a:gdLst/>
          <a:ahLst/>
          <a:cxnLst/>
          <a:rect l="0" t="0" r="0" b="0"/>
          <a:pathLst>
            <a:path>
              <a:moveTo>
                <a:pt x="5394354" y="0"/>
              </a:moveTo>
              <a:lnTo>
                <a:pt x="5394354" y="245483"/>
              </a:lnTo>
              <a:lnTo>
                <a:pt x="0" y="245483"/>
              </a:lnTo>
              <a:lnTo>
                <a:pt x="0" y="456767"/>
              </a:lnTo>
            </a:path>
          </a:pathLst>
        </a:custGeom>
        <a:noFill/>
        <a:ln w="9525" cap="flat" cmpd="sng" algn="ctr">
          <a:solidFill>
            <a:schemeClr val="accent2">
              <a:hueOff val="-8383871"/>
              <a:satOff val="0"/>
              <a:lumOff val="10131"/>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 sz="500" kern="1200" dirty="0"/>
        </a:p>
      </dsp:txBody>
      <dsp:txXfrm>
        <a:off x="3986702" y="3260141"/>
        <a:ext cx="270816" cy="4878"/>
      </dsp:txXfrm>
    </dsp:sp>
    <dsp:sp modelId="{4B9B6CF1-5874-4FA3-B808-B6A1E125F88F}">
      <dsp:nvSpPr>
        <dsp:cNvPr id="0" name=""/>
        <dsp:cNvSpPr/>
      </dsp:nvSpPr>
      <dsp:spPr>
        <a:xfrm>
          <a:off x="5759793" y="1764603"/>
          <a:ext cx="2118989" cy="1271393"/>
        </a:xfrm>
        <a:prstGeom prst="rect">
          <a:avLst/>
        </a:prstGeom>
        <a:solidFill>
          <a:schemeClr val="accent2">
            <a:hueOff val="-7186176"/>
            <a:satOff val="0"/>
            <a:lumOff val="8684"/>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3832" tIns="108990" rIns="103832" bIns="108990" numCol="1" spcCol="1270" anchor="ctr" anchorCtr="0">
          <a:noAutofit/>
        </a:bodyPr>
        <a:lstStyle/>
        <a:p>
          <a:pPr marL="0" lvl="0" indent="0" algn="ctr" defTabSz="622300" rtl="0">
            <a:lnSpc>
              <a:spcPct val="90000"/>
            </a:lnSpc>
            <a:spcBef>
              <a:spcPct val="0"/>
            </a:spcBef>
            <a:spcAft>
              <a:spcPct val="35000"/>
            </a:spcAft>
            <a:buNone/>
          </a:pPr>
          <a:r>
            <a:rPr lang="es" sz="1400" b="1" i="0" u="none" kern="1200" baseline="0">
              <a:solidFill>
                <a:schemeClr val="tx1"/>
              </a:solidFill>
              <a:latin typeface="+mn-lt"/>
              <a:ea typeface="+mn-lt"/>
              <a:cs typeface="+mn-lt"/>
            </a:rPr>
            <a:t>Utilizar alfombrillas antideslizantes en bañeras, duchas, baños, suelos de cocina y porches.</a:t>
          </a:r>
        </a:p>
      </dsp:txBody>
      <dsp:txXfrm>
        <a:off x="5759793" y="1764603"/>
        <a:ext cx="2118989" cy="1271393"/>
      </dsp:txXfrm>
    </dsp:sp>
    <dsp:sp modelId="{1A691AA2-0A20-4204-ADF1-4FB20E04DBE9}">
      <dsp:nvSpPr>
        <dsp:cNvPr id="0" name=""/>
        <dsp:cNvSpPr/>
      </dsp:nvSpPr>
      <dsp:spPr>
        <a:xfrm>
          <a:off x="2482628" y="4113341"/>
          <a:ext cx="456767" cy="91440"/>
        </a:xfrm>
        <a:custGeom>
          <a:avLst/>
          <a:gdLst/>
          <a:ahLst/>
          <a:cxnLst/>
          <a:rect l="0" t="0" r="0" b="0"/>
          <a:pathLst>
            <a:path>
              <a:moveTo>
                <a:pt x="0" y="45720"/>
              </a:moveTo>
              <a:lnTo>
                <a:pt x="456767" y="45720"/>
              </a:lnTo>
            </a:path>
          </a:pathLst>
        </a:custGeom>
        <a:noFill/>
        <a:ln w="9525" cap="flat" cmpd="sng" algn="ctr">
          <a:solidFill>
            <a:schemeClr val="accent2">
              <a:hueOff val="-10060646"/>
              <a:satOff val="0"/>
              <a:lumOff val="12157"/>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 sz="500" kern="1200" dirty="0"/>
        </a:p>
      </dsp:txBody>
      <dsp:txXfrm>
        <a:off x="2698828" y="4156622"/>
        <a:ext cx="24368" cy="4878"/>
      </dsp:txXfrm>
    </dsp:sp>
    <dsp:sp modelId="{B2729844-34D2-4996-B155-442AC2B29DDD}">
      <dsp:nvSpPr>
        <dsp:cNvPr id="0" name=""/>
        <dsp:cNvSpPr/>
      </dsp:nvSpPr>
      <dsp:spPr>
        <a:xfrm>
          <a:off x="365438" y="3523364"/>
          <a:ext cx="2118989" cy="1271393"/>
        </a:xfrm>
        <a:prstGeom prst="rect">
          <a:avLst/>
        </a:prstGeom>
        <a:solidFill>
          <a:schemeClr val="accent2">
            <a:hueOff val="-8623411"/>
            <a:satOff val="0"/>
            <a:lumOff val="1042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3832" tIns="108990" rIns="103832" bIns="108990" numCol="1" spcCol="1270" anchor="ctr" anchorCtr="0">
          <a:noAutofit/>
        </a:bodyPr>
        <a:lstStyle/>
        <a:p>
          <a:pPr marL="0" lvl="0" indent="0" algn="ctr" defTabSz="622300" rtl="0">
            <a:lnSpc>
              <a:spcPct val="90000"/>
            </a:lnSpc>
            <a:spcBef>
              <a:spcPct val="0"/>
            </a:spcBef>
            <a:spcAft>
              <a:spcPct val="35000"/>
            </a:spcAft>
            <a:buNone/>
          </a:pPr>
          <a:r>
            <a:rPr lang="es" sz="1400" b="1" i="0" u="none" kern="1200" baseline="0">
              <a:solidFill>
                <a:schemeClr val="tx1"/>
              </a:solidFill>
              <a:latin typeface="+mn-lt"/>
              <a:ea typeface="+mn-lt"/>
              <a:cs typeface="+mn-lt"/>
            </a:rPr>
            <a:t>Ser conscientes de las irregularidades de los pisos o escaleras</a:t>
          </a:r>
        </a:p>
      </dsp:txBody>
      <dsp:txXfrm>
        <a:off x="365438" y="3523364"/>
        <a:ext cx="2118989" cy="1271393"/>
      </dsp:txXfrm>
    </dsp:sp>
    <dsp:sp modelId="{111EACAB-10CD-4B51-B3EE-0109E8226352}">
      <dsp:nvSpPr>
        <dsp:cNvPr id="0" name=""/>
        <dsp:cNvSpPr/>
      </dsp:nvSpPr>
      <dsp:spPr>
        <a:xfrm>
          <a:off x="2971796" y="3523364"/>
          <a:ext cx="2514605" cy="1271393"/>
        </a:xfrm>
        <a:prstGeom prst="rect">
          <a:avLst/>
        </a:prstGeom>
        <a:solidFill>
          <a:schemeClr val="accent2">
            <a:hueOff val="-10060646"/>
            <a:satOff val="0"/>
            <a:lumOff val="12157"/>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3832" tIns="108990" rIns="103832" bIns="108990" numCol="1" spcCol="1270" anchor="ctr" anchorCtr="0">
          <a:noAutofit/>
        </a:bodyPr>
        <a:lstStyle/>
        <a:p>
          <a:pPr marL="0" lvl="0" indent="0" algn="ctr" defTabSz="622300" rtl="0">
            <a:lnSpc>
              <a:spcPct val="90000"/>
            </a:lnSpc>
            <a:spcBef>
              <a:spcPct val="0"/>
            </a:spcBef>
            <a:spcAft>
              <a:spcPct val="35000"/>
            </a:spcAft>
            <a:buNone/>
          </a:pPr>
          <a:r>
            <a:rPr lang="es" sz="1400" b="1" i="0" u="none" kern="1200" baseline="0" dirty="0">
              <a:solidFill>
                <a:schemeClr val="tx1"/>
              </a:solidFill>
              <a:latin typeface="+mn-lt"/>
              <a:ea typeface="+mn-lt"/>
              <a:cs typeface="+mn-lt"/>
            </a:rPr>
            <a:t>Educar a los participantes sobre el riesgo de moverse demasiado rápido, especialmente al cambiar de posición (por ejemplo, de estar sentado a pararse).</a:t>
          </a:r>
        </a:p>
      </dsp:txBody>
      <dsp:txXfrm>
        <a:off x="2971796" y="3523364"/>
        <a:ext cx="2514605" cy="1271393"/>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0AC200-CFCB-47B2-A9A2-C53225DFA2A5}">
      <dsp:nvSpPr>
        <dsp:cNvPr id="0" name=""/>
        <dsp:cNvSpPr/>
      </dsp:nvSpPr>
      <dsp:spPr>
        <a:xfrm>
          <a:off x="0" y="201446"/>
          <a:ext cx="5177154" cy="1254317"/>
        </a:xfrm>
        <a:prstGeom prst="roundRect">
          <a:avLst/>
        </a:prstGeom>
        <a:solidFill>
          <a:schemeClr val="accent2">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rtl="0">
            <a:lnSpc>
              <a:spcPct val="90000"/>
            </a:lnSpc>
            <a:spcBef>
              <a:spcPct val="0"/>
            </a:spcBef>
            <a:spcAft>
              <a:spcPct val="35000"/>
            </a:spcAft>
            <a:buNone/>
          </a:pPr>
          <a:r>
            <a:rPr lang="es" sz="1500" b="0" i="0" u="none" kern="1200" baseline="0"/>
            <a:t>La capacitación en reanimación cardiopulmonar (RCP) y primeros auxilios puede salvar vidas	</a:t>
          </a:r>
        </a:p>
        <a:p>
          <a:pPr marL="0" lvl="0" indent="0" algn="ctr" defTabSz="666750" rtl="0">
            <a:lnSpc>
              <a:spcPct val="90000"/>
            </a:lnSpc>
            <a:spcBef>
              <a:spcPct val="0"/>
            </a:spcBef>
            <a:spcAft>
              <a:spcPct val="35000"/>
            </a:spcAft>
            <a:buNone/>
          </a:pPr>
          <a:r>
            <a:rPr lang="es" sz="1500" b="0" i="0" u="none" kern="1200" baseline="0"/>
            <a:t>*Un gran porcentaje de paros cardíacos ocurren en el hogar. </a:t>
          </a:r>
          <a:endParaRPr lang="es" sz="1500" kern="1200" dirty="0"/>
        </a:p>
      </dsp:txBody>
      <dsp:txXfrm>
        <a:off x="61231" y="262677"/>
        <a:ext cx="5054692" cy="1131855"/>
      </dsp:txXfrm>
    </dsp:sp>
    <dsp:sp modelId="{9F9B80CB-4684-4AED-A6A8-C8BC0E554EBC}">
      <dsp:nvSpPr>
        <dsp:cNvPr id="0" name=""/>
        <dsp:cNvSpPr/>
      </dsp:nvSpPr>
      <dsp:spPr>
        <a:xfrm>
          <a:off x="0" y="1455764"/>
          <a:ext cx="5177154" cy="248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4375" tIns="19050" rIns="106680" bIns="19050" numCol="1" spcCol="1270" anchor="t" anchorCtr="0">
          <a:noAutofit/>
        </a:bodyPr>
        <a:lstStyle/>
        <a:p>
          <a:pPr marL="114300" lvl="1" indent="-114300" algn="l" defTabSz="533400">
            <a:lnSpc>
              <a:spcPct val="90000"/>
            </a:lnSpc>
            <a:spcBef>
              <a:spcPct val="0"/>
            </a:spcBef>
            <a:spcAft>
              <a:spcPct val="20000"/>
            </a:spcAft>
            <a:buChar char="•"/>
          </a:pPr>
          <a:endParaRPr lang="es" sz="1200" kern="1200" dirty="0"/>
        </a:p>
      </dsp:txBody>
      <dsp:txXfrm>
        <a:off x="0" y="1455764"/>
        <a:ext cx="5177154" cy="248400"/>
      </dsp:txXfrm>
    </dsp:sp>
    <dsp:sp modelId="{16392273-6C1F-4663-86D6-36BD8EE41FC7}">
      <dsp:nvSpPr>
        <dsp:cNvPr id="0" name=""/>
        <dsp:cNvSpPr/>
      </dsp:nvSpPr>
      <dsp:spPr>
        <a:xfrm>
          <a:off x="0" y="1580034"/>
          <a:ext cx="5177154" cy="1075485"/>
        </a:xfrm>
        <a:prstGeom prst="roundRect">
          <a:avLst/>
        </a:prstGeom>
        <a:solidFill>
          <a:schemeClr val="accent2">
            <a:hueOff val="-3353549"/>
            <a:satOff val="0"/>
            <a:lumOff val="4052"/>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rtl="0">
            <a:lnSpc>
              <a:spcPct val="90000"/>
            </a:lnSpc>
            <a:spcBef>
              <a:spcPct val="0"/>
            </a:spcBef>
            <a:spcAft>
              <a:spcPct val="35000"/>
            </a:spcAft>
            <a:buNone/>
          </a:pPr>
          <a:r>
            <a:rPr lang="es" sz="1500" b="0" i="0" u="none" kern="1200" baseline="0"/>
            <a:t>La capacitación en RCP y primeros auxilios empodera y proporciona las técnicas necesarias para responder a situaciones de emergencia.</a:t>
          </a:r>
          <a:endParaRPr lang="es" sz="1500" kern="1200" dirty="0"/>
        </a:p>
      </dsp:txBody>
      <dsp:txXfrm>
        <a:off x="52501" y="1632535"/>
        <a:ext cx="5072152" cy="970483"/>
      </dsp:txXfrm>
    </dsp:sp>
    <dsp:sp modelId="{269E4992-75A7-42F4-9A94-6A6AFAE9D3D8}">
      <dsp:nvSpPr>
        <dsp:cNvPr id="0" name=""/>
        <dsp:cNvSpPr/>
      </dsp:nvSpPr>
      <dsp:spPr>
        <a:xfrm>
          <a:off x="0" y="2809406"/>
          <a:ext cx="5177154" cy="1235023"/>
        </a:xfrm>
        <a:prstGeom prst="roundRect">
          <a:avLst/>
        </a:prstGeom>
        <a:solidFill>
          <a:schemeClr val="accent2">
            <a:hueOff val="-6707097"/>
            <a:satOff val="0"/>
            <a:lumOff val="8105"/>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rtl="0">
            <a:lnSpc>
              <a:spcPct val="90000"/>
            </a:lnSpc>
            <a:spcBef>
              <a:spcPct val="0"/>
            </a:spcBef>
            <a:spcAft>
              <a:spcPct val="35000"/>
            </a:spcAft>
            <a:buNone/>
          </a:pPr>
          <a:r>
            <a:rPr lang="es" sz="1500" b="0" i="0" u="none" kern="1200" baseline="0"/>
            <a:t>Toda persona que brinde servicios a los participantes debe obtener una certificación de RCP y primeros auxilios según los requisitos reglamentarios dentro de los 6 meses posteriores a la contratación y mantener una certificación a partir de entonces. </a:t>
          </a:r>
          <a:endParaRPr lang="es" sz="1500" kern="1200" dirty="0"/>
        </a:p>
      </dsp:txBody>
      <dsp:txXfrm>
        <a:off x="60289" y="2869695"/>
        <a:ext cx="5056576" cy="1114445"/>
      </dsp:txXfrm>
    </dsp:sp>
    <dsp:sp modelId="{9CE391F3-290F-483C-B712-CF0AC82562EB}">
      <dsp:nvSpPr>
        <dsp:cNvPr id="0" name=""/>
        <dsp:cNvSpPr/>
      </dsp:nvSpPr>
      <dsp:spPr>
        <a:xfrm>
          <a:off x="0" y="4101074"/>
          <a:ext cx="5177154" cy="1075485"/>
        </a:xfrm>
        <a:prstGeom prst="roundRect">
          <a:avLst/>
        </a:prstGeom>
        <a:solidFill>
          <a:schemeClr val="accent2">
            <a:hueOff val="-10060646"/>
            <a:satOff val="0"/>
            <a:lumOff val="12157"/>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rtl="0">
            <a:lnSpc>
              <a:spcPct val="90000"/>
            </a:lnSpc>
            <a:spcBef>
              <a:spcPct val="0"/>
            </a:spcBef>
            <a:spcAft>
              <a:spcPct val="35000"/>
            </a:spcAft>
            <a:buNone/>
          </a:pPr>
          <a:r>
            <a:rPr lang="es" sz="1500" b="0" i="0" u="none" kern="1200" baseline="0"/>
            <a:t>Si el(la) participante es PDS y tiene una Orden de no resucitar (DNR, por sus siglas en inglés) firmada, no se requiere RCP, según el Código de Kentucky (KAR) 907 7:010 Sección 6(1)(k)2.</a:t>
          </a:r>
        </a:p>
      </dsp:txBody>
      <dsp:txXfrm>
        <a:off x="52501" y="4153575"/>
        <a:ext cx="5072152" cy="970483"/>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6F6E53-EF8A-47F6-9A69-494E40EE8D5B}">
      <dsp:nvSpPr>
        <dsp:cNvPr id="0" name=""/>
        <dsp:cNvSpPr/>
      </dsp:nvSpPr>
      <dsp:spPr>
        <a:xfrm>
          <a:off x="208037" y="2658"/>
          <a:ext cx="2189193" cy="3497082"/>
        </a:xfrm>
        <a:prstGeom prst="roundRect">
          <a:avLst>
            <a:gd name="adj" fmla="val 10000"/>
          </a:avLst>
        </a:prstGeom>
        <a:solidFill>
          <a:schemeClr val="accent2">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5526B4D-44D0-438D-BB98-5B364F174417}">
      <dsp:nvSpPr>
        <dsp:cNvPr id="0" name=""/>
        <dsp:cNvSpPr/>
      </dsp:nvSpPr>
      <dsp:spPr>
        <a:xfrm>
          <a:off x="438493" y="221591"/>
          <a:ext cx="2189193" cy="3497082"/>
        </a:xfrm>
        <a:prstGeom prst="roundRect">
          <a:avLst>
            <a:gd name="adj" fmla="val 10000"/>
          </a:avLst>
        </a:prstGeom>
        <a:solidFill>
          <a:schemeClr val="lt1">
            <a:alpha val="90000"/>
            <a:hueOff val="0"/>
            <a:satOff val="0"/>
            <a:lumOff val="0"/>
            <a:alphaOff val="0"/>
          </a:schemeClr>
        </a:solidFill>
        <a:ln w="1079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rtl="0">
            <a:lnSpc>
              <a:spcPct val="90000"/>
            </a:lnSpc>
            <a:spcBef>
              <a:spcPct val="0"/>
            </a:spcBef>
            <a:spcAft>
              <a:spcPct val="35000"/>
            </a:spcAft>
            <a:buNone/>
          </a:pPr>
          <a:r>
            <a:rPr lang="es" sz="1700" b="1" i="0" u="none" kern="1200" baseline="0"/>
            <a:t>Practicar una buena higiene de manos es importante porque las manos son la principal vía de transmisión de gérmenes.</a:t>
          </a:r>
          <a:endParaRPr lang="es" sz="1700" kern="1200" dirty="0"/>
        </a:p>
      </dsp:txBody>
      <dsp:txXfrm>
        <a:off x="502612" y="285710"/>
        <a:ext cx="2060955" cy="3368844"/>
      </dsp:txXfrm>
    </dsp:sp>
    <dsp:sp modelId="{B84DD426-340E-4F6A-A2B3-3935490404FF}">
      <dsp:nvSpPr>
        <dsp:cNvPr id="0" name=""/>
        <dsp:cNvSpPr/>
      </dsp:nvSpPr>
      <dsp:spPr>
        <a:xfrm>
          <a:off x="2858142" y="2658"/>
          <a:ext cx="2074101" cy="3782132"/>
        </a:xfrm>
        <a:prstGeom prst="roundRect">
          <a:avLst>
            <a:gd name="adj" fmla="val 10000"/>
          </a:avLst>
        </a:prstGeom>
        <a:solidFill>
          <a:schemeClr val="accent2">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1858BD9-88BF-407E-A262-030215E68365}">
      <dsp:nvSpPr>
        <dsp:cNvPr id="0" name=""/>
        <dsp:cNvSpPr/>
      </dsp:nvSpPr>
      <dsp:spPr>
        <a:xfrm>
          <a:off x="3088598" y="221591"/>
          <a:ext cx="2074101" cy="3782132"/>
        </a:xfrm>
        <a:prstGeom prst="roundRect">
          <a:avLst>
            <a:gd name="adj" fmla="val 10000"/>
          </a:avLst>
        </a:prstGeom>
        <a:solidFill>
          <a:schemeClr val="lt1">
            <a:alpha val="90000"/>
            <a:hueOff val="0"/>
            <a:satOff val="0"/>
            <a:lumOff val="0"/>
            <a:alphaOff val="0"/>
          </a:schemeClr>
        </a:solidFill>
        <a:ln w="1079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rtl="0">
            <a:lnSpc>
              <a:spcPct val="90000"/>
            </a:lnSpc>
            <a:spcBef>
              <a:spcPct val="0"/>
            </a:spcBef>
            <a:spcAft>
              <a:spcPct val="35000"/>
            </a:spcAft>
            <a:buNone/>
          </a:pPr>
          <a:r>
            <a:rPr lang="es" sz="1700" b="1" i="0" u="none" kern="1200" baseline="0"/>
            <a:t>La higiene de manos o el lavado de manos reduce los posibles patógenos en las manos y se considera una medida primaria para reducir el riesgo de transmisión de infecciones.</a:t>
          </a:r>
          <a:endParaRPr lang="es" sz="1700" kern="1200" dirty="0"/>
        </a:p>
      </dsp:txBody>
      <dsp:txXfrm>
        <a:off x="3149346" y="282339"/>
        <a:ext cx="1952605" cy="3660636"/>
      </dsp:txXfrm>
    </dsp:sp>
    <dsp:sp modelId="{391BE9F8-269A-4479-9A03-0EFCECC26D77}">
      <dsp:nvSpPr>
        <dsp:cNvPr id="0" name=""/>
        <dsp:cNvSpPr/>
      </dsp:nvSpPr>
      <dsp:spPr>
        <a:xfrm>
          <a:off x="5393155" y="2658"/>
          <a:ext cx="2074101" cy="4007559"/>
        </a:xfrm>
        <a:prstGeom prst="roundRect">
          <a:avLst>
            <a:gd name="adj" fmla="val 10000"/>
          </a:avLst>
        </a:prstGeom>
        <a:solidFill>
          <a:schemeClr val="accent2">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54FD12C-C1FC-497D-A160-0EFADE5D0D55}">
      <dsp:nvSpPr>
        <dsp:cNvPr id="0" name=""/>
        <dsp:cNvSpPr/>
      </dsp:nvSpPr>
      <dsp:spPr>
        <a:xfrm>
          <a:off x="5623610" y="221591"/>
          <a:ext cx="2074101" cy="4007559"/>
        </a:xfrm>
        <a:prstGeom prst="roundRect">
          <a:avLst>
            <a:gd name="adj" fmla="val 10000"/>
          </a:avLst>
        </a:prstGeom>
        <a:solidFill>
          <a:schemeClr val="lt1">
            <a:alpha val="90000"/>
            <a:hueOff val="0"/>
            <a:satOff val="0"/>
            <a:lumOff val="0"/>
            <a:alphaOff val="0"/>
          </a:schemeClr>
        </a:solidFill>
        <a:ln w="1079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rtl="0">
            <a:lnSpc>
              <a:spcPct val="90000"/>
            </a:lnSpc>
            <a:spcBef>
              <a:spcPct val="0"/>
            </a:spcBef>
            <a:spcAft>
              <a:spcPct val="35000"/>
            </a:spcAft>
            <a:buNone/>
          </a:pPr>
          <a:r>
            <a:rPr lang="es" sz="1700" b="1" i="0" u="none" kern="1200" baseline="0"/>
            <a:t>La higiene de manos significa limpiarse las manos lavándose las manos con agua y jabón o usando un desinfectante para manos a base de alcohol que contenga al menos un 60 % de alcohol.</a:t>
          </a:r>
        </a:p>
        <a:p>
          <a:pPr marL="0" lvl="0" indent="0" defTabSz="755650">
            <a:lnSpc>
              <a:spcPct val="90000"/>
            </a:lnSpc>
            <a:spcBef>
              <a:spcPct val="0"/>
            </a:spcBef>
            <a:spcAft>
              <a:spcPct val="35000"/>
            </a:spcAft>
            <a:buNone/>
          </a:pPr>
          <a:endParaRPr lang="es" sz="1700" kern="1200" dirty="0"/>
        </a:p>
        <a:p>
          <a:pPr marL="0" lvl="0" indent="0" defTabSz="755650">
            <a:lnSpc>
              <a:spcPct val="90000"/>
            </a:lnSpc>
            <a:spcBef>
              <a:spcPct val="0"/>
            </a:spcBef>
            <a:spcAft>
              <a:spcPct val="35000"/>
            </a:spcAft>
            <a:buNone/>
          </a:pPr>
          <a:endParaRPr lang="es" sz="1700" kern="1200" dirty="0"/>
        </a:p>
      </dsp:txBody>
      <dsp:txXfrm>
        <a:off x="5684358" y="282339"/>
        <a:ext cx="1952605" cy="3886063"/>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1CAF30-FBCA-4C63-8512-FAF6D203BD2F}">
      <dsp:nvSpPr>
        <dsp:cNvPr id="0" name=""/>
        <dsp:cNvSpPr/>
      </dsp:nvSpPr>
      <dsp:spPr>
        <a:xfrm>
          <a:off x="0" y="684562"/>
          <a:ext cx="5453741" cy="503685"/>
        </a:xfrm>
        <a:prstGeom prst="roundRect">
          <a:avLst/>
        </a:prstGeom>
        <a:solidFill>
          <a:schemeClr val="accent2">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rtl="0">
            <a:lnSpc>
              <a:spcPct val="90000"/>
            </a:lnSpc>
            <a:spcBef>
              <a:spcPct val="0"/>
            </a:spcBef>
            <a:spcAft>
              <a:spcPct val="35000"/>
            </a:spcAft>
            <a:buNone/>
          </a:pPr>
          <a:r>
            <a:rPr lang="es" sz="2100" b="0" i="0" u="none" kern="1200" baseline="0"/>
            <a:t>Dirigido por el(la) participante </a:t>
          </a:r>
        </a:p>
      </dsp:txBody>
      <dsp:txXfrm>
        <a:off x="24588" y="709150"/>
        <a:ext cx="5404565" cy="454509"/>
      </dsp:txXfrm>
    </dsp:sp>
    <dsp:sp modelId="{12918F38-5838-470A-AA3F-F2476923BCB4}">
      <dsp:nvSpPr>
        <dsp:cNvPr id="0" name=""/>
        <dsp:cNvSpPr/>
      </dsp:nvSpPr>
      <dsp:spPr>
        <a:xfrm>
          <a:off x="0" y="1248727"/>
          <a:ext cx="5453741" cy="503685"/>
        </a:xfrm>
        <a:prstGeom prst="roundRect">
          <a:avLst/>
        </a:prstGeom>
        <a:solidFill>
          <a:schemeClr val="accent2">
            <a:hueOff val="-1676774"/>
            <a:satOff val="0"/>
            <a:lumOff val="2026"/>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rtl="0">
            <a:lnSpc>
              <a:spcPct val="90000"/>
            </a:lnSpc>
            <a:spcBef>
              <a:spcPct val="0"/>
            </a:spcBef>
            <a:spcAft>
              <a:spcPct val="35000"/>
            </a:spcAft>
            <a:buNone/>
          </a:pPr>
          <a:r>
            <a:rPr lang="es" sz="2100" b="0" i="0" u="none" kern="1200" baseline="0"/>
            <a:t>Incluye personas elegidas por el(la) participante </a:t>
          </a:r>
        </a:p>
      </dsp:txBody>
      <dsp:txXfrm>
        <a:off x="24588" y="1273315"/>
        <a:ext cx="5404565" cy="454509"/>
      </dsp:txXfrm>
    </dsp:sp>
    <dsp:sp modelId="{5763925D-396E-490A-A909-942FEF17D2EA}">
      <dsp:nvSpPr>
        <dsp:cNvPr id="0" name=""/>
        <dsp:cNvSpPr/>
      </dsp:nvSpPr>
      <dsp:spPr>
        <a:xfrm>
          <a:off x="0" y="1812892"/>
          <a:ext cx="5453741" cy="503685"/>
        </a:xfrm>
        <a:prstGeom prst="roundRect">
          <a:avLst/>
        </a:prstGeom>
        <a:solidFill>
          <a:schemeClr val="accent2">
            <a:hueOff val="-3353549"/>
            <a:satOff val="0"/>
            <a:lumOff val="4052"/>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rtl="0">
            <a:lnSpc>
              <a:spcPct val="90000"/>
            </a:lnSpc>
            <a:spcBef>
              <a:spcPct val="0"/>
            </a:spcBef>
            <a:spcAft>
              <a:spcPct val="35000"/>
            </a:spcAft>
            <a:buNone/>
          </a:pPr>
          <a:r>
            <a:rPr lang="es" sz="2100" b="0" i="0" u="none" kern="1200" baseline="0"/>
            <a:t>Refleja preferencias y elecciones personales</a:t>
          </a:r>
        </a:p>
      </dsp:txBody>
      <dsp:txXfrm>
        <a:off x="24588" y="1837480"/>
        <a:ext cx="5404565" cy="454509"/>
      </dsp:txXfrm>
    </dsp:sp>
    <dsp:sp modelId="{7B7E0798-4D9D-4460-8BB9-2D24C1B760A5}">
      <dsp:nvSpPr>
        <dsp:cNvPr id="0" name=""/>
        <dsp:cNvSpPr/>
      </dsp:nvSpPr>
      <dsp:spPr>
        <a:xfrm>
          <a:off x="0" y="2377057"/>
          <a:ext cx="5453741" cy="503685"/>
        </a:xfrm>
        <a:prstGeom prst="roundRect">
          <a:avLst/>
        </a:prstGeom>
        <a:solidFill>
          <a:schemeClr val="accent2">
            <a:hueOff val="-5030323"/>
            <a:satOff val="0"/>
            <a:lumOff val="6078"/>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rtl="0">
            <a:lnSpc>
              <a:spcPct val="90000"/>
            </a:lnSpc>
            <a:spcBef>
              <a:spcPct val="0"/>
            </a:spcBef>
            <a:spcAft>
              <a:spcPct val="35000"/>
            </a:spcAft>
            <a:buNone/>
          </a:pPr>
          <a:r>
            <a:rPr lang="es" sz="2100" b="0" i="0" u="none" kern="1200" baseline="0"/>
            <a:t>Respeta los valores culturales y espirituales </a:t>
          </a:r>
        </a:p>
      </dsp:txBody>
      <dsp:txXfrm>
        <a:off x="24588" y="2401645"/>
        <a:ext cx="5404565" cy="454509"/>
      </dsp:txXfrm>
    </dsp:sp>
    <dsp:sp modelId="{64757711-3034-42DA-BF56-AB0ACE2818CC}">
      <dsp:nvSpPr>
        <dsp:cNvPr id="0" name=""/>
        <dsp:cNvSpPr/>
      </dsp:nvSpPr>
      <dsp:spPr>
        <a:xfrm>
          <a:off x="0" y="2941222"/>
          <a:ext cx="5453741" cy="503685"/>
        </a:xfrm>
        <a:prstGeom prst="roundRect">
          <a:avLst/>
        </a:prstGeom>
        <a:solidFill>
          <a:schemeClr val="accent2">
            <a:hueOff val="-6707097"/>
            <a:satOff val="0"/>
            <a:lumOff val="8105"/>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rtl="0">
            <a:lnSpc>
              <a:spcPct val="90000"/>
            </a:lnSpc>
            <a:spcBef>
              <a:spcPct val="0"/>
            </a:spcBef>
            <a:spcAft>
              <a:spcPct val="35000"/>
            </a:spcAft>
            <a:buNone/>
          </a:pPr>
          <a:r>
            <a:rPr lang="es" sz="2100" b="0" i="0" u="none" kern="1200" baseline="0"/>
            <a:t>Ofrece opciones en cuanto a servicios</a:t>
          </a:r>
        </a:p>
      </dsp:txBody>
      <dsp:txXfrm>
        <a:off x="24588" y="2965810"/>
        <a:ext cx="5404565" cy="454509"/>
      </dsp:txXfrm>
    </dsp:sp>
    <dsp:sp modelId="{D9987550-9959-46BC-9828-E94F50C288EE}">
      <dsp:nvSpPr>
        <dsp:cNvPr id="0" name=""/>
        <dsp:cNvSpPr/>
      </dsp:nvSpPr>
      <dsp:spPr>
        <a:xfrm>
          <a:off x="0" y="3505387"/>
          <a:ext cx="5453741" cy="503685"/>
        </a:xfrm>
        <a:prstGeom prst="roundRect">
          <a:avLst/>
        </a:prstGeom>
        <a:solidFill>
          <a:schemeClr val="accent2">
            <a:hueOff val="-8383871"/>
            <a:satOff val="0"/>
            <a:lumOff val="10131"/>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rtl="0">
            <a:lnSpc>
              <a:spcPct val="90000"/>
            </a:lnSpc>
            <a:spcBef>
              <a:spcPct val="0"/>
            </a:spcBef>
            <a:spcAft>
              <a:spcPct val="35000"/>
            </a:spcAft>
            <a:buNone/>
          </a:pPr>
          <a:r>
            <a:rPr lang="es" sz="2100" b="0" i="0" u="none" kern="1200" baseline="0"/>
            <a:t>Ayuda a alcanzar objetivos y resultados </a:t>
          </a:r>
        </a:p>
      </dsp:txBody>
      <dsp:txXfrm>
        <a:off x="24588" y="3529975"/>
        <a:ext cx="5404565" cy="454509"/>
      </dsp:txXfrm>
    </dsp:sp>
    <dsp:sp modelId="{6D522C8A-9677-4C01-8E0F-98A3CB1236E3}">
      <dsp:nvSpPr>
        <dsp:cNvPr id="0" name=""/>
        <dsp:cNvSpPr/>
      </dsp:nvSpPr>
      <dsp:spPr>
        <a:xfrm>
          <a:off x="0" y="4069552"/>
          <a:ext cx="5453741" cy="503685"/>
        </a:xfrm>
        <a:prstGeom prst="roundRect">
          <a:avLst/>
        </a:prstGeom>
        <a:solidFill>
          <a:schemeClr val="accent2">
            <a:hueOff val="-10060646"/>
            <a:satOff val="0"/>
            <a:lumOff val="12157"/>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rtl="0">
            <a:lnSpc>
              <a:spcPct val="90000"/>
            </a:lnSpc>
            <a:spcBef>
              <a:spcPct val="0"/>
            </a:spcBef>
            <a:spcAft>
              <a:spcPct val="35000"/>
            </a:spcAft>
            <a:buNone/>
          </a:pPr>
          <a:r>
            <a:rPr lang="es" sz="2100" b="0" i="0" u="none" kern="1200" baseline="0"/>
            <a:t>Basado en Principios Centrados en la Persona </a:t>
          </a:r>
        </a:p>
      </dsp:txBody>
      <dsp:txXfrm>
        <a:off x="24588" y="4094140"/>
        <a:ext cx="5404565" cy="454509"/>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AC7389-623C-4136-AA0D-2E09AB657E5B}">
      <dsp:nvSpPr>
        <dsp:cNvPr id="0" name=""/>
        <dsp:cNvSpPr/>
      </dsp:nvSpPr>
      <dsp:spPr>
        <a:xfrm>
          <a:off x="1600200" y="2119"/>
          <a:ext cx="6400800" cy="929878"/>
        </a:xfrm>
        <a:prstGeom prst="rect">
          <a:avLst/>
        </a:prstGeom>
        <a:solidFill>
          <a:schemeClr val="accent2">
            <a:tint val="40000"/>
            <a:alpha val="90000"/>
            <a:hueOff val="0"/>
            <a:satOff val="0"/>
            <a:lumOff val="0"/>
            <a:alphaOff val="0"/>
          </a:schemeClr>
        </a:solidFill>
        <a:ln w="1079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4193" tIns="236189" rIns="124193" bIns="236189" numCol="1" spcCol="1270" anchor="ctr" anchorCtr="0">
          <a:noAutofit/>
        </a:bodyPr>
        <a:lstStyle/>
        <a:p>
          <a:pPr marL="0" lvl="0" indent="0" algn="ctr" defTabSz="711200" rtl="0">
            <a:lnSpc>
              <a:spcPct val="90000"/>
            </a:lnSpc>
            <a:spcBef>
              <a:spcPct val="0"/>
            </a:spcBef>
            <a:spcAft>
              <a:spcPct val="35000"/>
            </a:spcAft>
            <a:buNone/>
          </a:pPr>
          <a:r>
            <a:rPr lang="es" sz="1600" b="0" i="0" u="none" kern="1200" baseline="0"/>
            <a:t>Respetar las preferencias y objetivos del(de la) participante </a:t>
          </a:r>
        </a:p>
      </dsp:txBody>
      <dsp:txXfrm>
        <a:off x="1600200" y="2119"/>
        <a:ext cx="6400800" cy="929878"/>
      </dsp:txXfrm>
    </dsp:sp>
    <dsp:sp modelId="{B2A0D7AD-F0E6-45AA-BA7A-69BE87DA99A5}">
      <dsp:nvSpPr>
        <dsp:cNvPr id="0" name=""/>
        <dsp:cNvSpPr/>
      </dsp:nvSpPr>
      <dsp:spPr>
        <a:xfrm>
          <a:off x="0" y="2119"/>
          <a:ext cx="1600200" cy="929878"/>
        </a:xfrm>
        <a:prstGeom prst="rect">
          <a:avLst/>
        </a:prstGeom>
        <a:solidFill>
          <a:schemeClr val="accent2">
            <a:hueOff val="0"/>
            <a:satOff val="0"/>
            <a:lumOff val="0"/>
            <a:alphaOff val="0"/>
          </a:schemeClr>
        </a:solidFill>
        <a:ln w="1079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677" tIns="91851" rIns="84677" bIns="91851" numCol="1" spcCol="1270" anchor="ctr" anchorCtr="0">
          <a:noAutofit/>
        </a:bodyPr>
        <a:lstStyle/>
        <a:p>
          <a:pPr marL="0" lvl="0" indent="0" algn="ctr" defTabSz="889000" rtl="0">
            <a:lnSpc>
              <a:spcPct val="90000"/>
            </a:lnSpc>
            <a:spcBef>
              <a:spcPct val="0"/>
            </a:spcBef>
            <a:spcAft>
              <a:spcPct val="35000"/>
            </a:spcAft>
            <a:buNone/>
          </a:pPr>
          <a:r>
            <a:rPr lang="es" sz="2000" b="0" i="0" u="none" kern="1200" baseline="0"/>
            <a:t>Respeto</a:t>
          </a:r>
        </a:p>
      </dsp:txBody>
      <dsp:txXfrm>
        <a:off x="0" y="2119"/>
        <a:ext cx="1600200" cy="929878"/>
      </dsp:txXfrm>
    </dsp:sp>
    <dsp:sp modelId="{37AAF43D-C177-4A7E-9BDB-6A2522A08378}">
      <dsp:nvSpPr>
        <dsp:cNvPr id="0" name=""/>
        <dsp:cNvSpPr/>
      </dsp:nvSpPr>
      <dsp:spPr>
        <a:xfrm>
          <a:off x="1600200" y="987790"/>
          <a:ext cx="6400800" cy="929878"/>
        </a:xfrm>
        <a:prstGeom prst="rect">
          <a:avLst/>
        </a:prstGeom>
        <a:solidFill>
          <a:schemeClr val="accent3">
            <a:tint val="40000"/>
            <a:alpha val="90000"/>
            <a:hueOff val="0"/>
            <a:satOff val="0"/>
            <a:lumOff val="0"/>
            <a:alphaOff val="0"/>
          </a:schemeClr>
        </a:solidFill>
        <a:ln w="10795"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4193" tIns="236189" rIns="124193" bIns="236189" numCol="1" spcCol="1270" anchor="ctr" anchorCtr="0">
          <a:noAutofit/>
        </a:bodyPr>
        <a:lstStyle/>
        <a:p>
          <a:pPr marL="0" lvl="0" indent="0" algn="ctr" defTabSz="711200" rtl="0">
            <a:lnSpc>
              <a:spcPct val="90000"/>
            </a:lnSpc>
            <a:spcBef>
              <a:spcPct val="0"/>
            </a:spcBef>
            <a:spcAft>
              <a:spcPct val="35000"/>
            </a:spcAft>
            <a:buNone/>
          </a:pPr>
          <a:r>
            <a:rPr lang="es" sz="1600" b="0" i="0" u="none" kern="1200" baseline="0"/>
            <a:t>Tratar al(a la) participante con dignidad </a:t>
          </a:r>
        </a:p>
      </dsp:txBody>
      <dsp:txXfrm>
        <a:off x="1600200" y="987790"/>
        <a:ext cx="6400800" cy="929878"/>
      </dsp:txXfrm>
    </dsp:sp>
    <dsp:sp modelId="{C4505B67-3575-4B54-A65D-2F401B5CBA26}">
      <dsp:nvSpPr>
        <dsp:cNvPr id="0" name=""/>
        <dsp:cNvSpPr/>
      </dsp:nvSpPr>
      <dsp:spPr>
        <a:xfrm>
          <a:off x="0" y="987790"/>
          <a:ext cx="1600200" cy="929878"/>
        </a:xfrm>
        <a:prstGeom prst="rect">
          <a:avLst/>
        </a:prstGeom>
        <a:solidFill>
          <a:schemeClr val="accent3">
            <a:hueOff val="0"/>
            <a:satOff val="0"/>
            <a:lumOff val="0"/>
            <a:alphaOff val="0"/>
          </a:schemeClr>
        </a:solidFill>
        <a:ln w="1079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677" tIns="91851" rIns="84677" bIns="91851" numCol="1" spcCol="1270" anchor="ctr" anchorCtr="0">
          <a:noAutofit/>
        </a:bodyPr>
        <a:lstStyle/>
        <a:p>
          <a:pPr marL="0" lvl="0" indent="0" algn="ctr" defTabSz="889000" rtl="0">
            <a:lnSpc>
              <a:spcPct val="90000"/>
            </a:lnSpc>
            <a:spcBef>
              <a:spcPct val="0"/>
            </a:spcBef>
            <a:spcAft>
              <a:spcPct val="35000"/>
            </a:spcAft>
            <a:buNone/>
          </a:pPr>
          <a:r>
            <a:rPr lang="es" sz="2000" b="0" i="0" u="none" kern="1200" baseline="0"/>
            <a:t>Trato</a:t>
          </a:r>
        </a:p>
      </dsp:txBody>
      <dsp:txXfrm>
        <a:off x="0" y="987790"/>
        <a:ext cx="1600200" cy="929878"/>
      </dsp:txXfrm>
    </dsp:sp>
    <dsp:sp modelId="{9F2B7C69-20C7-437C-AB94-00A63D5B1DEB}">
      <dsp:nvSpPr>
        <dsp:cNvPr id="0" name=""/>
        <dsp:cNvSpPr/>
      </dsp:nvSpPr>
      <dsp:spPr>
        <a:xfrm>
          <a:off x="1600200" y="1973460"/>
          <a:ext cx="6400800" cy="929878"/>
        </a:xfrm>
        <a:prstGeom prst="rect">
          <a:avLst/>
        </a:prstGeom>
        <a:solidFill>
          <a:schemeClr val="accent4">
            <a:tint val="40000"/>
            <a:alpha val="90000"/>
            <a:hueOff val="0"/>
            <a:satOff val="0"/>
            <a:lumOff val="0"/>
            <a:alphaOff val="0"/>
          </a:schemeClr>
        </a:solidFill>
        <a:ln w="10795"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4193" tIns="236189" rIns="124193" bIns="236189" numCol="1" spcCol="1270" anchor="ctr" anchorCtr="0">
          <a:noAutofit/>
        </a:bodyPr>
        <a:lstStyle/>
        <a:p>
          <a:pPr marL="0" lvl="0" indent="0" algn="ctr" defTabSz="711200" rtl="0">
            <a:lnSpc>
              <a:spcPct val="90000"/>
            </a:lnSpc>
            <a:spcBef>
              <a:spcPct val="0"/>
            </a:spcBef>
            <a:spcAft>
              <a:spcPct val="35000"/>
            </a:spcAft>
            <a:buNone/>
          </a:pPr>
          <a:r>
            <a:rPr lang="es" sz="1600" b="0" i="0" u="none" kern="1200" baseline="0"/>
            <a:t>Comprender las experiencias y objetivos del(de la) participante </a:t>
          </a:r>
        </a:p>
      </dsp:txBody>
      <dsp:txXfrm>
        <a:off x="1600200" y="1973460"/>
        <a:ext cx="6400800" cy="929878"/>
      </dsp:txXfrm>
    </dsp:sp>
    <dsp:sp modelId="{C531A33E-72E5-453A-ABC0-757FF1139E0A}">
      <dsp:nvSpPr>
        <dsp:cNvPr id="0" name=""/>
        <dsp:cNvSpPr/>
      </dsp:nvSpPr>
      <dsp:spPr>
        <a:xfrm>
          <a:off x="0" y="1973460"/>
          <a:ext cx="1600200" cy="929878"/>
        </a:xfrm>
        <a:prstGeom prst="rect">
          <a:avLst/>
        </a:prstGeom>
        <a:solidFill>
          <a:schemeClr val="accent4">
            <a:hueOff val="0"/>
            <a:satOff val="0"/>
            <a:lumOff val="0"/>
            <a:alphaOff val="0"/>
          </a:schemeClr>
        </a:solidFill>
        <a:ln w="1079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677" tIns="91851" rIns="84677" bIns="91851" numCol="1" spcCol="1270" anchor="ctr" anchorCtr="0">
          <a:noAutofit/>
        </a:bodyPr>
        <a:lstStyle/>
        <a:p>
          <a:pPr marL="0" lvl="0" indent="0" algn="ctr" defTabSz="889000" rtl="0">
            <a:lnSpc>
              <a:spcPct val="90000"/>
            </a:lnSpc>
            <a:spcBef>
              <a:spcPct val="0"/>
            </a:spcBef>
            <a:spcAft>
              <a:spcPct val="35000"/>
            </a:spcAft>
            <a:buNone/>
          </a:pPr>
          <a:r>
            <a:rPr lang="es" sz="2000" b="0" i="0" u="none" kern="1200" baseline="0"/>
            <a:t>Comprensión</a:t>
          </a:r>
        </a:p>
      </dsp:txBody>
      <dsp:txXfrm>
        <a:off x="0" y="1973460"/>
        <a:ext cx="1600200" cy="929878"/>
      </dsp:txXfrm>
    </dsp:sp>
    <dsp:sp modelId="{F4A61C0D-C1EC-4B76-BDB5-98886A47AEFE}">
      <dsp:nvSpPr>
        <dsp:cNvPr id="0" name=""/>
        <dsp:cNvSpPr/>
      </dsp:nvSpPr>
      <dsp:spPr>
        <a:xfrm>
          <a:off x="1600200" y="2959131"/>
          <a:ext cx="6400800" cy="929878"/>
        </a:xfrm>
        <a:prstGeom prst="rect">
          <a:avLst/>
        </a:prstGeom>
        <a:solidFill>
          <a:schemeClr val="accent5">
            <a:tint val="40000"/>
            <a:alpha val="90000"/>
            <a:hueOff val="0"/>
            <a:satOff val="0"/>
            <a:lumOff val="0"/>
            <a:alphaOff val="0"/>
          </a:schemeClr>
        </a:solidFill>
        <a:ln w="10795"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4193" tIns="236189" rIns="124193" bIns="236189" numCol="1" spcCol="1270" anchor="ctr" anchorCtr="0">
          <a:noAutofit/>
        </a:bodyPr>
        <a:lstStyle/>
        <a:p>
          <a:pPr marL="0" lvl="0" indent="0" algn="ctr" defTabSz="711200" rtl="0">
            <a:lnSpc>
              <a:spcPct val="90000"/>
            </a:lnSpc>
            <a:spcBef>
              <a:spcPct val="0"/>
            </a:spcBef>
            <a:spcAft>
              <a:spcPct val="35000"/>
            </a:spcAft>
            <a:buNone/>
          </a:pPr>
          <a:r>
            <a:rPr lang="es" sz="1600" b="0" i="0" u="none" kern="1200" baseline="0"/>
            <a:t>Preservar la confidencialidad de la situación y la información de los participantes </a:t>
          </a:r>
        </a:p>
      </dsp:txBody>
      <dsp:txXfrm>
        <a:off x="1600200" y="2959131"/>
        <a:ext cx="6400800" cy="929878"/>
      </dsp:txXfrm>
    </dsp:sp>
    <dsp:sp modelId="{E9C9237E-809F-4851-94CB-6148B69103F6}">
      <dsp:nvSpPr>
        <dsp:cNvPr id="0" name=""/>
        <dsp:cNvSpPr/>
      </dsp:nvSpPr>
      <dsp:spPr>
        <a:xfrm>
          <a:off x="0" y="2959131"/>
          <a:ext cx="1600200" cy="929878"/>
        </a:xfrm>
        <a:prstGeom prst="rect">
          <a:avLst/>
        </a:prstGeom>
        <a:solidFill>
          <a:schemeClr val="accent5">
            <a:hueOff val="0"/>
            <a:satOff val="0"/>
            <a:lumOff val="0"/>
            <a:alphaOff val="0"/>
          </a:schemeClr>
        </a:solidFill>
        <a:ln w="1079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677" tIns="91851" rIns="84677" bIns="91851" numCol="1" spcCol="1270" anchor="ctr" anchorCtr="0">
          <a:noAutofit/>
        </a:bodyPr>
        <a:lstStyle/>
        <a:p>
          <a:pPr marL="0" lvl="0" indent="0" algn="ctr" defTabSz="889000" rtl="0">
            <a:lnSpc>
              <a:spcPct val="90000"/>
            </a:lnSpc>
            <a:spcBef>
              <a:spcPct val="0"/>
            </a:spcBef>
            <a:spcAft>
              <a:spcPct val="35000"/>
            </a:spcAft>
            <a:buNone/>
          </a:pPr>
          <a:r>
            <a:rPr lang="es" sz="2000" b="0" i="0" u="none" kern="1200" baseline="0"/>
            <a:t>Preservar</a:t>
          </a:r>
        </a:p>
      </dsp:txBody>
      <dsp:txXfrm>
        <a:off x="0" y="2959131"/>
        <a:ext cx="1600200" cy="929878"/>
      </dsp:txXfrm>
    </dsp:sp>
    <dsp:sp modelId="{F86F8DB2-A191-4367-97FA-5D8B778FA487}">
      <dsp:nvSpPr>
        <dsp:cNvPr id="0" name=""/>
        <dsp:cNvSpPr/>
      </dsp:nvSpPr>
      <dsp:spPr>
        <a:xfrm>
          <a:off x="1600200" y="3944802"/>
          <a:ext cx="6400800" cy="929878"/>
        </a:xfrm>
        <a:prstGeom prst="rect">
          <a:avLst/>
        </a:prstGeom>
        <a:solidFill>
          <a:schemeClr val="accent6">
            <a:tint val="40000"/>
            <a:alpha val="90000"/>
            <a:hueOff val="0"/>
            <a:satOff val="0"/>
            <a:lumOff val="0"/>
            <a:alphaOff val="0"/>
          </a:schemeClr>
        </a:solidFill>
        <a:ln w="10795" cap="flat" cmpd="sng" algn="ctr">
          <a:solidFill>
            <a:schemeClr val="accent6">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4193" tIns="236189" rIns="124193" bIns="236189" numCol="1" spcCol="1270" anchor="ctr" anchorCtr="0">
          <a:noAutofit/>
        </a:bodyPr>
        <a:lstStyle/>
        <a:p>
          <a:pPr marL="0" lvl="0" indent="0" algn="ctr" defTabSz="711200" rtl="0">
            <a:lnSpc>
              <a:spcPct val="90000"/>
            </a:lnSpc>
            <a:spcBef>
              <a:spcPct val="0"/>
            </a:spcBef>
            <a:spcAft>
              <a:spcPct val="35000"/>
            </a:spcAft>
            <a:buNone/>
          </a:pPr>
          <a:r>
            <a:rPr lang="es" sz="1600" b="0" i="0" u="none" kern="1200" baseline="0"/>
            <a:t>Otorgar responsabilidad y empoderar al(a la) participante </a:t>
          </a:r>
        </a:p>
      </dsp:txBody>
      <dsp:txXfrm>
        <a:off x="1600200" y="3944802"/>
        <a:ext cx="6400800" cy="929878"/>
      </dsp:txXfrm>
    </dsp:sp>
    <dsp:sp modelId="{D5078EF7-2229-4F15-A3DA-253A4F21BEC0}">
      <dsp:nvSpPr>
        <dsp:cNvPr id="0" name=""/>
        <dsp:cNvSpPr/>
      </dsp:nvSpPr>
      <dsp:spPr>
        <a:xfrm>
          <a:off x="0" y="3944802"/>
          <a:ext cx="1600200" cy="929878"/>
        </a:xfrm>
        <a:prstGeom prst="rect">
          <a:avLst/>
        </a:prstGeom>
        <a:solidFill>
          <a:schemeClr val="accent6">
            <a:hueOff val="0"/>
            <a:satOff val="0"/>
            <a:lumOff val="0"/>
            <a:alphaOff val="0"/>
          </a:schemeClr>
        </a:solidFill>
        <a:ln w="10795"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677" tIns="91851" rIns="84677" bIns="91851" numCol="1" spcCol="1270" anchor="ctr" anchorCtr="0">
          <a:noAutofit/>
        </a:bodyPr>
        <a:lstStyle/>
        <a:p>
          <a:pPr marL="0" lvl="0" indent="0" algn="ctr" defTabSz="889000" rtl="0">
            <a:lnSpc>
              <a:spcPct val="90000"/>
            </a:lnSpc>
            <a:spcBef>
              <a:spcPct val="0"/>
            </a:spcBef>
            <a:spcAft>
              <a:spcPct val="35000"/>
            </a:spcAft>
            <a:buNone/>
          </a:pPr>
          <a:r>
            <a:rPr lang="es" sz="2000" b="0" i="0" u="none" kern="1200" baseline="0"/>
            <a:t>Otorgar</a:t>
          </a:r>
        </a:p>
      </dsp:txBody>
      <dsp:txXfrm>
        <a:off x="0" y="3944802"/>
        <a:ext cx="1600200" cy="92987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55D083-4ED3-455D-B5BB-DA7FEBB05E53}">
      <dsp:nvSpPr>
        <dsp:cNvPr id="0" name=""/>
        <dsp:cNvSpPr/>
      </dsp:nvSpPr>
      <dsp:spPr>
        <a:xfrm>
          <a:off x="0" y="538311"/>
          <a:ext cx="6095999" cy="1074060"/>
        </a:xfrm>
        <a:prstGeom prst="roundRect">
          <a:avLst/>
        </a:prstGeom>
        <a:solidFill>
          <a:schemeClr val="accent2">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rtl="0">
            <a:lnSpc>
              <a:spcPct val="90000"/>
            </a:lnSpc>
            <a:spcBef>
              <a:spcPct val="0"/>
            </a:spcBef>
            <a:spcAft>
              <a:spcPct val="35000"/>
            </a:spcAft>
            <a:buNone/>
          </a:pPr>
          <a:r>
            <a:rPr lang="es" sz="2700" b="0" i="0" u="none" kern="1200" baseline="0" dirty="0"/>
            <a:t>Financiado por el Departamento de Servicios de Medicaid (DMS)</a:t>
          </a:r>
        </a:p>
      </dsp:txBody>
      <dsp:txXfrm>
        <a:off x="52431" y="590742"/>
        <a:ext cx="5991137" cy="969198"/>
      </dsp:txXfrm>
    </dsp:sp>
    <dsp:sp modelId="{7837F6E2-30F7-4C11-827E-E11B9D3BED86}">
      <dsp:nvSpPr>
        <dsp:cNvPr id="0" name=""/>
        <dsp:cNvSpPr/>
      </dsp:nvSpPr>
      <dsp:spPr>
        <a:xfrm>
          <a:off x="0" y="1690131"/>
          <a:ext cx="6095999" cy="1074060"/>
        </a:xfrm>
        <a:prstGeom prst="roundRect">
          <a:avLst/>
        </a:prstGeom>
        <a:solidFill>
          <a:schemeClr val="accent2">
            <a:hueOff val="-3353549"/>
            <a:satOff val="0"/>
            <a:lumOff val="4052"/>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rtl="0">
            <a:lnSpc>
              <a:spcPct val="90000"/>
            </a:lnSpc>
            <a:spcBef>
              <a:spcPct val="0"/>
            </a:spcBef>
            <a:spcAft>
              <a:spcPct val="35000"/>
            </a:spcAft>
            <a:buNone/>
          </a:pPr>
          <a:r>
            <a:rPr lang="es" sz="2700" b="0" i="0" u="none" kern="1200" baseline="0" dirty="0"/>
            <a:t>Operado por el Departamento para la Tercera Edad y Vida Independiente (DAIL)</a:t>
          </a:r>
        </a:p>
      </dsp:txBody>
      <dsp:txXfrm>
        <a:off x="52431" y="1742562"/>
        <a:ext cx="5991137" cy="969198"/>
      </dsp:txXfrm>
    </dsp:sp>
    <dsp:sp modelId="{C023B400-6749-4A38-9260-C29A4F9911F6}">
      <dsp:nvSpPr>
        <dsp:cNvPr id="0" name=""/>
        <dsp:cNvSpPr/>
      </dsp:nvSpPr>
      <dsp:spPr>
        <a:xfrm>
          <a:off x="0" y="2841951"/>
          <a:ext cx="6095999" cy="1074060"/>
        </a:xfrm>
        <a:prstGeom prst="roundRect">
          <a:avLst/>
        </a:prstGeom>
        <a:solidFill>
          <a:schemeClr val="accent2">
            <a:hueOff val="-6707097"/>
            <a:satOff val="0"/>
            <a:lumOff val="8105"/>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rtl="0">
            <a:lnSpc>
              <a:spcPct val="90000"/>
            </a:lnSpc>
            <a:spcBef>
              <a:spcPct val="0"/>
            </a:spcBef>
            <a:spcAft>
              <a:spcPct val="35000"/>
            </a:spcAft>
            <a:buNone/>
          </a:pPr>
          <a:r>
            <a:rPr lang="es" sz="2700" b="0" i="0" u="none" kern="1200" baseline="0"/>
            <a:t>Ofrecido en todo el estado</a:t>
          </a:r>
        </a:p>
      </dsp:txBody>
      <dsp:txXfrm>
        <a:off x="52431" y="2894382"/>
        <a:ext cx="5991137" cy="969198"/>
      </dsp:txXfrm>
    </dsp:sp>
    <dsp:sp modelId="{8B6B8C90-C9CE-4C73-8BEE-537DB3384044}">
      <dsp:nvSpPr>
        <dsp:cNvPr id="0" name=""/>
        <dsp:cNvSpPr/>
      </dsp:nvSpPr>
      <dsp:spPr>
        <a:xfrm>
          <a:off x="0" y="3993771"/>
          <a:ext cx="6095999" cy="1074060"/>
        </a:xfrm>
        <a:prstGeom prst="roundRect">
          <a:avLst/>
        </a:prstGeom>
        <a:solidFill>
          <a:schemeClr val="accent2">
            <a:hueOff val="-10060646"/>
            <a:satOff val="0"/>
            <a:lumOff val="12157"/>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rtl="0">
            <a:lnSpc>
              <a:spcPct val="90000"/>
            </a:lnSpc>
            <a:spcBef>
              <a:spcPct val="0"/>
            </a:spcBef>
            <a:spcAft>
              <a:spcPct val="35000"/>
            </a:spcAft>
            <a:buNone/>
          </a:pPr>
          <a:r>
            <a:rPr lang="es" sz="2700" b="0" i="0" u="none" kern="1200" baseline="0"/>
            <a:t>Atiende a unos 17 000 participantes  </a:t>
          </a:r>
        </a:p>
      </dsp:txBody>
      <dsp:txXfrm>
        <a:off x="52431" y="4046202"/>
        <a:ext cx="5991137" cy="96919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BABCB1-50B7-4C5B-B0B0-C5874E709A7B}">
      <dsp:nvSpPr>
        <dsp:cNvPr id="0" name=""/>
        <dsp:cNvSpPr/>
      </dsp:nvSpPr>
      <dsp:spPr>
        <a:xfrm>
          <a:off x="0" y="24533"/>
          <a:ext cx="4838958" cy="835379"/>
        </a:xfrm>
        <a:prstGeom prst="roundRect">
          <a:avLst/>
        </a:prstGeom>
        <a:solidFill>
          <a:schemeClr val="accent2">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rtl="0">
            <a:lnSpc>
              <a:spcPct val="90000"/>
            </a:lnSpc>
            <a:spcBef>
              <a:spcPct val="0"/>
            </a:spcBef>
            <a:spcAft>
              <a:spcPct val="35000"/>
            </a:spcAft>
            <a:buNone/>
          </a:pPr>
          <a:r>
            <a:rPr lang="es" sz="2100" b="0" i="0" u="none" kern="1200" baseline="0"/>
            <a:t>Atención Médica Diurna para Adultos (ADHC, por sus siglas en inglés)</a:t>
          </a:r>
        </a:p>
      </dsp:txBody>
      <dsp:txXfrm>
        <a:off x="40780" y="65313"/>
        <a:ext cx="4757398" cy="753819"/>
      </dsp:txXfrm>
    </dsp:sp>
    <dsp:sp modelId="{001B8CF1-A019-4C24-B73E-7D333488A663}">
      <dsp:nvSpPr>
        <dsp:cNvPr id="0" name=""/>
        <dsp:cNvSpPr/>
      </dsp:nvSpPr>
      <dsp:spPr>
        <a:xfrm>
          <a:off x="0" y="920393"/>
          <a:ext cx="4838958" cy="835379"/>
        </a:xfrm>
        <a:prstGeom prst="roundRect">
          <a:avLst/>
        </a:prstGeom>
        <a:solidFill>
          <a:schemeClr val="accent2">
            <a:hueOff val="-2515161"/>
            <a:satOff val="0"/>
            <a:lumOff val="3039"/>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rtl="0">
            <a:lnSpc>
              <a:spcPct val="90000"/>
            </a:lnSpc>
            <a:spcBef>
              <a:spcPct val="0"/>
            </a:spcBef>
            <a:spcAft>
              <a:spcPct val="35000"/>
            </a:spcAft>
            <a:buNone/>
          </a:pPr>
          <a:r>
            <a:rPr lang="es" sz="2100" b="0" i="0" u="none" kern="1200" baseline="0"/>
            <a:t>Atención Asistida (AC, por sus siglas en inglés)</a:t>
          </a:r>
        </a:p>
      </dsp:txBody>
      <dsp:txXfrm>
        <a:off x="40780" y="961173"/>
        <a:ext cx="4757398" cy="753819"/>
      </dsp:txXfrm>
    </dsp:sp>
    <dsp:sp modelId="{ACDF98F3-153D-44CC-9B38-E86D22532773}">
      <dsp:nvSpPr>
        <dsp:cNvPr id="0" name=""/>
        <dsp:cNvSpPr/>
      </dsp:nvSpPr>
      <dsp:spPr>
        <a:xfrm>
          <a:off x="0" y="1816253"/>
          <a:ext cx="4838958" cy="835379"/>
        </a:xfrm>
        <a:prstGeom prst="roundRect">
          <a:avLst/>
        </a:prstGeom>
        <a:solidFill>
          <a:schemeClr val="accent2">
            <a:hueOff val="-5030323"/>
            <a:satOff val="0"/>
            <a:lumOff val="6078"/>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rtl="0">
            <a:lnSpc>
              <a:spcPct val="90000"/>
            </a:lnSpc>
            <a:spcBef>
              <a:spcPct val="0"/>
            </a:spcBef>
            <a:spcAft>
              <a:spcPct val="35000"/>
            </a:spcAft>
            <a:buNone/>
          </a:pPr>
          <a:r>
            <a:rPr lang="es" sz="2100" b="0" i="0" u="none" kern="1200" baseline="0"/>
            <a:t>Comidas a Domicilio (HDM, por sus siglas en inglés)</a:t>
          </a:r>
        </a:p>
      </dsp:txBody>
      <dsp:txXfrm>
        <a:off x="40780" y="1857033"/>
        <a:ext cx="4757398" cy="753819"/>
      </dsp:txXfrm>
    </dsp:sp>
    <dsp:sp modelId="{B7E80BF6-3362-4356-A7C5-9CA081567C2F}">
      <dsp:nvSpPr>
        <dsp:cNvPr id="0" name=""/>
        <dsp:cNvSpPr/>
      </dsp:nvSpPr>
      <dsp:spPr>
        <a:xfrm>
          <a:off x="0" y="2712113"/>
          <a:ext cx="4838958" cy="835379"/>
        </a:xfrm>
        <a:prstGeom prst="roundRect">
          <a:avLst/>
        </a:prstGeom>
        <a:solidFill>
          <a:schemeClr val="accent2">
            <a:hueOff val="-7545484"/>
            <a:satOff val="0"/>
            <a:lumOff val="9118"/>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rtl="0">
            <a:lnSpc>
              <a:spcPct val="90000"/>
            </a:lnSpc>
            <a:spcBef>
              <a:spcPct val="0"/>
            </a:spcBef>
            <a:spcAft>
              <a:spcPct val="35000"/>
            </a:spcAft>
            <a:buNone/>
          </a:pPr>
          <a:r>
            <a:rPr lang="es" sz="2100" b="0" i="0" u="none" kern="1200" baseline="0"/>
            <a:t>Bienes y Servicios (G&amp;S, por sus siglas en inglés)</a:t>
          </a:r>
        </a:p>
      </dsp:txBody>
      <dsp:txXfrm>
        <a:off x="40780" y="2752893"/>
        <a:ext cx="4757398" cy="753819"/>
      </dsp:txXfrm>
    </dsp:sp>
    <dsp:sp modelId="{E5340368-7916-4668-A281-C0AE18EC0BAA}">
      <dsp:nvSpPr>
        <dsp:cNvPr id="0" name=""/>
        <dsp:cNvSpPr/>
      </dsp:nvSpPr>
      <dsp:spPr>
        <a:xfrm>
          <a:off x="0" y="3607973"/>
          <a:ext cx="4838958" cy="835379"/>
        </a:xfrm>
        <a:prstGeom prst="roundRect">
          <a:avLst/>
        </a:prstGeom>
        <a:solidFill>
          <a:schemeClr val="accent2">
            <a:hueOff val="-10060646"/>
            <a:satOff val="0"/>
            <a:lumOff val="12157"/>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rtl="0">
            <a:lnSpc>
              <a:spcPct val="90000"/>
            </a:lnSpc>
            <a:spcBef>
              <a:spcPct val="0"/>
            </a:spcBef>
            <a:spcAft>
              <a:spcPct val="35000"/>
            </a:spcAft>
            <a:buNone/>
          </a:pPr>
          <a:r>
            <a:rPr lang="es" sz="2100" b="0" i="0" u="none" kern="1200" baseline="0"/>
            <a:t>Adaptaciones Menores en el Hogar (MHA, por sus siglas en inglés)</a:t>
          </a:r>
        </a:p>
      </dsp:txBody>
      <dsp:txXfrm>
        <a:off x="40780" y="3648753"/>
        <a:ext cx="4757398" cy="75381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B59C5D-56BB-41AF-8D3D-45947082D00C}">
      <dsp:nvSpPr>
        <dsp:cNvPr id="0" name=""/>
        <dsp:cNvSpPr/>
      </dsp:nvSpPr>
      <dsp:spPr>
        <a:xfrm>
          <a:off x="0" y="52886"/>
          <a:ext cx="4876801" cy="1153620"/>
        </a:xfrm>
        <a:prstGeom prst="roundRect">
          <a:avLst/>
        </a:prstGeom>
        <a:solidFill>
          <a:schemeClr val="accent2">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rtl="0">
            <a:lnSpc>
              <a:spcPct val="90000"/>
            </a:lnSpc>
            <a:spcBef>
              <a:spcPct val="0"/>
            </a:spcBef>
            <a:spcAft>
              <a:spcPct val="35000"/>
            </a:spcAft>
            <a:buNone/>
          </a:pPr>
          <a:r>
            <a:rPr lang="es" sz="2900" b="0" i="0" u="none" kern="1200" baseline="0"/>
            <a:t>Coordinación de Apoyo (Gestión de Casos de PDS)</a:t>
          </a:r>
        </a:p>
      </dsp:txBody>
      <dsp:txXfrm>
        <a:off x="56315" y="109201"/>
        <a:ext cx="4764171" cy="1040990"/>
      </dsp:txXfrm>
    </dsp:sp>
    <dsp:sp modelId="{B993C352-0831-46D3-AFCC-0E0FA0D51310}">
      <dsp:nvSpPr>
        <dsp:cNvPr id="0" name=""/>
        <dsp:cNvSpPr/>
      </dsp:nvSpPr>
      <dsp:spPr>
        <a:xfrm>
          <a:off x="0" y="1290026"/>
          <a:ext cx="4876801" cy="1153620"/>
        </a:xfrm>
        <a:prstGeom prst="roundRect">
          <a:avLst/>
        </a:prstGeom>
        <a:solidFill>
          <a:schemeClr val="accent2">
            <a:hueOff val="-2515161"/>
            <a:satOff val="0"/>
            <a:lumOff val="3039"/>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rtl="0">
            <a:lnSpc>
              <a:spcPct val="90000"/>
            </a:lnSpc>
            <a:spcBef>
              <a:spcPct val="0"/>
            </a:spcBef>
            <a:spcAft>
              <a:spcPct val="35000"/>
            </a:spcAft>
            <a:buNone/>
          </a:pPr>
          <a:r>
            <a:rPr lang="es" sz="2900" b="0" i="0" u="none" kern="1200" baseline="0"/>
            <a:t>Atención Asistida (AC)</a:t>
          </a:r>
        </a:p>
      </dsp:txBody>
      <dsp:txXfrm>
        <a:off x="56315" y="1346341"/>
        <a:ext cx="4764171" cy="1040990"/>
      </dsp:txXfrm>
    </dsp:sp>
    <dsp:sp modelId="{66E78AFC-A283-4C5A-B8C5-3C51FA082649}">
      <dsp:nvSpPr>
        <dsp:cNvPr id="0" name=""/>
        <dsp:cNvSpPr/>
      </dsp:nvSpPr>
      <dsp:spPr>
        <a:xfrm>
          <a:off x="0" y="2527166"/>
          <a:ext cx="4876801" cy="1153620"/>
        </a:xfrm>
        <a:prstGeom prst="roundRect">
          <a:avLst/>
        </a:prstGeom>
        <a:solidFill>
          <a:schemeClr val="accent2">
            <a:hueOff val="-5030323"/>
            <a:satOff val="0"/>
            <a:lumOff val="6078"/>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rtl="0">
            <a:lnSpc>
              <a:spcPct val="90000"/>
            </a:lnSpc>
            <a:spcBef>
              <a:spcPct val="0"/>
            </a:spcBef>
            <a:spcAft>
              <a:spcPct val="35000"/>
            </a:spcAft>
            <a:buNone/>
          </a:pPr>
          <a:r>
            <a:rPr lang="es" sz="2900" b="0" i="0" u="none" kern="1200" baseline="0"/>
            <a:t>Comidas a Domicilio </a:t>
          </a:r>
        </a:p>
      </dsp:txBody>
      <dsp:txXfrm>
        <a:off x="56315" y="2583481"/>
        <a:ext cx="4764171" cy="1040990"/>
      </dsp:txXfrm>
    </dsp:sp>
    <dsp:sp modelId="{307929AA-4C86-4C4C-8549-1852ED158E45}">
      <dsp:nvSpPr>
        <dsp:cNvPr id="0" name=""/>
        <dsp:cNvSpPr/>
      </dsp:nvSpPr>
      <dsp:spPr>
        <a:xfrm>
          <a:off x="0" y="3764306"/>
          <a:ext cx="4876801" cy="1153620"/>
        </a:xfrm>
        <a:prstGeom prst="roundRect">
          <a:avLst/>
        </a:prstGeom>
        <a:solidFill>
          <a:schemeClr val="accent2">
            <a:hueOff val="-7545484"/>
            <a:satOff val="0"/>
            <a:lumOff val="9118"/>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rtl="0">
            <a:lnSpc>
              <a:spcPct val="90000"/>
            </a:lnSpc>
            <a:spcBef>
              <a:spcPct val="0"/>
            </a:spcBef>
            <a:spcAft>
              <a:spcPct val="35000"/>
            </a:spcAft>
            <a:buNone/>
          </a:pPr>
          <a:r>
            <a:rPr lang="es" sz="2900" b="0" i="0" u="none" kern="1200" baseline="0"/>
            <a:t>Bienes y Servicios</a:t>
          </a:r>
        </a:p>
      </dsp:txBody>
      <dsp:txXfrm>
        <a:off x="56315" y="3820621"/>
        <a:ext cx="4764171" cy="1040990"/>
      </dsp:txXfrm>
    </dsp:sp>
    <dsp:sp modelId="{FD07A79C-7FF4-4C2C-A385-6D95EB625F50}">
      <dsp:nvSpPr>
        <dsp:cNvPr id="0" name=""/>
        <dsp:cNvSpPr/>
      </dsp:nvSpPr>
      <dsp:spPr>
        <a:xfrm>
          <a:off x="0" y="5001446"/>
          <a:ext cx="4876801" cy="1153620"/>
        </a:xfrm>
        <a:prstGeom prst="roundRect">
          <a:avLst/>
        </a:prstGeom>
        <a:solidFill>
          <a:schemeClr val="accent2">
            <a:hueOff val="-10060646"/>
            <a:satOff val="0"/>
            <a:lumOff val="12157"/>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rtl="0">
            <a:lnSpc>
              <a:spcPct val="90000"/>
            </a:lnSpc>
            <a:spcBef>
              <a:spcPct val="0"/>
            </a:spcBef>
            <a:spcAft>
              <a:spcPct val="35000"/>
            </a:spcAft>
            <a:buNone/>
          </a:pPr>
          <a:r>
            <a:rPr lang="es" sz="2900" b="0" i="0" u="none" kern="1200" baseline="0"/>
            <a:t>Adaptaciones Menores en el Hogar/en el entorno</a:t>
          </a:r>
        </a:p>
      </dsp:txBody>
      <dsp:txXfrm>
        <a:off x="56315" y="5057761"/>
        <a:ext cx="4764171" cy="104099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5D3FA5-DBAF-47A6-B930-53AA2FDEEB99}">
      <dsp:nvSpPr>
        <dsp:cNvPr id="0" name=""/>
        <dsp:cNvSpPr/>
      </dsp:nvSpPr>
      <dsp:spPr>
        <a:xfrm>
          <a:off x="0" y="185352"/>
          <a:ext cx="4838958" cy="1996751"/>
        </a:xfrm>
        <a:prstGeom prst="roundRect">
          <a:avLst/>
        </a:prstGeom>
        <a:solidFill>
          <a:schemeClr val="accent2">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rtl="0">
            <a:lnSpc>
              <a:spcPct val="90000"/>
            </a:lnSpc>
            <a:spcBef>
              <a:spcPct val="0"/>
            </a:spcBef>
            <a:spcAft>
              <a:spcPct val="35000"/>
            </a:spcAft>
            <a:buNone/>
          </a:pPr>
          <a:r>
            <a:rPr lang="es" sz="3900" b="0" i="0" u="none" kern="1200" baseline="0"/>
            <a:t>Coordinación de Cuidados de PDS</a:t>
          </a:r>
        </a:p>
      </dsp:txBody>
      <dsp:txXfrm>
        <a:off x="97473" y="282825"/>
        <a:ext cx="4644012" cy="1801805"/>
      </dsp:txXfrm>
    </dsp:sp>
    <dsp:sp modelId="{025C712C-C584-491D-B77B-3FBC67B45E91}">
      <dsp:nvSpPr>
        <dsp:cNvPr id="0" name=""/>
        <dsp:cNvSpPr/>
      </dsp:nvSpPr>
      <dsp:spPr>
        <a:xfrm>
          <a:off x="0" y="2285783"/>
          <a:ext cx="4838958" cy="1996751"/>
        </a:xfrm>
        <a:prstGeom prst="roundRect">
          <a:avLst/>
        </a:prstGeom>
        <a:solidFill>
          <a:schemeClr val="accent2">
            <a:hueOff val="-10060646"/>
            <a:satOff val="0"/>
            <a:lumOff val="12157"/>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rtl="0">
            <a:lnSpc>
              <a:spcPct val="90000"/>
            </a:lnSpc>
            <a:spcBef>
              <a:spcPct val="0"/>
            </a:spcBef>
            <a:spcAft>
              <a:spcPct val="35000"/>
            </a:spcAft>
            <a:buNone/>
          </a:pPr>
          <a:r>
            <a:rPr lang="es" sz="3600" b="0" i="0" u="none" kern="1200" baseline="0"/>
            <a:t>Cualquier combinación de servicios Tradicionales y PDS</a:t>
          </a:r>
        </a:p>
      </dsp:txBody>
      <dsp:txXfrm>
        <a:off x="97473" y="2383256"/>
        <a:ext cx="4644012" cy="180180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B91299-C633-44BB-AD97-FA953E549B9C}">
      <dsp:nvSpPr>
        <dsp:cNvPr id="0" name=""/>
        <dsp:cNvSpPr/>
      </dsp:nvSpPr>
      <dsp:spPr>
        <a:xfrm>
          <a:off x="0" y="488971"/>
          <a:ext cx="5245383" cy="1032854"/>
        </a:xfrm>
        <a:prstGeom prst="roundRect">
          <a:avLst/>
        </a:prstGeom>
        <a:solidFill>
          <a:schemeClr val="accent2">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rtl="0">
            <a:lnSpc>
              <a:spcPct val="90000"/>
            </a:lnSpc>
            <a:spcBef>
              <a:spcPct val="0"/>
            </a:spcBef>
            <a:spcAft>
              <a:spcPct val="35000"/>
            </a:spcAft>
            <a:buNone/>
          </a:pPr>
          <a:r>
            <a:rPr lang="es" sz="2600" b="0" i="0" u="none" kern="1200" baseline="0" dirty="0"/>
            <a:t>Atención médica directa</a:t>
          </a:r>
        </a:p>
      </dsp:txBody>
      <dsp:txXfrm>
        <a:off x="50420" y="539391"/>
        <a:ext cx="5144543" cy="932014"/>
      </dsp:txXfrm>
    </dsp:sp>
    <dsp:sp modelId="{369C21D8-D864-4DC8-BE27-C470B79B0556}">
      <dsp:nvSpPr>
        <dsp:cNvPr id="0" name=""/>
        <dsp:cNvSpPr/>
      </dsp:nvSpPr>
      <dsp:spPr>
        <a:xfrm>
          <a:off x="0" y="1596705"/>
          <a:ext cx="5245383" cy="1032854"/>
        </a:xfrm>
        <a:prstGeom prst="roundRect">
          <a:avLst/>
        </a:prstGeom>
        <a:solidFill>
          <a:schemeClr val="accent2">
            <a:hueOff val="-3353549"/>
            <a:satOff val="0"/>
            <a:lumOff val="4052"/>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rtl="0">
            <a:lnSpc>
              <a:spcPct val="90000"/>
            </a:lnSpc>
            <a:spcBef>
              <a:spcPct val="0"/>
            </a:spcBef>
            <a:spcAft>
              <a:spcPct val="35000"/>
            </a:spcAft>
            <a:buNone/>
          </a:pPr>
          <a:r>
            <a:rPr lang="es" sz="2600" b="0" i="0" u="none" kern="1200" baseline="0"/>
            <a:t>Plan Estatal Duplicado u otros servicios de exención</a:t>
          </a:r>
        </a:p>
      </dsp:txBody>
      <dsp:txXfrm>
        <a:off x="50420" y="1647125"/>
        <a:ext cx="5144543" cy="932014"/>
      </dsp:txXfrm>
    </dsp:sp>
    <dsp:sp modelId="{964BBFE1-5CFE-495C-BFFC-B54DF77C7384}">
      <dsp:nvSpPr>
        <dsp:cNvPr id="0" name=""/>
        <dsp:cNvSpPr/>
      </dsp:nvSpPr>
      <dsp:spPr>
        <a:xfrm>
          <a:off x="0" y="2708163"/>
          <a:ext cx="5245383" cy="1032854"/>
        </a:xfrm>
        <a:prstGeom prst="roundRect">
          <a:avLst/>
        </a:prstGeom>
        <a:solidFill>
          <a:schemeClr val="accent2">
            <a:hueOff val="-6707097"/>
            <a:satOff val="0"/>
            <a:lumOff val="8105"/>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rtl="0">
            <a:lnSpc>
              <a:spcPct val="90000"/>
            </a:lnSpc>
            <a:spcBef>
              <a:spcPct val="0"/>
            </a:spcBef>
            <a:spcAft>
              <a:spcPct val="35000"/>
            </a:spcAft>
            <a:buNone/>
          </a:pPr>
          <a:r>
            <a:rPr lang="es" sz="2600" b="0" i="0" u="none" kern="1200" baseline="0"/>
            <a:t>Cuidado personal/tareas del hogar/ADHC al MISMO TIEMPO.  </a:t>
          </a:r>
        </a:p>
      </dsp:txBody>
      <dsp:txXfrm>
        <a:off x="50420" y="2758583"/>
        <a:ext cx="5144543" cy="932014"/>
      </dsp:txXfrm>
    </dsp:sp>
    <dsp:sp modelId="{743877FB-09DF-4C8F-AC1C-DCF86FDA6D63}">
      <dsp:nvSpPr>
        <dsp:cNvPr id="0" name=""/>
        <dsp:cNvSpPr/>
      </dsp:nvSpPr>
      <dsp:spPr>
        <a:xfrm>
          <a:off x="0" y="3812174"/>
          <a:ext cx="5245383" cy="1032854"/>
        </a:xfrm>
        <a:prstGeom prst="roundRect">
          <a:avLst/>
        </a:prstGeom>
        <a:solidFill>
          <a:schemeClr val="accent2">
            <a:hueOff val="-10060646"/>
            <a:satOff val="0"/>
            <a:lumOff val="12157"/>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rtl="0">
            <a:lnSpc>
              <a:spcPct val="90000"/>
            </a:lnSpc>
            <a:spcBef>
              <a:spcPct val="0"/>
            </a:spcBef>
            <a:spcAft>
              <a:spcPct val="35000"/>
            </a:spcAft>
            <a:buNone/>
          </a:pPr>
          <a:r>
            <a:rPr lang="es" sz="2600" b="0" i="0" u="none" kern="1200" baseline="0"/>
            <a:t>Cualquier actividad o servicio que no se considere una AVD o una AIVD. </a:t>
          </a:r>
        </a:p>
      </dsp:txBody>
      <dsp:txXfrm>
        <a:off x="50420" y="3862594"/>
        <a:ext cx="5144543" cy="93201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A24C86-C511-4576-8BBA-EA1036584C37}">
      <dsp:nvSpPr>
        <dsp:cNvPr id="0" name=""/>
        <dsp:cNvSpPr/>
      </dsp:nvSpPr>
      <dsp:spPr>
        <a:xfrm>
          <a:off x="0" y="2695"/>
          <a:ext cx="4838958" cy="0"/>
        </a:xfrm>
        <a:prstGeom prst="line">
          <a:avLst/>
        </a:prstGeom>
        <a:solidFill>
          <a:schemeClr val="accent2">
            <a:hueOff val="0"/>
            <a:satOff val="0"/>
            <a:lumOff val="0"/>
            <a:alphaOff val="0"/>
          </a:schemeClr>
        </a:solidFill>
        <a:ln w="1079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13D10DA-E879-4127-A776-FD0E9588AF55}">
      <dsp:nvSpPr>
        <dsp:cNvPr id="0" name=""/>
        <dsp:cNvSpPr/>
      </dsp:nvSpPr>
      <dsp:spPr>
        <a:xfrm>
          <a:off x="0" y="2695"/>
          <a:ext cx="4838958" cy="18384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rtl="0">
            <a:lnSpc>
              <a:spcPct val="90000"/>
            </a:lnSpc>
            <a:spcBef>
              <a:spcPct val="0"/>
            </a:spcBef>
            <a:spcAft>
              <a:spcPct val="35000"/>
            </a:spcAft>
            <a:buNone/>
          </a:pPr>
          <a:r>
            <a:rPr lang="es" sz="2100" b="0" i="0" u="none" kern="1200" baseline="0"/>
            <a:t>La información personal y los registros del(de la) participante, así como las conversaciones personales o discusiones profesionales entre el(la) participante y otros son estrictamente confidenciales. </a:t>
          </a:r>
        </a:p>
      </dsp:txBody>
      <dsp:txXfrm>
        <a:off x="0" y="2695"/>
        <a:ext cx="4838958" cy="1838413"/>
      </dsp:txXfrm>
    </dsp:sp>
    <dsp:sp modelId="{8EDB1417-A5E8-4B66-AABC-2940F3CD41A8}">
      <dsp:nvSpPr>
        <dsp:cNvPr id="0" name=""/>
        <dsp:cNvSpPr/>
      </dsp:nvSpPr>
      <dsp:spPr>
        <a:xfrm>
          <a:off x="0" y="1841108"/>
          <a:ext cx="4838958" cy="0"/>
        </a:xfrm>
        <a:prstGeom prst="line">
          <a:avLst/>
        </a:prstGeom>
        <a:solidFill>
          <a:schemeClr val="accent2">
            <a:hueOff val="-5030323"/>
            <a:satOff val="0"/>
            <a:lumOff val="6078"/>
            <a:alphaOff val="0"/>
          </a:schemeClr>
        </a:solidFill>
        <a:ln w="10795" cap="flat" cmpd="sng" algn="ctr">
          <a:solidFill>
            <a:schemeClr val="accent2">
              <a:hueOff val="-5030323"/>
              <a:satOff val="0"/>
              <a:lumOff val="607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B951AFA-18DD-40CA-8897-0E2C42572F64}">
      <dsp:nvSpPr>
        <dsp:cNvPr id="0" name=""/>
        <dsp:cNvSpPr/>
      </dsp:nvSpPr>
      <dsp:spPr>
        <a:xfrm>
          <a:off x="0" y="1841108"/>
          <a:ext cx="4838958" cy="18384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rtl="0">
            <a:lnSpc>
              <a:spcPct val="90000"/>
            </a:lnSpc>
            <a:spcBef>
              <a:spcPct val="0"/>
            </a:spcBef>
            <a:spcAft>
              <a:spcPct val="35000"/>
            </a:spcAft>
            <a:buNone/>
          </a:pPr>
          <a:r>
            <a:rPr lang="es" sz="2100" b="0" i="0" u="none" kern="1200" baseline="0"/>
            <a:t>La información confidencial, aunque esté documentada en notas de casos e informes de incidentes críticos, no debe compartirse con nadie (por ejemplo, familiares, amigos o personas de la comunidad).  </a:t>
          </a:r>
        </a:p>
      </dsp:txBody>
      <dsp:txXfrm>
        <a:off x="0" y="1841108"/>
        <a:ext cx="4838958" cy="1838413"/>
      </dsp:txXfrm>
    </dsp:sp>
    <dsp:sp modelId="{572B4EAB-25FA-433A-8951-CB3045E64674}">
      <dsp:nvSpPr>
        <dsp:cNvPr id="0" name=""/>
        <dsp:cNvSpPr/>
      </dsp:nvSpPr>
      <dsp:spPr>
        <a:xfrm>
          <a:off x="0" y="3679522"/>
          <a:ext cx="4838958" cy="0"/>
        </a:xfrm>
        <a:prstGeom prst="line">
          <a:avLst/>
        </a:prstGeom>
        <a:solidFill>
          <a:schemeClr val="accent2">
            <a:hueOff val="-10060646"/>
            <a:satOff val="0"/>
            <a:lumOff val="12157"/>
            <a:alphaOff val="0"/>
          </a:schemeClr>
        </a:solidFill>
        <a:ln w="10795" cap="flat" cmpd="sng" algn="ctr">
          <a:solidFill>
            <a:schemeClr val="accent2">
              <a:hueOff val="-10060646"/>
              <a:satOff val="0"/>
              <a:lumOff val="1215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EA89BDB-E22A-43D8-B3ED-0ADE3A139A7E}">
      <dsp:nvSpPr>
        <dsp:cNvPr id="0" name=""/>
        <dsp:cNvSpPr/>
      </dsp:nvSpPr>
      <dsp:spPr>
        <a:xfrm>
          <a:off x="0" y="3679522"/>
          <a:ext cx="4838958" cy="18384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rtl="0">
            <a:lnSpc>
              <a:spcPct val="90000"/>
            </a:lnSpc>
            <a:spcBef>
              <a:spcPct val="0"/>
            </a:spcBef>
            <a:spcAft>
              <a:spcPct val="35000"/>
            </a:spcAft>
            <a:buNone/>
          </a:pPr>
          <a:r>
            <a:rPr lang="es" sz="2100" b="0" i="0" u="none" kern="1200" baseline="0"/>
            <a:t>La confidencialidad con respecto a la información del(de la) participante es obligatoria y no debe compartirse sin la autorización escrita del(de la) participante. </a:t>
          </a:r>
        </a:p>
      </dsp:txBody>
      <dsp:txXfrm>
        <a:off x="0" y="3679522"/>
        <a:ext cx="4838958" cy="183841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553CD9-786D-4B54-B843-DAFAEFBAC9E4}">
      <dsp:nvSpPr>
        <dsp:cNvPr id="0" name=""/>
        <dsp:cNvSpPr/>
      </dsp:nvSpPr>
      <dsp:spPr>
        <a:xfrm>
          <a:off x="0" y="32481"/>
          <a:ext cx="4541044" cy="1652661"/>
        </a:xfrm>
        <a:prstGeom prst="roundRect">
          <a:avLst/>
        </a:prstGeom>
        <a:solidFill>
          <a:schemeClr val="accent5">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rtl="0">
            <a:lnSpc>
              <a:spcPct val="90000"/>
            </a:lnSpc>
            <a:spcBef>
              <a:spcPct val="0"/>
            </a:spcBef>
            <a:spcAft>
              <a:spcPct val="35000"/>
            </a:spcAft>
            <a:buNone/>
          </a:pPr>
          <a:r>
            <a:rPr lang="es" sz="1900" b="0" i="0" u="none" kern="1200" baseline="0"/>
            <a:t>Físico: Agresión, bofetadas, golpes, empujones, uso indebido de medicamentos, inmovilización, sanciones físicas inapropiadas</a:t>
          </a:r>
          <a:endParaRPr lang="es" sz="1900" kern="1200" dirty="0"/>
        </a:p>
      </dsp:txBody>
      <dsp:txXfrm>
        <a:off x="80676" y="113157"/>
        <a:ext cx="4379692" cy="1491309"/>
      </dsp:txXfrm>
    </dsp:sp>
    <dsp:sp modelId="{31B8B6B9-951A-45E7-A3DE-559AA8B59D6B}">
      <dsp:nvSpPr>
        <dsp:cNvPr id="0" name=""/>
        <dsp:cNvSpPr/>
      </dsp:nvSpPr>
      <dsp:spPr>
        <a:xfrm>
          <a:off x="0" y="1739862"/>
          <a:ext cx="4541044" cy="1652661"/>
        </a:xfrm>
        <a:prstGeom prst="roundRect">
          <a:avLst/>
        </a:prstGeom>
        <a:solidFill>
          <a:schemeClr val="accent5">
            <a:hueOff val="6769579"/>
            <a:satOff val="-36696"/>
            <a:lumOff val="-196"/>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rtl="0">
            <a:lnSpc>
              <a:spcPct val="90000"/>
            </a:lnSpc>
            <a:spcBef>
              <a:spcPct val="0"/>
            </a:spcBef>
            <a:spcAft>
              <a:spcPct val="35000"/>
            </a:spcAft>
            <a:buNone/>
          </a:pPr>
          <a:r>
            <a:rPr lang="es" sz="1900" b="0" i="0" u="none" kern="1200" baseline="0"/>
            <a:t>Emocional:  Amenazas de daño o abandono, humillación, culpabilización, intimidación, coerción, acoso, aislamiento, privación injustificada de servicios o redes de apoyo.</a:t>
          </a:r>
          <a:endParaRPr lang="es" sz="1900" kern="1200" dirty="0"/>
        </a:p>
      </dsp:txBody>
      <dsp:txXfrm>
        <a:off x="80676" y="1820538"/>
        <a:ext cx="4379692" cy="1491309"/>
      </dsp:txXfrm>
    </dsp:sp>
    <dsp:sp modelId="{05920447-B489-422B-B7EE-E8A701F285F9}">
      <dsp:nvSpPr>
        <dsp:cNvPr id="0" name=""/>
        <dsp:cNvSpPr/>
      </dsp:nvSpPr>
      <dsp:spPr>
        <a:xfrm>
          <a:off x="0" y="3447244"/>
          <a:ext cx="4541044" cy="1652661"/>
        </a:xfrm>
        <a:prstGeom prst="roundRect">
          <a:avLst/>
        </a:prstGeom>
        <a:solidFill>
          <a:schemeClr val="accent5">
            <a:hueOff val="13539158"/>
            <a:satOff val="-73393"/>
            <a:lumOff val="-392"/>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rtl="0">
            <a:lnSpc>
              <a:spcPct val="90000"/>
            </a:lnSpc>
            <a:spcBef>
              <a:spcPct val="0"/>
            </a:spcBef>
            <a:spcAft>
              <a:spcPct val="35000"/>
            </a:spcAft>
            <a:buNone/>
          </a:pPr>
          <a:r>
            <a:rPr lang="es" sz="1900" b="0" i="0" u="none" kern="1200" baseline="0"/>
            <a:t>Sexual: Violación, exposición indecente, acoso sexual, mirada o contacto inapropiado, burlas o insinuaciones sexuales, fotografía sexual, sometimiento a pornografía, presenciar actos sexuales.</a:t>
          </a:r>
          <a:endParaRPr lang="es" sz="1900" kern="1200" dirty="0"/>
        </a:p>
      </dsp:txBody>
      <dsp:txXfrm>
        <a:off x="80676" y="3527920"/>
        <a:ext cx="4379692" cy="149130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BC05F7-3122-4860-91CB-4CDB665ECBBC}">
      <dsp:nvSpPr>
        <dsp:cNvPr id="0" name=""/>
        <dsp:cNvSpPr/>
      </dsp:nvSpPr>
      <dsp:spPr>
        <a:xfrm>
          <a:off x="0" y="338311"/>
          <a:ext cx="4838958" cy="595877"/>
        </a:xfrm>
        <a:prstGeom prst="roundRect">
          <a:avLst/>
        </a:prstGeom>
        <a:solidFill>
          <a:schemeClr val="accent2">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rtl="0">
            <a:lnSpc>
              <a:spcPct val="90000"/>
            </a:lnSpc>
            <a:spcBef>
              <a:spcPct val="0"/>
            </a:spcBef>
            <a:spcAft>
              <a:spcPct val="35000"/>
            </a:spcAft>
            <a:buNone/>
          </a:pPr>
          <a:r>
            <a:rPr lang="es" sz="1500" b="1" i="0" u="none" kern="1200" baseline="0"/>
            <a:t>Privación de alimentos, vivienda, ropa o atención médica.</a:t>
          </a:r>
          <a:endParaRPr lang="es" sz="1500" kern="1200" dirty="0"/>
        </a:p>
      </dsp:txBody>
      <dsp:txXfrm>
        <a:off x="29088" y="367399"/>
        <a:ext cx="4780782" cy="537701"/>
      </dsp:txXfrm>
    </dsp:sp>
    <dsp:sp modelId="{78AE4262-20ED-43C6-9AAE-D4B3BBBCC0D3}">
      <dsp:nvSpPr>
        <dsp:cNvPr id="0" name=""/>
        <dsp:cNvSpPr/>
      </dsp:nvSpPr>
      <dsp:spPr>
        <a:xfrm>
          <a:off x="0" y="977388"/>
          <a:ext cx="4838958" cy="595877"/>
        </a:xfrm>
        <a:prstGeom prst="roundRect">
          <a:avLst/>
        </a:prstGeom>
        <a:solidFill>
          <a:schemeClr val="accent2">
            <a:hueOff val="-2012129"/>
            <a:satOff val="0"/>
            <a:lumOff val="2431"/>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rtl="0">
            <a:lnSpc>
              <a:spcPct val="90000"/>
            </a:lnSpc>
            <a:spcBef>
              <a:spcPct val="0"/>
            </a:spcBef>
            <a:spcAft>
              <a:spcPct val="35000"/>
            </a:spcAft>
            <a:buNone/>
          </a:pPr>
          <a:r>
            <a:rPr lang="es" sz="1500" b="1" i="0" u="none" kern="1200" baseline="0"/>
            <a:t>Falta de higiene personal </a:t>
          </a:r>
          <a:endParaRPr lang="es" sz="1500" kern="1200" dirty="0"/>
        </a:p>
      </dsp:txBody>
      <dsp:txXfrm>
        <a:off x="29088" y="1006476"/>
        <a:ext cx="4780782" cy="537701"/>
      </dsp:txXfrm>
    </dsp:sp>
    <dsp:sp modelId="{8AC55066-7BB2-4618-9440-73F6734001D3}">
      <dsp:nvSpPr>
        <dsp:cNvPr id="0" name=""/>
        <dsp:cNvSpPr/>
      </dsp:nvSpPr>
      <dsp:spPr>
        <a:xfrm>
          <a:off x="0" y="1616466"/>
          <a:ext cx="4838958" cy="595877"/>
        </a:xfrm>
        <a:prstGeom prst="roundRect">
          <a:avLst/>
        </a:prstGeom>
        <a:solidFill>
          <a:schemeClr val="accent2">
            <a:hueOff val="-4024259"/>
            <a:satOff val="0"/>
            <a:lumOff val="4863"/>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rtl="0">
            <a:lnSpc>
              <a:spcPct val="90000"/>
            </a:lnSpc>
            <a:spcBef>
              <a:spcPct val="0"/>
            </a:spcBef>
            <a:spcAft>
              <a:spcPct val="35000"/>
            </a:spcAft>
            <a:buNone/>
          </a:pPr>
          <a:r>
            <a:rPr lang="es" sz="1500" b="1" i="0" u="none" kern="1200" baseline="0"/>
            <a:t>Condiciones de vida inseguras</a:t>
          </a:r>
          <a:endParaRPr lang="es" sz="1500" kern="1200" dirty="0"/>
        </a:p>
      </dsp:txBody>
      <dsp:txXfrm>
        <a:off x="29088" y="1645554"/>
        <a:ext cx="4780782" cy="537701"/>
      </dsp:txXfrm>
    </dsp:sp>
    <dsp:sp modelId="{A99E7268-0F5C-4FB8-8A0C-D27ABFF7FDC3}">
      <dsp:nvSpPr>
        <dsp:cNvPr id="0" name=""/>
        <dsp:cNvSpPr/>
      </dsp:nvSpPr>
      <dsp:spPr>
        <a:xfrm>
          <a:off x="0" y="2255543"/>
          <a:ext cx="4838958" cy="595877"/>
        </a:xfrm>
        <a:prstGeom prst="roundRect">
          <a:avLst/>
        </a:prstGeom>
        <a:solidFill>
          <a:schemeClr val="accent2">
            <a:hueOff val="-6036388"/>
            <a:satOff val="0"/>
            <a:lumOff val="7294"/>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rtl="0">
            <a:lnSpc>
              <a:spcPct val="90000"/>
            </a:lnSpc>
            <a:spcBef>
              <a:spcPct val="0"/>
            </a:spcBef>
            <a:spcAft>
              <a:spcPct val="35000"/>
            </a:spcAft>
            <a:buNone/>
          </a:pPr>
          <a:r>
            <a:rPr lang="es" sz="1500" b="1" i="0" u="none" kern="1200" baseline="0"/>
            <a:t>Condiciones de vida insalubres</a:t>
          </a:r>
          <a:endParaRPr lang="es" sz="1500" kern="1200" dirty="0"/>
        </a:p>
      </dsp:txBody>
      <dsp:txXfrm>
        <a:off x="29088" y="2284631"/>
        <a:ext cx="4780782" cy="537701"/>
      </dsp:txXfrm>
    </dsp:sp>
    <dsp:sp modelId="{A58F8633-E529-49BC-A34B-6D4686AEFC56}">
      <dsp:nvSpPr>
        <dsp:cNvPr id="0" name=""/>
        <dsp:cNvSpPr/>
      </dsp:nvSpPr>
      <dsp:spPr>
        <a:xfrm>
          <a:off x="0" y="2894620"/>
          <a:ext cx="4838958" cy="595877"/>
        </a:xfrm>
        <a:prstGeom prst="roundRect">
          <a:avLst/>
        </a:prstGeom>
        <a:solidFill>
          <a:schemeClr val="accent2">
            <a:hueOff val="-8048517"/>
            <a:satOff val="0"/>
            <a:lumOff val="9726"/>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rtl="0">
            <a:lnSpc>
              <a:spcPct val="90000"/>
            </a:lnSpc>
            <a:spcBef>
              <a:spcPct val="0"/>
            </a:spcBef>
            <a:spcAft>
              <a:spcPct val="35000"/>
            </a:spcAft>
            <a:buNone/>
          </a:pPr>
          <a:r>
            <a:rPr lang="es" sz="1500" b="1" i="0" u="none" kern="1200" baseline="0"/>
            <a:t>Problemas de salud física o mental no tratados</a:t>
          </a:r>
          <a:endParaRPr lang="es" sz="1500" kern="1200" dirty="0"/>
        </a:p>
      </dsp:txBody>
      <dsp:txXfrm>
        <a:off x="29088" y="2923708"/>
        <a:ext cx="4780782" cy="537701"/>
      </dsp:txXfrm>
    </dsp:sp>
    <dsp:sp modelId="{B9DDCAEA-583A-427A-A160-C3B1C3309F39}">
      <dsp:nvSpPr>
        <dsp:cNvPr id="0" name=""/>
        <dsp:cNvSpPr/>
      </dsp:nvSpPr>
      <dsp:spPr>
        <a:xfrm>
          <a:off x="0" y="3533698"/>
          <a:ext cx="4838958" cy="595877"/>
        </a:xfrm>
        <a:prstGeom prst="roundRect">
          <a:avLst/>
        </a:prstGeom>
        <a:solidFill>
          <a:schemeClr val="accent2">
            <a:hueOff val="-10060646"/>
            <a:satOff val="0"/>
            <a:lumOff val="12157"/>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rtl="0">
            <a:lnSpc>
              <a:spcPct val="90000"/>
            </a:lnSpc>
            <a:spcBef>
              <a:spcPct val="0"/>
            </a:spcBef>
            <a:spcAft>
              <a:spcPct val="35000"/>
            </a:spcAft>
            <a:buNone/>
          </a:pPr>
          <a:r>
            <a:rPr lang="es" sz="1500" b="1" i="0" u="none" kern="1200" baseline="0"/>
            <a:t>Incluye el autoabandono o cuando el(la) participante ya no puede satisfacer sus propias necesidades diarias básicas.</a:t>
          </a:r>
          <a:endParaRPr lang="es" sz="1500" kern="1200" dirty="0"/>
        </a:p>
      </dsp:txBody>
      <dsp:txXfrm>
        <a:off x="29088" y="3562786"/>
        <a:ext cx="4780782" cy="537701"/>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16/7/layout/VerticalHollowActionList">
  <dgm:title val="Vertical Hollow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solidFgAcc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15.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9.xml><?xml version="1.0" encoding="utf-8"?>
<dgm:layoutDef xmlns:dgm="http://schemas.openxmlformats.org/drawingml/2006/diagram" xmlns:a="http://schemas.openxmlformats.org/drawingml/2006/main" uniqueId="urn:microsoft.com/office/officeart/2016/7/layout/VerticalSolidActionList">
  <dgm:title val="Vertical Solid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alignNode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AccFollow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2"/>
            <a:ext cx="3078382" cy="471348"/>
          </a:xfrm>
          <a:prstGeom prst="rect">
            <a:avLst/>
          </a:prstGeom>
        </p:spPr>
        <p:txBody>
          <a:bodyPr vert="horz" lIns="92427" tIns="46213" rIns="92427" bIns="46213" rtlCol="0"/>
          <a:lstStyle>
            <a:lvl1pPr algn="l">
              <a:defRPr sz="1200"/>
            </a:lvl1pPr>
          </a:lstStyle>
          <a:p>
            <a:endParaRPr lang="en-US" dirty="0"/>
          </a:p>
        </p:txBody>
      </p:sp>
      <p:sp>
        <p:nvSpPr>
          <p:cNvPr id="3" name="Date Placeholder 2"/>
          <p:cNvSpPr>
            <a:spLocks noGrp="1"/>
          </p:cNvSpPr>
          <p:nvPr>
            <p:ph type="dt" sz="quarter" idx="1"/>
          </p:nvPr>
        </p:nvSpPr>
        <p:spPr>
          <a:xfrm>
            <a:off x="4022487" y="2"/>
            <a:ext cx="3078382" cy="471348"/>
          </a:xfrm>
          <a:prstGeom prst="rect">
            <a:avLst/>
          </a:prstGeom>
        </p:spPr>
        <p:txBody>
          <a:bodyPr vert="horz" lIns="92427" tIns="46213" rIns="92427" bIns="46213" rtlCol="0"/>
          <a:lstStyle>
            <a:lvl1pPr algn="r">
              <a:defRPr sz="1200"/>
            </a:lvl1pPr>
          </a:lstStyle>
          <a:p>
            <a:fld id="{5292CD85-8DA1-4709-8957-357CEEF656DB}" type="datetimeFigureOut">
              <a:rPr lang="en-US" smtClean="0"/>
              <a:t>8/13/2024</a:t>
            </a:fld>
            <a:endParaRPr lang="en-US" dirty="0"/>
          </a:p>
        </p:txBody>
      </p:sp>
      <p:sp>
        <p:nvSpPr>
          <p:cNvPr id="4" name="Footer Placeholder 3"/>
          <p:cNvSpPr>
            <a:spLocks noGrp="1"/>
          </p:cNvSpPr>
          <p:nvPr>
            <p:ph type="ftr" sz="quarter" idx="2"/>
          </p:nvPr>
        </p:nvSpPr>
        <p:spPr>
          <a:xfrm>
            <a:off x="3" y="8917129"/>
            <a:ext cx="3078382" cy="471348"/>
          </a:xfrm>
          <a:prstGeom prst="rect">
            <a:avLst/>
          </a:prstGeom>
        </p:spPr>
        <p:txBody>
          <a:bodyPr vert="horz" lIns="92427" tIns="46213" rIns="92427" bIns="46213" rtlCol="0" anchor="b"/>
          <a:lstStyle>
            <a:lvl1pPr algn="l">
              <a:defRPr sz="1200"/>
            </a:lvl1pPr>
          </a:lstStyle>
          <a:p>
            <a:endParaRPr lang="en-US" dirty="0"/>
          </a:p>
        </p:txBody>
      </p:sp>
      <p:sp>
        <p:nvSpPr>
          <p:cNvPr id="5" name="Slide Number Placeholder 4"/>
          <p:cNvSpPr>
            <a:spLocks noGrp="1"/>
          </p:cNvSpPr>
          <p:nvPr>
            <p:ph type="sldNum" sz="quarter" idx="3"/>
          </p:nvPr>
        </p:nvSpPr>
        <p:spPr>
          <a:xfrm>
            <a:off x="4022487" y="8917129"/>
            <a:ext cx="3078382" cy="471348"/>
          </a:xfrm>
          <a:prstGeom prst="rect">
            <a:avLst/>
          </a:prstGeom>
        </p:spPr>
        <p:txBody>
          <a:bodyPr vert="horz" lIns="92427" tIns="46213" rIns="92427" bIns="46213" rtlCol="0" anchor="b"/>
          <a:lstStyle>
            <a:lvl1pPr algn="r">
              <a:defRPr sz="1200"/>
            </a:lvl1pPr>
          </a:lstStyle>
          <a:p>
            <a:fld id="{6CDF7BAE-CC0C-4AD0-92E1-22319721CF12}" type="slidenum">
              <a:rPr lang="en-US" smtClean="0"/>
              <a:t>‹#›</a:t>
            </a:fld>
            <a:endParaRPr lang="en-US" dirty="0"/>
          </a:p>
        </p:txBody>
      </p:sp>
    </p:spTree>
    <p:extLst>
      <p:ext uri="{BB962C8B-B14F-4D97-AF65-F5344CB8AC3E}">
        <p14:creationId xmlns:p14="http://schemas.microsoft.com/office/powerpoint/2010/main" val="16484168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77739" cy="469424"/>
          </a:xfrm>
          <a:prstGeom prst="rect">
            <a:avLst/>
          </a:prstGeom>
        </p:spPr>
        <p:txBody>
          <a:bodyPr vert="horz" lIns="94169" tIns="47084" rIns="94169" bIns="47084" rtlCol="0"/>
          <a:lstStyle>
            <a:lvl1pPr algn="l">
              <a:defRPr sz="1200"/>
            </a:lvl1pPr>
          </a:lstStyle>
          <a:p>
            <a:endParaRPr lang="en-US" dirty="0"/>
          </a:p>
        </p:txBody>
      </p:sp>
      <p:sp>
        <p:nvSpPr>
          <p:cNvPr id="3" name="Date Placeholder 2"/>
          <p:cNvSpPr>
            <a:spLocks noGrp="1"/>
          </p:cNvSpPr>
          <p:nvPr>
            <p:ph type="dt" idx="1"/>
          </p:nvPr>
        </p:nvSpPr>
        <p:spPr>
          <a:xfrm>
            <a:off x="4023094" y="1"/>
            <a:ext cx="3077739" cy="469424"/>
          </a:xfrm>
          <a:prstGeom prst="rect">
            <a:avLst/>
          </a:prstGeom>
        </p:spPr>
        <p:txBody>
          <a:bodyPr vert="horz" lIns="94169" tIns="47084" rIns="94169" bIns="47084" rtlCol="0"/>
          <a:lstStyle>
            <a:lvl1pPr algn="r">
              <a:defRPr sz="1200"/>
            </a:lvl1pPr>
          </a:lstStyle>
          <a:p>
            <a:fld id="{B4B823EE-1623-4115-99B9-B785374AECF6}" type="datetimeFigureOut">
              <a:rPr lang="en-US" smtClean="0"/>
              <a:t>8/13/2024</a:t>
            </a:fld>
            <a:endParaRPr lang="en-US" dirty="0"/>
          </a:p>
        </p:txBody>
      </p:sp>
      <p:sp>
        <p:nvSpPr>
          <p:cNvPr id="4" name="Slide Image Placeholder 3"/>
          <p:cNvSpPr>
            <a:spLocks noGrp="1" noRot="1" noChangeAspect="1"/>
          </p:cNvSpPr>
          <p:nvPr>
            <p:ph type="sldImg" idx="2"/>
          </p:nvPr>
        </p:nvSpPr>
        <p:spPr>
          <a:xfrm>
            <a:off x="1204913" y="704850"/>
            <a:ext cx="4692650" cy="3521075"/>
          </a:xfrm>
          <a:prstGeom prst="rect">
            <a:avLst/>
          </a:prstGeom>
          <a:noFill/>
          <a:ln w="12700">
            <a:solidFill>
              <a:prstClr val="black"/>
            </a:solidFill>
          </a:ln>
        </p:spPr>
        <p:txBody>
          <a:bodyPr vert="horz" lIns="94169" tIns="47084" rIns="94169" bIns="47084" rtlCol="0" anchor="ctr"/>
          <a:lstStyle/>
          <a:p>
            <a:endParaRPr lang="en-US" dirty="0"/>
          </a:p>
        </p:txBody>
      </p:sp>
      <p:sp>
        <p:nvSpPr>
          <p:cNvPr id="5" name="Notes Placeholder 4"/>
          <p:cNvSpPr>
            <a:spLocks noGrp="1"/>
          </p:cNvSpPr>
          <p:nvPr>
            <p:ph type="body" sz="quarter" idx="3"/>
          </p:nvPr>
        </p:nvSpPr>
        <p:spPr>
          <a:xfrm>
            <a:off x="710248" y="4459527"/>
            <a:ext cx="5681980" cy="4224813"/>
          </a:xfrm>
          <a:prstGeom prst="rect">
            <a:avLst/>
          </a:prstGeom>
        </p:spPr>
        <p:txBody>
          <a:bodyPr vert="horz" lIns="94169" tIns="47084" rIns="94169" bIns="4708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917424"/>
            <a:ext cx="3077739" cy="469424"/>
          </a:xfrm>
          <a:prstGeom prst="rect">
            <a:avLst/>
          </a:prstGeom>
        </p:spPr>
        <p:txBody>
          <a:bodyPr vert="horz" lIns="94169" tIns="47084" rIns="94169" bIns="47084"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4" y="8917424"/>
            <a:ext cx="3077739" cy="469424"/>
          </a:xfrm>
          <a:prstGeom prst="rect">
            <a:avLst/>
          </a:prstGeom>
        </p:spPr>
        <p:txBody>
          <a:bodyPr vert="horz" lIns="94169" tIns="47084" rIns="94169" bIns="47084" rtlCol="0" anchor="b"/>
          <a:lstStyle>
            <a:lvl1pPr algn="r">
              <a:defRPr sz="1200"/>
            </a:lvl1pPr>
          </a:lstStyle>
          <a:p>
            <a:fld id="{CCF99E1E-5533-47FF-A679-997EB01C2C0A}" type="slidenum">
              <a:rPr lang="en-US" smtClean="0"/>
              <a:t>‹#›</a:t>
            </a:fld>
            <a:endParaRPr lang="en-US" dirty="0"/>
          </a:p>
        </p:txBody>
      </p:sp>
    </p:spTree>
    <p:extLst>
      <p:ext uri="{BB962C8B-B14F-4D97-AF65-F5344CB8AC3E}">
        <p14:creationId xmlns:p14="http://schemas.microsoft.com/office/powerpoint/2010/main" val="7695155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s" b="0" i="0" u="none" baseline="0" dirty="0"/>
              <a:t>Hola y bienvenido al Departamento para la Tercera Edad y Vida Independiente (DAIL, por sus siglas en inglés), Capacitación para la Atención Asistida, Módulo I, con fecha de revisión de </a:t>
            </a:r>
            <a:r>
              <a:rPr lang="es" b="1" i="0" u="none" baseline="0" dirty="0"/>
              <a:t>julio de 2023.</a:t>
            </a:r>
            <a:r>
              <a:rPr lang="es" b="0" i="0" u="none" baseline="0" dirty="0"/>
              <a:t> </a:t>
            </a:r>
          </a:p>
        </p:txBody>
      </p:sp>
      <p:sp>
        <p:nvSpPr>
          <p:cNvPr id="4" name="Slide Number Placeholder 3"/>
          <p:cNvSpPr>
            <a:spLocks noGrp="1"/>
          </p:cNvSpPr>
          <p:nvPr>
            <p:ph type="sldNum" sz="quarter" idx="5"/>
          </p:nvPr>
        </p:nvSpPr>
        <p:spPr/>
        <p:txBody>
          <a:bodyPr/>
          <a:lstStyle/>
          <a:p>
            <a:pPr algn="l" rtl="0"/>
            <a:fld id="{CCF99E1E-5533-47FF-A679-997EB01C2C0A}" type="slidenum">
              <a:rPr/>
              <a:t>1</a:t>
            </a:fld>
            <a:endParaRPr lang="es" dirty="0"/>
          </a:p>
        </p:txBody>
      </p:sp>
    </p:spTree>
    <p:extLst>
      <p:ext uri="{BB962C8B-B14F-4D97-AF65-F5344CB8AC3E}">
        <p14:creationId xmlns:p14="http://schemas.microsoft.com/office/powerpoint/2010/main" val="26663234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s" b="0" i="0" u="none" baseline="0"/>
              <a:t>El programa de Exención de Servicios Basados en el Hogar y la Comunidad 2 está financiado por el Departamento de Servicios de Medicaid y operado por el Departamento para la Tercera Edad y Vida Independiente.  El programa de Exención de Servicios Basados en el Hogar y la Comunidad 2 se ofrece en todo el estado y atiende a aproximadamente </a:t>
            </a:r>
            <a:r>
              <a:rPr lang="es" b="1" i="0" u="none" baseline="0"/>
              <a:t>17 000 </a:t>
            </a:r>
            <a:r>
              <a:rPr lang="es" b="0" i="0" u="none" baseline="0"/>
              <a:t>participantes.</a:t>
            </a:r>
          </a:p>
        </p:txBody>
      </p:sp>
      <p:sp>
        <p:nvSpPr>
          <p:cNvPr id="4" name="Slide Number Placeholder 3"/>
          <p:cNvSpPr>
            <a:spLocks noGrp="1"/>
          </p:cNvSpPr>
          <p:nvPr>
            <p:ph type="sldNum" sz="quarter" idx="5"/>
          </p:nvPr>
        </p:nvSpPr>
        <p:spPr/>
        <p:txBody>
          <a:bodyPr/>
          <a:lstStyle/>
          <a:p>
            <a:pPr algn="l" rtl="0"/>
            <a:fld id="{CCF99E1E-5533-47FF-A679-997EB01C2C0A}" type="slidenum">
              <a:rPr/>
              <a:t>10</a:t>
            </a:fld>
            <a:endParaRPr lang="es" dirty="0"/>
          </a:p>
        </p:txBody>
      </p:sp>
    </p:spTree>
    <p:extLst>
      <p:ext uri="{BB962C8B-B14F-4D97-AF65-F5344CB8AC3E}">
        <p14:creationId xmlns:p14="http://schemas.microsoft.com/office/powerpoint/2010/main" val="37036932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s" b="0" i="0" u="none" baseline="0"/>
              <a:t>Las personas elegibles para los Servicios de Exención Basados en el Hogar y la Comunidad 2 tienen al menos 65 años de edad o una discapacidad física.  Estas personas deben cumplir con los requisitos para residentes de un hogar de ancianos, lo que a veces se denomina nivel de cuidados de un hogar de ancianos.  Estas personas también deben cumplir con los requisitos financieros para el programa de Medicaid y pueden satisfacer sus necesidades de atención de manera segura en el hogar. </a:t>
            </a:r>
          </a:p>
        </p:txBody>
      </p:sp>
      <p:sp>
        <p:nvSpPr>
          <p:cNvPr id="4" name="Slide Number Placeholder 3"/>
          <p:cNvSpPr>
            <a:spLocks noGrp="1"/>
          </p:cNvSpPr>
          <p:nvPr>
            <p:ph type="sldNum" sz="quarter" idx="5"/>
          </p:nvPr>
        </p:nvSpPr>
        <p:spPr/>
        <p:txBody>
          <a:bodyPr/>
          <a:lstStyle/>
          <a:p>
            <a:pPr algn="l" rtl="0"/>
            <a:fld id="{CCF99E1E-5533-47FF-A679-997EB01C2C0A}" type="slidenum">
              <a:rPr/>
              <a:t>11</a:t>
            </a:fld>
            <a:endParaRPr lang="es" dirty="0"/>
          </a:p>
        </p:txBody>
      </p:sp>
    </p:spTree>
    <p:extLst>
      <p:ext uri="{BB962C8B-B14F-4D97-AF65-F5344CB8AC3E}">
        <p14:creationId xmlns:p14="http://schemas.microsoft.com/office/powerpoint/2010/main" val="36483173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s" b="0" i="0" u="none" baseline="0"/>
              <a:t>Hay tres (3) tipos de opciones de prestación de servicios de Exención de Servicios Basados en el Hogar y la Comunidad 2.  Se trata de los </a:t>
            </a:r>
            <a:r>
              <a:rPr lang="es" b="0" i="0" u="sng" baseline="0"/>
              <a:t>Servicios Tradicionales</a:t>
            </a:r>
            <a:r>
              <a:rPr lang="es" b="0" i="0" u="none" baseline="0"/>
              <a:t> en los que los participantes utilizan agencias para que les brinden todos los servicios de exención; los </a:t>
            </a:r>
            <a:r>
              <a:rPr lang="es" b="0" i="0" u="sng" baseline="0"/>
              <a:t>Servicios Dirigidos por los Participantes</a:t>
            </a:r>
            <a:r>
              <a:rPr lang="es" b="0" i="0" u="none" baseline="0"/>
              <a:t> (PDS) en los que los participantes contratan a sus propios empleados para que les brinden servicios de exención; y los </a:t>
            </a:r>
            <a:r>
              <a:rPr lang="es" b="0" i="0" u="sng" baseline="0"/>
              <a:t>Servicios Combinados </a:t>
            </a:r>
            <a:r>
              <a:rPr lang="es" b="0" i="0" u="none" baseline="0"/>
              <a:t>en los que los participantes utilizan agencias para que les brinden algunos de sus servicios, pero contratan a sus propios empleados para otros. </a:t>
            </a:r>
          </a:p>
        </p:txBody>
      </p:sp>
      <p:sp>
        <p:nvSpPr>
          <p:cNvPr id="4" name="Slide Number Placeholder 3"/>
          <p:cNvSpPr>
            <a:spLocks noGrp="1"/>
          </p:cNvSpPr>
          <p:nvPr>
            <p:ph type="sldNum" sz="quarter" idx="5"/>
          </p:nvPr>
        </p:nvSpPr>
        <p:spPr/>
        <p:txBody>
          <a:bodyPr/>
          <a:lstStyle/>
          <a:p>
            <a:pPr algn="l" rtl="0"/>
            <a:fld id="{CCF99E1E-5533-47FF-A679-997EB01C2C0A}" type="slidenum">
              <a:rPr/>
              <a:t>12</a:t>
            </a:fld>
            <a:endParaRPr lang="es" dirty="0"/>
          </a:p>
        </p:txBody>
      </p:sp>
    </p:spTree>
    <p:extLst>
      <p:ext uri="{BB962C8B-B14F-4D97-AF65-F5344CB8AC3E}">
        <p14:creationId xmlns:p14="http://schemas.microsoft.com/office/powerpoint/2010/main" val="19070825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s" b="0" i="0" u="none" baseline="0"/>
              <a:t>Los servicios </a:t>
            </a:r>
            <a:r>
              <a:rPr lang="es" b="1" i="0" u="none" baseline="0"/>
              <a:t>Tradicionales </a:t>
            </a:r>
            <a:r>
              <a:rPr lang="es" b="0" i="0" u="none" baseline="0"/>
              <a:t>de Exención</a:t>
            </a:r>
            <a:r>
              <a:rPr lang="es" b="1" i="0" u="none" baseline="0"/>
              <a:t> </a:t>
            </a:r>
            <a:r>
              <a:rPr lang="es" b="0" i="0" u="none" baseline="0"/>
              <a:t>Basados en el Hogar y la Comunidad son: Gestión de Casos, Atención Médica Diurna para Adultos, Atención Asistida, Comidas a Domicilio, Bienes y Servicios, y Adaptaciones Menores en el Hogar.  La Gestión de Casos es un servicio obligatorio para todos los participantes.  Sin embargo, no puede ser un servicio independiente. </a:t>
            </a:r>
          </a:p>
        </p:txBody>
      </p:sp>
      <p:sp>
        <p:nvSpPr>
          <p:cNvPr id="4" name="Slide Number Placeholder 3"/>
          <p:cNvSpPr>
            <a:spLocks noGrp="1"/>
          </p:cNvSpPr>
          <p:nvPr>
            <p:ph type="sldNum" sz="quarter" idx="5"/>
          </p:nvPr>
        </p:nvSpPr>
        <p:spPr/>
        <p:txBody>
          <a:bodyPr/>
          <a:lstStyle/>
          <a:p>
            <a:pPr algn="l" rtl="0"/>
            <a:fld id="{CCF99E1E-5533-47FF-A679-997EB01C2C0A}" type="slidenum">
              <a:rPr/>
              <a:t>13</a:t>
            </a:fld>
            <a:endParaRPr lang="es" dirty="0"/>
          </a:p>
        </p:txBody>
      </p:sp>
    </p:spTree>
    <p:extLst>
      <p:ext uri="{BB962C8B-B14F-4D97-AF65-F5344CB8AC3E}">
        <p14:creationId xmlns:p14="http://schemas.microsoft.com/office/powerpoint/2010/main" val="17453666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s" b="0" i="0" u="none" baseline="0"/>
              <a:t>Bajo los Servicios Dirigidos por el(la) Participante (PDS), los servicios de exención son Coordinación de Apoyo (Gestión de Casos PDS).  Estos servicios son proporcionados por un Agente de Apoyo o un Coordinador de Servicios Dirigidos por el(la) Participante.  La Atención Asistida </a:t>
            </a:r>
            <a:r>
              <a:rPr lang="es" b="0" i="1" u="sng" baseline="0"/>
              <a:t>que reemplazó</a:t>
            </a:r>
            <a:r>
              <a:rPr lang="es" b="0" i="1" u="none" baseline="0"/>
              <a:t> los Apoyos en el Hogar y la Comunidad a partir del 1º de marzo de 2022</a:t>
            </a:r>
            <a:r>
              <a:rPr lang="es" b="0" i="0" u="none" baseline="0"/>
              <a:t>, Comidas a Domicilio, Bienes y Servicios y Adaptaciones Menores en el Hogar/en el entorno </a:t>
            </a:r>
          </a:p>
        </p:txBody>
      </p:sp>
      <p:sp>
        <p:nvSpPr>
          <p:cNvPr id="4" name="Slide Number Placeholder 3"/>
          <p:cNvSpPr>
            <a:spLocks noGrp="1"/>
          </p:cNvSpPr>
          <p:nvPr>
            <p:ph type="sldNum" sz="quarter" idx="5"/>
          </p:nvPr>
        </p:nvSpPr>
        <p:spPr/>
        <p:txBody>
          <a:bodyPr/>
          <a:lstStyle/>
          <a:p>
            <a:pPr algn="l" rtl="0"/>
            <a:fld id="{CCF99E1E-5533-47FF-A679-997EB01C2C0A}" type="slidenum">
              <a:rPr/>
              <a:t>14</a:t>
            </a:fld>
            <a:endParaRPr lang="es" dirty="0"/>
          </a:p>
        </p:txBody>
      </p:sp>
    </p:spTree>
    <p:extLst>
      <p:ext uri="{BB962C8B-B14F-4D97-AF65-F5344CB8AC3E}">
        <p14:creationId xmlns:p14="http://schemas.microsoft.com/office/powerpoint/2010/main" val="7383958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s" b="0" i="0" u="none" baseline="0"/>
              <a:t>Para los servicios</a:t>
            </a:r>
            <a:r>
              <a:rPr lang="es" b="1" i="0" u="none" baseline="0"/>
              <a:t> Combinados</a:t>
            </a:r>
            <a:r>
              <a:rPr lang="es" b="0" i="0" u="none" baseline="0"/>
              <a:t>, los servicios de exención son de Coordinación de Cuidados de PDS, proporcionada por un Agente de Apoyo o un Coordinador de PDS y cualquier combinación de servicios Tradicionales y PDS.  </a:t>
            </a:r>
          </a:p>
        </p:txBody>
      </p:sp>
      <p:sp>
        <p:nvSpPr>
          <p:cNvPr id="4" name="Slide Number Placeholder 3"/>
          <p:cNvSpPr>
            <a:spLocks noGrp="1"/>
          </p:cNvSpPr>
          <p:nvPr>
            <p:ph type="sldNum" sz="quarter" idx="5"/>
          </p:nvPr>
        </p:nvSpPr>
        <p:spPr/>
        <p:txBody>
          <a:bodyPr/>
          <a:lstStyle/>
          <a:p>
            <a:pPr algn="l" rtl="0"/>
            <a:fld id="{CCF99E1E-5533-47FF-A679-997EB01C2C0A}" type="slidenum">
              <a:rPr/>
              <a:t>15</a:t>
            </a:fld>
            <a:endParaRPr lang="es" dirty="0"/>
          </a:p>
        </p:txBody>
      </p:sp>
    </p:spTree>
    <p:extLst>
      <p:ext uri="{BB962C8B-B14F-4D97-AF65-F5344CB8AC3E}">
        <p14:creationId xmlns:p14="http://schemas.microsoft.com/office/powerpoint/2010/main" val="16229533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s" b="0" i="0" u="none" baseline="0"/>
              <a:t>La definición de Plan de Servicios Centrados en la Persona (o PCSP) es un plan individualizado que identifica las necesidades de servicio del(de la) participante y los servicios que se le proporcionarán.  El PCSP es desarrollado por el(la) participante, el(la) representante autorizado(a) del(de la) participante y el equipo centrado en la persona. El equipo incluye a todos los proveedores de apoyo directo para nuevos PCSP/POC o todos los DSP afectados para modificaciones.  A veces, al PCSP se lo llama Plan de Cuidados (o POC).  Los servicios de exención identificados en esta capacitación no son exhaustivos, pero son los más utilizados.  El PCSP o POC siempre están respaldados por la evaluación y siempre deben involucrar al(a la) participante... ahora vamos a revisar definiciones de exenciones importantes. </a:t>
            </a:r>
          </a:p>
        </p:txBody>
      </p:sp>
      <p:sp>
        <p:nvSpPr>
          <p:cNvPr id="4" name="Slide Number Placeholder 3"/>
          <p:cNvSpPr>
            <a:spLocks noGrp="1"/>
          </p:cNvSpPr>
          <p:nvPr>
            <p:ph type="sldNum" sz="quarter" idx="5"/>
          </p:nvPr>
        </p:nvSpPr>
        <p:spPr/>
        <p:txBody>
          <a:bodyPr/>
          <a:lstStyle/>
          <a:p>
            <a:pPr algn="l" rtl="0"/>
            <a:fld id="{CCF99E1E-5533-47FF-A679-997EB01C2C0A}" type="slidenum">
              <a:rPr/>
              <a:t>16</a:t>
            </a:fld>
            <a:endParaRPr lang="es" dirty="0"/>
          </a:p>
        </p:txBody>
      </p:sp>
    </p:spTree>
    <p:extLst>
      <p:ext uri="{BB962C8B-B14F-4D97-AF65-F5344CB8AC3E}">
        <p14:creationId xmlns:p14="http://schemas.microsoft.com/office/powerpoint/2010/main" val="31750089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s" b="0" i="0" u="none" baseline="0"/>
              <a:t>El(La) Gestor(a) de Casos se define como una persona con la responsabilidad de actuar como defensora del (de la) participante para apoyar, guiar y ayudar a coordinar la atención.  El(La) Gestor(a) de Casos participa en la planificación y el desarrollo del Plan de Servicios Centrados en la Persona y vincula al(a la) participante con los servicios y recursos disponibles.  El(La) Gestor(a) de casos trabaja como facilitador(a) más que como proveedor(a) de servicios para los participantes. </a:t>
            </a:r>
          </a:p>
        </p:txBody>
      </p:sp>
      <p:sp>
        <p:nvSpPr>
          <p:cNvPr id="4" name="Slide Number Placeholder 3"/>
          <p:cNvSpPr>
            <a:spLocks noGrp="1"/>
          </p:cNvSpPr>
          <p:nvPr>
            <p:ph type="sldNum" sz="quarter" idx="5"/>
          </p:nvPr>
        </p:nvSpPr>
        <p:spPr/>
        <p:txBody>
          <a:bodyPr/>
          <a:lstStyle/>
          <a:p>
            <a:pPr algn="l" rtl="0"/>
            <a:fld id="{CCF99E1E-5533-47FF-A679-997EB01C2C0A}" type="slidenum">
              <a:rPr/>
              <a:t>17</a:t>
            </a:fld>
            <a:endParaRPr lang="es" dirty="0"/>
          </a:p>
        </p:txBody>
      </p:sp>
    </p:spTree>
    <p:extLst>
      <p:ext uri="{BB962C8B-B14F-4D97-AF65-F5344CB8AC3E}">
        <p14:creationId xmlns:p14="http://schemas.microsoft.com/office/powerpoint/2010/main" val="28622788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 b="0" i="0" u="none" baseline="0"/>
              <a:t>Los</a:t>
            </a:r>
            <a:r>
              <a:rPr lang="es" b="1" i="0" u="none" baseline="0"/>
              <a:t> Asesores de Servicios o Agentes de Apoyo </a:t>
            </a:r>
            <a:r>
              <a:rPr lang="es" b="0" i="0" u="none" baseline="0"/>
              <a:t>bajo la </a:t>
            </a:r>
            <a:r>
              <a:rPr lang="es" b="1" i="0" u="none" baseline="0"/>
              <a:t>Coordinación de Cuidados de PDS </a:t>
            </a:r>
            <a:r>
              <a:rPr lang="es" b="0" i="0" u="none" baseline="0"/>
              <a:t>actúan como Gestores de Casos cuando el(la) participante está inscrito(a) en PDS.  El(La) asesor(a) de servicios trabaja como defensor(a) del(de la) participante para apoyar, guiar y ayudar con la coordinación de los cuidados y también participa en la planificación y el desarrollo del Plan de Servicios Centrados en la Persona.  El(La) Asesor(a) de Servicios, a través de la Coordinación de Cuidados de PDS, vincula al(a la) participante con los servicios y recursos disponibles y facilita la prestación de servicios directos.  </a:t>
            </a:r>
            <a:r>
              <a:rPr lang="es" b="0" i="0" u="sng" baseline="0"/>
              <a:t>El(La) Asesor(a) de Servicio asiste al(a la) participante o representante del PDS con las responsabilidades del empleo del PDS</a:t>
            </a:r>
            <a:r>
              <a:rPr lang="es" b="0" i="0" u="none" baseline="0"/>
              <a:t>, tales como las </a:t>
            </a:r>
            <a:r>
              <a:rPr lang="es" b="1" i="0" u="none" baseline="0"/>
              <a:t>funciones de personal</a:t>
            </a:r>
            <a:r>
              <a:rPr lang="es" b="0" i="0" u="none" baseline="0"/>
              <a:t> para los proveedores de servicios directos. </a:t>
            </a:r>
          </a:p>
          <a:p>
            <a:endParaRPr lang="es" dirty="0"/>
          </a:p>
        </p:txBody>
      </p:sp>
      <p:sp>
        <p:nvSpPr>
          <p:cNvPr id="4" name="Slide Number Placeholder 3"/>
          <p:cNvSpPr>
            <a:spLocks noGrp="1"/>
          </p:cNvSpPr>
          <p:nvPr>
            <p:ph type="sldNum" sz="quarter" idx="5"/>
          </p:nvPr>
        </p:nvSpPr>
        <p:spPr/>
        <p:txBody>
          <a:bodyPr/>
          <a:lstStyle/>
          <a:p>
            <a:pPr algn="l" rtl="0"/>
            <a:fld id="{CCF99E1E-5533-47FF-A679-997EB01C2C0A}" type="slidenum">
              <a:rPr/>
              <a:t>18</a:t>
            </a:fld>
            <a:endParaRPr lang="es" dirty="0"/>
          </a:p>
        </p:txBody>
      </p:sp>
    </p:spTree>
    <p:extLst>
      <p:ext uri="{BB962C8B-B14F-4D97-AF65-F5344CB8AC3E}">
        <p14:creationId xmlns:p14="http://schemas.microsoft.com/office/powerpoint/2010/main" val="37445281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s" b="0" i="0" u="none" baseline="0"/>
              <a:t>La definición de un(a) </a:t>
            </a:r>
            <a:r>
              <a:rPr lang="es" b="1" i="0" u="none" baseline="0"/>
              <a:t>Auxiliar de</a:t>
            </a:r>
            <a:r>
              <a:rPr lang="es" b="0" i="0" u="none" baseline="0"/>
              <a:t> </a:t>
            </a:r>
            <a:r>
              <a:rPr lang="es" b="1" i="0" u="none" baseline="0"/>
              <a:t>Atención Asistida </a:t>
            </a:r>
            <a:r>
              <a:rPr lang="es" b="0" i="0" u="none" baseline="0"/>
              <a:t>es una persona empleada por una agencia o el(la) participante de PDS para ayudar al(a la) participante a realizar las tareas de la vida diaria.  El(La) Auxiliar de Atención Asistida brinda servicios directos, </a:t>
            </a:r>
            <a:r>
              <a:rPr lang="es" b="1" i="0" u="none" baseline="0"/>
              <a:t>que siempre están respaldados por la evaluación</a:t>
            </a:r>
            <a:r>
              <a:rPr lang="es" b="0" i="0" u="none" baseline="0"/>
              <a:t>, que permiten que el(la) participante permanezca en su hogar y comunidad en lugar de estar en una institución.  El(La) Auxiliar de Atención Asistida se conoce como cuidador(a) o miembro del personal de apoyo directo.  </a:t>
            </a:r>
            <a:r>
              <a:rPr lang="es" b="0" i="0" u="sng" baseline="0"/>
              <a:t>Además, los empleados de Atención Asistida y de Servicios Dirigidos por el(la) Participante solo deben brindar atención </a:t>
            </a:r>
            <a:r>
              <a:rPr lang="es" b="1" i="0" u="sng" baseline="0"/>
              <a:t>NO ESPECIALIZADA.</a:t>
            </a:r>
            <a:r>
              <a:rPr lang="es" b="0" i="0" u="none" baseline="0"/>
              <a:t>  Como por ejemplo el baño, la limpieza o preparar comidas.  </a:t>
            </a:r>
          </a:p>
        </p:txBody>
      </p:sp>
      <p:sp>
        <p:nvSpPr>
          <p:cNvPr id="4" name="Slide Number Placeholder 3"/>
          <p:cNvSpPr>
            <a:spLocks noGrp="1"/>
          </p:cNvSpPr>
          <p:nvPr>
            <p:ph type="sldNum" sz="quarter" idx="5"/>
          </p:nvPr>
        </p:nvSpPr>
        <p:spPr/>
        <p:txBody>
          <a:bodyPr/>
          <a:lstStyle/>
          <a:p>
            <a:pPr algn="l" rtl="0"/>
            <a:fld id="{CCF99E1E-5533-47FF-A679-997EB01C2C0A}" type="slidenum">
              <a:rPr/>
              <a:t>19</a:t>
            </a:fld>
            <a:endParaRPr lang="es" dirty="0"/>
          </a:p>
        </p:txBody>
      </p:sp>
    </p:spTree>
    <p:extLst>
      <p:ext uri="{BB962C8B-B14F-4D97-AF65-F5344CB8AC3E}">
        <p14:creationId xmlns:p14="http://schemas.microsoft.com/office/powerpoint/2010/main" val="21415907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s" b="0" i="0" u="none" baseline="0"/>
              <a:t>Los objetivos de la capacitación son:</a:t>
            </a:r>
          </a:p>
          <a:p>
            <a:pPr algn="l" rtl="0"/>
            <a:r>
              <a:rPr lang="es" b="0" i="0" u="none" baseline="0"/>
              <a:t>	proporcionar una comprensión básica de los Programas de Exención de Servicios Basados en el Hogar y la Comunidad (HCBS);</a:t>
            </a:r>
          </a:p>
          <a:p>
            <a:pPr algn="l" rtl="0"/>
            <a:r>
              <a:rPr lang="es" b="0" i="0" u="none" baseline="0"/>
              <a:t>	proporcionar una comprensión básica de la Prestación de Servicios de Atención Asistida según HCB2;</a:t>
            </a:r>
          </a:p>
          <a:p>
            <a:pPr algn="l" rtl="0"/>
            <a:r>
              <a:rPr lang="es" b="0" i="0" u="none" baseline="0"/>
              <a:t>	proporcionar una comprensión básica del papel del (de la) Auxiliar de Atención Asistida y</a:t>
            </a:r>
          </a:p>
          <a:p>
            <a:pPr algn="l" rtl="0"/>
            <a:r>
              <a:rPr lang="es" b="0" i="0" u="none" baseline="0"/>
              <a:t>	proporcionar una comprensión básica de los Principios Centrados en la Persona.</a:t>
            </a:r>
            <a:br>
              <a:rPr lang="es"/>
            </a:br>
            <a:endParaRPr lang="es" dirty="0"/>
          </a:p>
        </p:txBody>
      </p:sp>
      <p:sp>
        <p:nvSpPr>
          <p:cNvPr id="4" name="Slide Number Placeholder 3"/>
          <p:cNvSpPr>
            <a:spLocks noGrp="1"/>
          </p:cNvSpPr>
          <p:nvPr>
            <p:ph type="sldNum" sz="quarter" idx="5"/>
          </p:nvPr>
        </p:nvSpPr>
        <p:spPr/>
        <p:txBody>
          <a:bodyPr/>
          <a:lstStyle/>
          <a:p>
            <a:pPr algn="l" rtl="0"/>
            <a:fld id="{CCF99E1E-5533-47FF-A679-997EB01C2C0A}" type="slidenum">
              <a:rPr/>
              <a:t>2</a:t>
            </a:fld>
            <a:endParaRPr lang="es" dirty="0"/>
          </a:p>
        </p:txBody>
      </p:sp>
    </p:spTree>
    <p:extLst>
      <p:ext uri="{BB962C8B-B14F-4D97-AF65-F5344CB8AC3E}">
        <p14:creationId xmlns:p14="http://schemas.microsoft.com/office/powerpoint/2010/main" val="37981764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s" b="0" i="0" u="none" baseline="0"/>
              <a:t>Los </a:t>
            </a:r>
            <a:r>
              <a:rPr lang="es" b="1" i="0" u="none" baseline="0"/>
              <a:t>apoyos naturales</a:t>
            </a:r>
            <a:r>
              <a:rPr lang="es" b="0" i="0" u="none" baseline="0"/>
              <a:t> son personas no remuneradas que son el(la) cuidador(a) principal del(de la) participante o un recurso comunitario que brinda atención o ayudó históricamente al(a la) participante.  Esto incluye la familia, amigos, vecinos, compañeros de habitación, miembros de la iglesia y grupos sociales o cívicos. </a:t>
            </a:r>
          </a:p>
        </p:txBody>
      </p:sp>
      <p:sp>
        <p:nvSpPr>
          <p:cNvPr id="4" name="Slide Number Placeholder 3"/>
          <p:cNvSpPr>
            <a:spLocks noGrp="1"/>
          </p:cNvSpPr>
          <p:nvPr>
            <p:ph type="sldNum" sz="quarter" idx="5"/>
          </p:nvPr>
        </p:nvSpPr>
        <p:spPr/>
        <p:txBody>
          <a:bodyPr/>
          <a:lstStyle/>
          <a:p>
            <a:pPr algn="l" rtl="0"/>
            <a:fld id="{CCF99E1E-5533-47FF-A679-997EB01C2C0A}" type="slidenum">
              <a:rPr/>
              <a:t>20</a:t>
            </a:fld>
            <a:endParaRPr lang="es" dirty="0"/>
          </a:p>
        </p:txBody>
      </p:sp>
    </p:spTree>
    <p:extLst>
      <p:ext uri="{BB962C8B-B14F-4D97-AF65-F5344CB8AC3E}">
        <p14:creationId xmlns:p14="http://schemas.microsoft.com/office/powerpoint/2010/main" val="34802494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s" b="0" i="0" u="none" baseline="0"/>
              <a:t>Un </a:t>
            </a:r>
            <a:r>
              <a:rPr lang="es" b="1" i="0" u="none" baseline="0"/>
              <a:t>Plan de Respaldo de Emergencia</a:t>
            </a:r>
            <a:r>
              <a:rPr lang="es" b="0" i="0" u="none" baseline="0"/>
              <a:t> garantiza que se mantenga el apoyo para el(la) participante en caso de que ocurra una emergencia de personal inesperada.  </a:t>
            </a:r>
            <a:r>
              <a:rPr lang="es" b="0" i="0" u="sng" baseline="0"/>
              <a:t>Se requiere un Plan de Respaldo de Emergencia</a:t>
            </a:r>
            <a:r>
              <a:rPr lang="es" b="0" i="0" u="none" baseline="0"/>
              <a:t> para todos los participantes de la Exención de Servicios Basados en el Hogar y la Comunidad 2 y debe comunicarse a todas las partes que brindan atención al(a la) participante. La planificación de respaldo antes de una emergencia ayuda a garantizar la salud, la seguridad y el bienestar de los participantes.  </a:t>
            </a:r>
          </a:p>
          <a:p>
            <a:endParaRPr lang="es" dirty="0"/>
          </a:p>
          <a:p>
            <a:pPr algn="l" rtl="0"/>
            <a:r>
              <a:rPr lang="es" b="0" i="0" u="none" baseline="0"/>
              <a:t>Como recordatorio, la </a:t>
            </a:r>
            <a:r>
              <a:rPr lang="es" b="1" i="0" u="none" baseline="0"/>
              <a:t>exención no debe ser un programa de 24 horas al día, los 7 días a la semana;</a:t>
            </a:r>
            <a:r>
              <a:rPr lang="es" b="0" i="0" u="none" baseline="0"/>
              <a:t> por lo tanto, los</a:t>
            </a:r>
            <a:r>
              <a:rPr lang="es" b="0" i="0" u="sng" baseline="0"/>
              <a:t> participantes también deben asegurarse </a:t>
            </a:r>
            <a:r>
              <a:rPr lang="es" b="0" i="0" u="none" baseline="0"/>
              <a:t>de que sus </a:t>
            </a:r>
            <a:r>
              <a:rPr lang="es" b="0" i="1" u="sng" baseline="0"/>
              <a:t>apoyos naturales no remunerados </a:t>
            </a:r>
            <a:r>
              <a:rPr lang="es" b="0" i="1" u="none" baseline="0"/>
              <a:t>sean adicionales a los servicios proporcionados a través de la exención de HCB.</a:t>
            </a:r>
            <a:r>
              <a:rPr lang="es" b="0" i="0" u="none" baseline="0"/>
              <a:t> </a:t>
            </a:r>
          </a:p>
        </p:txBody>
      </p:sp>
      <p:sp>
        <p:nvSpPr>
          <p:cNvPr id="4" name="Slide Number Placeholder 3"/>
          <p:cNvSpPr>
            <a:spLocks noGrp="1"/>
          </p:cNvSpPr>
          <p:nvPr>
            <p:ph type="sldNum" sz="quarter" idx="5"/>
          </p:nvPr>
        </p:nvSpPr>
        <p:spPr/>
        <p:txBody>
          <a:bodyPr/>
          <a:lstStyle/>
          <a:p>
            <a:pPr algn="l" rtl="0"/>
            <a:fld id="{CCF99E1E-5533-47FF-A679-997EB01C2C0A}" type="slidenum">
              <a:rPr/>
              <a:t>21</a:t>
            </a:fld>
            <a:endParaRPr lang="es" dirty="0"/>
          </a:p>
        </p:txBody>
      </p:sp>
    </p:spTree>
    <p:extLst>
      <p:ext uri="{BB962C8B-B14F-4D97-AF65-F5344CB8AC3E}">
        <p14:creationId xmlns:p14="http://schemas.microsoft.com/office/powerpoint/2010/main" val="38238837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s" b="0" i="0" u="none" baseline="0"/>
              <a:t>La Sección III de esta capacitación se centra en los </a:t>
            </a:r>
            <a:r>
              <a:rPr lang="es" b="1" i="0" u="none" baseline="0"/>
              <a:t>Servicios de Atención Asistida</a:t>
            </a:r>
            <a:r>
              <a:rPr lang="es" b="0" i="0" u="none" baseline="0"/>
              <a:t>  </a:t>
            </a:r>
          </a:p>
        </p:txBody>
      </p:sp>
      <p:sp>
        <p:nvSpPr>
          <p:cNvPr id="4" name="Slide Number Placeholder 3"/>
          <p:cNvSpPr>
            <a:spLocks noGrp="1"/>
          </p:cNvSpPr>
          <p:nvPr>
            <p:ph type="sldNum" sz="quarter" idx="5"/>
          </p:nvPr>
        </p:nvSpPr>
        <p:spPr/>
        <p:txBody>
          <a:bodyPr/>
          <a:lstStyle/>
          <a:p>
            <a:pPr algn="l" rtl="0"/>
            <a:fld id="{CCF99E1E-5533-47FF-A679-997EB01C2C0A}" type="slidenum">
              <a:rPr/>
              <a:t>22</a:t>
            </a:fld>
            <a:endParaRPr lang="es" dirty="0"/>
          </a:p>
        </p:txBody>
      </p:sp>
    </p:spTree>
    <p:extLst>
      <p:ext uri="{BB962C8B-B14F-4D97-AF65-F5344CB8AC3E}">
        <p14:creationId xmlns:p14="http://schemas.microsoft.com/office/powerpoint/2010/main" val="41933895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s" b="1" i="0" u="none" baseline="0"/>
              <a:t>Los servicios prestados siempre están respaldados por la evaluación.  </a:t>
            </a:r>
            <a:r>
              <a:rPr lang="es" b="0" i="0" u="none" baseline="0"/>
              <a:t>La </a:t>
            </a:r>
            <a:r>
              <a:rPr lang="es" b="1" i="0" u="none" baseline="0"/>
              <a:t>Atención Asistida </a:t>
            </a:r>
            <a:r>
              <a:rPr lang="es" b="0" i="0" u="none" baseline="0"/>
              <a:t>es </a:t>
            </a:r>
            <a:r>
              <a:rPr lang="es" b="0" i="1" u="none" baseline="0"/>
              <a:t>una atención práctica, no médica o no especializada, </a:t>
            </a:r>
            <a:r>
              <a:rPr lang="es" b="0" i="0" u="none" baseline="0"/>
              <a:t>para los participantes que tienen limitaciones para realizar actividades de la vida diaria (AVD) o actividades instrumentales de la vida diaria (AIVD).  </a:t>
            </a:r>
          </a:p>
        </p:txBody>
      </p:sp>
      <p:sp>
        <p:nvSpPr>
          <p:cNvPr id="4" name="Slide Number Placeholder 3"/>
          <p:cNvSpPr>
            <a:spLocks noGrp="1"/>
          </p:cNvSpPr>
          <p:nvPr>
            <p:ph type="sldNum" sz="quarter" idx="5"/>
          </p:nvPr>
        </p:nvSpPr>
        <p:spPr/>
        <p:txBody>
          <a:bodyPr/>
          <a:lstStyle/>
          <a:p>
            <a:pPr algn="l" rtl="0"/>
            <a:fld id="{CCF99E1E-5533-47FF-A679-997EB01C2C0A}" type="slidenum">
              <a:rPr/>
              <a:t>23</a:t>
            </a:fld>
            <a:endParaRPr lang="es" dirty="0"/>
          </a:p>
        </p:txBody>
      </p:sp>
    </p:spTree>
    <p:extLst>
      <p:ext uri="{BB962C8B-B14F-4D97-AF65-F5344CB8AC3E}">
        <p14:creationId xmlns:p14="http://schemas.microsoft.com/office/powerpoint/2010/main" val="6744194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s" b="0" i="0" u="none" baseline="0"/>
              <a:t>Las Actividades de la Vida Diaria (o AVD) son actividades diarias esenciales para el bienestar de una persona y que las personas sanas pueden realizar por sí mismas.  Las AVD incluyen, entre otras, bañarse o ducharse, vestirse, entrar y salir de una cama o una silla, caminar, usar el baño y comer.  </a:t>
            </a:r>
          </a:p>
        </p:txBody>
      </p:sp>
      <p:sp>
        <p:nvSpPr>
          <p:cNvPr id="4" name="Slide Number Placeholder 3"/>
          <p:cNvSpPr>
            <a:spLocks noGrp="1"/>
          </p:cNvSpPr>
          <p:nvPr>
            <p:ph type="sldNum" sz="quarter" idx="5"/>
          </p:nvPr>
        </p:nvSpPr>
        <p:spPr/>
        <p:txBody>
          <a:bodyPr/>
          <a:lstStyle/>
          <a:p>
            <a:pPr algn="l" rtl="0"/>
            <a:fld id="{CCF99E1E-5533-47FF-A679-997EB01C2C0A}" type="slidenum">
              <a:rPr/>
              <a:t>24</a:t>
            </a:fld>
            <a:endParaRPr lang="es" dirty="0"/>
          </a:p>
        </p:txBody>
      </p:sp>
    </p:spTree>
    <p:extLst>
      <p:ext uri="{BB962C8B-B14F-4D97-AF65-F5344CB8AC3E}">
        <p14:creationId xmlns:p14="http://schemas.microsoft.com/office/powerpoint/2010/main" val="753206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s" b="0" i="0" u="none" baseline="0"/>
              <a:t>Las Actividades Instrumentales de la Vida Diaria (o AIVD) son actividades necesarias para apoyar la vida diaria y mejorar las interacciones del(de la) participante con los demás o el entorno.  Las AIVD son importantes para la vida en el hogar y en la comunidad y pueden incluir:</a:t>
            </a:r>
          </a:p>
          <a:p>
            <a:pPr algn="l" rtl="0"/>
            <a:r>
              <a:rPr lang="es" b="0" i="0" u="none" baseline="0"/>
              <a:t>	</a:t>
            </a:r>
            <a:r>
              <a:rPr lang="es" b="0" i="0" u="sng" baseline="0"/>
              <a:t>Preparar comidas,</a:t>
            </a:r>
            <a:r>
              <a:rPr lang="es" b="0" i="0" u="none" baseline="0"/>
              <a:t> </a:t>
            </a:r>
          </a:p>
          <a:p>
            <a:pPr algn="l" rtl="0"/>
            <a:r>
              <a:rPr lang="es" b="0" i="0" u="none" baseline="0"/>
              <a:t>	</a:t>
            </a:r>
            <a:r>
              <a:rPr lang="es" b="0" i="0" u="sng" baseline="0"/>
              <a:t>Realizar tareas domésticas ligeras</a:t>
            </a:r>
          </a:p>
          <a:p>
            <a:pPr algn="l" rtl="0"/>
            <a:r>
              <a:rPr lang="es" b="0" i="0" u="none" baseline="0"/>
              <a:t>	Ayudar a pagar facturas o recoger recetas en una farmacia </a:t>
            </a:r>
            <a:r>
              <a:rPr lang="es" b="0" i="1" u="none" baseline="0"/>
              <a:t>(esto se conoce como </a:t>
            </a:r>
            <a:r>
              <a:rPr lang="es" b="0" i="1" u="sng" baseline="0"/>
              <a:t>Manejo del Dinero</a:t>
            </a:r>
            <a:r>
              <a:rPr lang="es" b="0" i="1" u="none" baseline="0"/>
              <a:t>)</a:t>
            </a:r>
          </a:p>
          <a:p>
            <a:pPr algn="l" rtl="0"/>
            <a:r>
              <a:rPr lang="es" b="0" i="0" u="none" baseline="0"/>
              <a:t>	</a:t>
            </a:r>
            <a:r>
              <a:rPr lang="es" b="0" i="0" u="sng" baseline="0"/>
              <a:t>Manejo de medicamentos</a:t>
            </a:r>
            <a:r>
              <a:rPr lang="es" b="0" i="0" u="none" baseline="0"/>
              <a:t>: </a:t>
            </a:r>
            <a:r>
              <a:rPr lang="es" b="1" i="1" u="none" baseline="0"/>
              <a:t>los Auxiliares de Atención Asistida y los cuidadores de PDS no deben administrar medicamentos directamente a los participantes. </a:t>
            </a:r>
          </a:p>
          <a:p>
            <a:pPr algn="l" rtl="0"/>
            <a:r>
              <a:rPr lang="es" b="0" i="0" u="none" baseline="0"/>
              <a:t>	</a:t>
            </a:r>
            <a:r>
              <a:rPr lang="es" b="0" i="0" u="sng" baseline="0"/>
              <a:t>Hacer compras de comestibles o artículos personales</a:t>
            </a:r>
            <a:br>
              <a:rPr lang="es" b="0" u="none"/>
            </a:br>
            <a:r>
              <a:rPr lang="es" b="0" i="0" u="none" baseline="0"/>
              <a:t>	</a:t>
            </a:r>
            <a:r>
              <a:rPr lang="es" b="0" i="0" u="sng" baseline="0"/>
              <a:t>Usar el teléfono; o</a:t>
            </a:r>
            <a:endParaRPr lang="es" b="0" u="none" dirty="0"/>
          </a:p>
          <a:p>
            <a:pPr algn="l" rtl="0"/>
            <a:r>
              <a:rPr lang="es" b="0" i="0" u="none" baseline="0"/>
              <a:t>	</a:t>
            </a:r>
            <a:r>
              <a:rPr lang="es" b="0" i="0" u="sng" baseline="0"/>
              <a:t>Transporte a las citas</a:t>
            </a:r>
            <a:endParaRPr lang="es" b="1" dirty="0"/>
          </a:p>
        </p:txBody>
      </p:sp>
      <p:sp>
        <p:nvSpPr>
          <p:cNvPr id="4" name="Slide Number Placeholder 3"/>
          <p:cNvSpPr>
            <a:spLocks noGrp="1"/>
          </p:cNvSpPr>
          <p:nvPr>
            <p:ph type="sldNum" sz="quarter" idx="5"/>
          </p:nvPr>
        </p:nvSpPr>
        <p:spPr/>
        <p:txBody>
          <a:bodyPr/>
          <a:lstStyle/>
          <a:p>
            <a:pPr algn="l" rtl="0"/>
            <a:fld id="{CCF99E1E-5533-47FF-A679-997EB01C2C0A}" type="slidenum">
              <a:rPr/>
              <a:t>25</a:t>
            </a:fld>
            <a:endParaRPr lang="es" dirty="0"/>
          </a:p>
        </p:txBody>
      </p:sp>
    </p:spTree>
    <p:extLst>
      <p:ext uri="{BB962C8B-B14F-4D97-AF65-F5344CB8AC3E}">
        <p14:creationId xmlns:p14="http://schemas.microsoft.com/office/powerpoint/2010/main" val="13671523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s" b="0" i="0" u="none" baseline="0"/>
              <a:t>Cuando se trate del transporte de participantes, deberá especificarse en el Plan de Servicios Centrados en la Persona.  La persona que transporte al(a la) participante debe tener una licencia de conducir válida y un seguro de responsabilidad civil vigente en el vehículo que se utilice para el transporte.   La persona debe obedecer todas las leyes de tránsito, practicar la conducción defensiva, informar todos los accidentes de acuerdo con las políticas de la agencia y asegurarse de que todas las puertas del vehículo estén cerradas cuando esté desocupado. </a:t>
            </a:r>
          </a:p>
        </p:txBody>
      </p:sp>
      <p:sp>
        <p:nvSpPr>
          <p:cNvPr id="4" name="Slide Number Placeholder 3"/>
          <p:cNvSpPr>
            <a:spLocks noGrp="1"/>
          </p:cNvSpPr>
          <p:nvPr>
            <p:ph type="sldNum" sz="quarter" idx="5"/>
          </p:nvPr>
        </p:nvSpPr>
        <p:spPr/>
        <p:txBody>
          <a:bodyPr/>
          <a:lstStyle/>
          <a:p>
            <a:pPr algn="l" rtl="0"/>
            <a:fld id="{CCF99E1E-5533-47FF-A679-997EB01C2C0A}" type="slidenum">
              <a:rPr/>
              <a:t>26</a:t>
            </a:fld>
            <a:endParaRPr lang="es" dirty="0"/>
          </a:p>
        </p:txBody>
      </p:sp>
    </p:spTree>
    <p:extLst>
      <p:ext uri="{BB962C8B-B14F-4D97-AF65-F5344CB8AC3E}">
        <p14:creationId xmlns:p14="http://schemas.microsoft.com/office/powerpoint/2010/main" val="4023466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s" b="0" i="0" u="none" baseline="0"/>
              <a:t>Las </a:t>
            </a:r>
            <a:r>
              <a:rPr lang="es" b="0" i="0" u="sng" baseline="0"/>
              <a:t>actividades que </a:t>
            </a:r>
            <a:r>
              <a:rPr lang="es" b="1" i="0" u="sng" baseline="0"/>
              <a:t>NO</a:t>
            </a:r>
            <a:r>
              <a:rPr lang="es" b="0" i="0" u="sng" baseline="0"/>
              <a:t> están incluidas</a:t>
            </a:r>
            <a:r>
              <a:rPr lang="es" b="0" i="0" u="none" baseline="0"/>
              <a:t> en la </a:t>
            </a:r>
            <a:r>
              <a:rPr lang="es" b="1" i="0" u="none" baseline="0"/>
              <a:t>Atención Asistida</a:t>
            </a:r>
            <a:r>
              <a:rPr lang="es" b="0" i="0" u="none" baseline="0"/>
              <a:t> (AC) son atención </a:t>
            </a:r>
            <a:r>
              <a:rPr lang="es" b="0" i="0" u="sng" baseline="0"/>
              <a:t>médica </a:t>
            </a:r>
            <a:r>
              <a:rPr lang="es" b="0" i="0" u="none" baseline="0"/>
              <a:t>directa; servicios </a:t>
            </a:r>
            <a:r>
              <a:rPr lang="es" b="0" i="0" u="sng" baseline="0"/>
              <a:t>duplicados</a:t>
            </a:r>
            <a:r>
              <a:rPr lang="es" b="0" i="0" u="none" baseline="0"/>
              <a:t> del plan estatal u otros servicios de exención; cuidado personal, tareas del hogar y servicios de atención médica diurna para adultos. Los servicios no pueden facturarse como si ocurrieran simultáneamente.   Otros ejemplos que </a:t>
            </a:r>
            <a:r>
              <a:rPr lang="es" b="0" i="0" u="sng" baseline="0"/>
              <a:t>no se pueden incluir</a:t>
            </a:r>
            <a:r>
              <a:rPr lang="es" b="0" i="0" u="none" baseline="0"/>
              <a:t> en la </a:t>
            </a:r>
            <a:r>
              <a:rPr lang="es" b="1" i="0" u="none" baseline="0"/>
              <a:t>Atención Asistida </a:t>
            </a:r>
            <a:r>
              <a:rPr lang="es" b="0" i="0" u="none" baseline="0"/>
              <a:t>son… el cuidado de mascotas, las reparaciones del hogar y las tareas que no incluyen el espacio vital del(de la) participante.</a:t>
            </a:r>
          </a:p>
          <a:p>
            <a:pPr algn="l" rtl="0"/>
            <a:r>
              <a:rPr lang="es" b="0" i="0" u="none" baseline="0"/>
              <a:t>	</a:t>
            </a:r>
          </a:p>
        </p:txBody>
      </p:sp>
      <p:sp>
        <p:nvSpPr>
          <p:cNvPr id="4" name="Slide Number Placeholder 3"/>
          <p:cNvSpPr>
            <a:spLocks noGrp="1"/>
          </p:cNvSpPr>
          <p:nvPr>
            <p:ph type="sldNum" sz="quarter" idx="5"/>
          </p:nvPr>
        </p:nvSpPr>
        <p:spPr/>
        <p:txBody>
          <a:bodyPr/>
          <a:lstStyle/>
          <a:p>
            <a:pPr algn="l" rtl="0"/>
            <a:fld id="{CCF99E1E-5533-47FF-A679-997EB01C2C0A}" type="slidenum">
              <a:rPr/>
              <a:t>27</a:t>
            </a:fld>
            <a:endParaRPr lang="es" dirty="0"/>
          </a:p>
        </p:txBody>
      </p:sp>
    </p:spTree>
    <p:extLst>
      <p:ext uri="{BB962C8B-B14F-4D97-AF65-F5344CB8AC3E}">
        <p14:creationId xmlns:p14="http://schemas.microsoft.com/office/powerpoint/2010/main" val="332588644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s" b="0" i="0" u="none" baseline="0"/>
              <a:t>En un entorno de Exención </a:t>
            </a:r>
            <a:r>
              <a:rPr lang="es" b="1" i="0" u="none" baseline="0"/>
              <a:t>Tradicional</a:t>
            </a:r>
            <a:r>
              <a:rPr lang="es" b="0" i="0" u="none" baseline="0"/>
              <a:t> Basado en el Hogar y la Comunidad, los </a:t>
            </a:r>
            <a:r>
              <a:rPr lang="es" b="1" i="0" u="none" baseline="0"/>
              <a:t>Servicios de Atención Asistida </a:t>
            </a:r>
            <a:r>
              <a:rPr lang="es" b="0" i="0" u="none" baseline="0"/>
              <a:t>son proporcionados por cuidadores empleados por una agencia.  </a:t>
            </a:r>
          </a:p>
          <a:p>
            <a:pPr algn="l" rtl="0"/>
            <a:r>
              <a:rPr lang="es" b="0" i="0" u="none" baseline="0"/>
              <a:t>En un entorno de</a:t>
            </a:r>
            <a:r>
              <a:rPr lang="es" b="1" i="0" u="none" baseline="0"/>
              <a:t> PDS</a:t>
            </a:r>
            <a:r>
              <a:rPr lang="es" b="0" i="0" u="none" baseline="0"/>
              <a:t>, los </a:t>
            </a:r>
            <a:r>
              <a:rPr lang="es" b="1" i="0" u="none" baseline="0"/>
              <a:t>Servicios de Atención Asistida</a:t>
            </a:r>
            <a:r>
              <a:rPr lang="es" b="0" i="0" u="none" baseline="0"/>
              <a:t> son proporcionados por cualquier persona seleccionada por el(la) participante o el(la) representante de PDS que cumpla con los requisitos para proporcionar servicios de Atención Asistida. </a:t>
            </a:r>
          </a:p>
        </p:txBody>
      </p:sp>
      <p:sp>
        <p:nvSpPr>
          <p:cNvPr id="4" name="Slide Number Placeholder 3"/>
          <p:cNvSpPr>
            <a:spLocks noGrp="1"/>
          </p:cNvSpPr>
          <p:nvPr>
            <p:ph type="sldNum" sz="quarter" idx="5"/>
          </p:nvPr>
        </p:nvSpPr>
        <p:spPr/>
        <p:txBody>
          <a:bodyPr/>
          <a:lstStyle/>
          <a:p>
            <a:pPr algn="l" rtl="0"/>
            <a:fld id="{CCF99E1E-5533-47FF-A679-997EB01C2C0A}" type="slidenum">
              <a:rPr/>
              <a:t>28</a:t>
            </a:fld>
            <a:endParaRPr lang="es" dirty="0"/>
          </a:p>
        </p:txBody>
      </p:sp>
    </p:spTree>
    <p:extLst>
      <p:ext uri="{BB962C8B-B14F-4D97-AF65-F5344CB8AC3E}">
        <p14:creationId xmlns:p14="http://schemas.microsoft.com/office/powerpoint/2010/main" val="197085967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s" b="0" i="0" u="none" baseline="0"/>
              <a:t>La </a:t>
            </a:r>
            <a:r>
              <a:rPr lang="es" b="1" i="0" u="none" baseline="0"/>
              <a:t>documentación del servicio de Atención Asistida </a:t>
            </a:r>
            <a:r>
              <a:rPr lang="es" b="0" i="0" u="none" baseline="0"/>
              <a:t>debe ser clara y concisa.  También es fundamental brindar a los participantes una atención de calidad. </a:t>
            </a:r>
          </a:p>
          <a:p>
            <a:pPr algn="l" rtl="0"/>
            <a:r>
              <a:rPr lang="es" b="0" i="0" u="none" baseline="0"/>
              <a:t>Se requiere documentación del servicio de Atención Asistida para que los empleados de servicio directo reciban un pago preciso y oportuno.  </a:t>
            </a:r>
          </a:p>
          <a:p>
            <a:pPr algn="l" rtl="0"/>
            <a:r>
              <a:rPr lang="es" b="0" i="0" u="none" baseline="0"/>
              <a:t>Para mantener una documentación de servicio precisa, es importante documentarla durante la prestación del servicio o tan pronto como sea posible después de la prestación del servicio.  </a:t>
            </a:r>
          </a:p>
          <a:p>
            <a:pPr algn="l" rtl="0"/>
            <a:r>
              <a:rPr lang="es" b="0" i="0" u="none" baseline="0"/>
              <a:t>RECUERDE: SI NO ESTÁ DOCUMENTADO, NO SE REALIZÓ.  </a:t>
            </a:r>
          </a:p>
          <a:p>
            <a:endParaRPr lang="es" dirty="0"/>
          </a:p>
          <a:p>
            <a:pPr algn="l" rtl="0"/>
            <a:r>
              <a:rPr lang="es" b="0" i="0" u="none" baseline="0"/>
              <a:t>La ley del siglo XXI </a:t>
            </a:r>
            <a:r>
              <a:rPr lang="es" b="0" i="0" u="sng" baseline="0"/>
              <a:t>requiere </a:t>
            </a:r>
            <a:r>
              <a:rPr lang="es" b="0" i="0" u="none" baseline="0"/>
              <a:t>la adopción de la Verificación Electrónica de Visitas (EVV, por sus siglas en inglés) para capturar l</a:t>
            </a:r>
            <a:r>
              <a:rPr lang="es" b="0" i="0" u="sng" baseline="0"/>
              <a:t>os seis elementos de datos requeridos en el enlace provisto arriba, al que se puede acceder desde la versión de PowerPoint de esta capacitación</a:t>
            </a:r>
            <a:r>
              <a:rPr lang="es" b="0" i="0" u="none" baseline="0"/>
              <a:t>, y proporciona más detalles sobre los requisitos para todos los servicios a domicilio brindados, incluidos los tradicionales y PDS.</a:t>
            </a:r>
          </a:p>
        </p:txBody>
      </p:sp>
      <p:sp>
        <p:nvSpPr>
          <p:cNvPr id="4" name="Slide Number Placeholder 3"/>
          <p:cNvSpPr>
            <a:spLocks noGrp="1"/>
          </p:cNvSpPr>
          <p:nvPr>
            <p:ph type="sldNum" sz="quarter" idx="5"/>
          </p:nvPr>
        </p:nvSpPr>
        <p:spPr/>
        <p:txBody>
          <a:bodyPr/>
          <a:lstStyle/>
          <a:p>
            <a:pPr algn="l" rtl="0"/>
            <a:fld id="{CCF99E1E-5533-47FF-A679-997EB01C2C0A}" type="slidenum">
              <a:rPr/>
              <a:t>29</a:t>
            </a:fld>
            <a:endParaRPr lang="es" dirty="0"/>
          </a:p>
        </p:txBody>
      </p:sp>
    </p:spTree>
    <p:extLst>
      <p:ext uri="{BB962C8B-B14F-4D97-AF65-F5344CB8AC3E}">
        <p14:creationId xmlns:p14="http://schemas.microsoft.com/office/powerpoint/2010/main" val="20297207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s" b="0" i="0" u="none" baseline="0"/>
              <a:t>Ahora comenzaremos la Sección 1 de esta capacitación,</a:t>
            </a:r>
            <a:r>
              <a:rPr lang="es" b="1" i="0" u="none" baseline="0"/>
              <a:t> que es una introducción a los </a:t>
            </a:r>
            <a:r>
              <a:rPr lang="es" b="0" i="0" u="none" baseline="0"/>
              <a:t>Programas de Exención de Servicios Basados en el Hogar y la Comunidad, también conocidos como la Exención HCBS. </a:t>
            </a:r>
          </a:p>
        </p:txBody>
      </p:sp>
      <p:sp>
        <p:nvSpPr>
          <p:cNvPr id="4" name="Slide Number Placeholder 3"/>
          <p:cNvSpPr>
            <a:spLocks noGrp="1"/>
          </p:cNvSpPr>
          <p:nvPr>
            <p:ph type="sldNum" sz="quarter" idx="5"/>
          </p:nvPr>
        </p:nvSpPr>
        <p:spPr/>
        <p:txBody>
          <a:bodyPr/>
          <a:lstStyle/>
          <a:p>
            <a:pPr algn="l" rtl="0"/>
            <a:fld id="{CCF99E1E-5533-47FF-A679-997EB01C2C0A}" type="slidenum">
              <a:rPr/>
              <a:t>3</a:t>
            </a:fld>
            <a:endParaRPr lang="es" dirty="0"/>
          </a:p>
        </p:txBody>
      </p:sp>
    </p:spTree>
    <p:extLst>
      <p:ext uri="{BB962C8B-B14F-4D97-AF65-F5344CB8AC3E}">
        <p14:creationId xmlns:p14="http://schemas.microsoft.com/office/powerpoint/2010/main" val="291158896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s" b="0" i="0" u="none" baseline="0"/>
              <a:t>Ya sea que trabaje a través de una agencia o como empleado de PDS, los cuidadores </a:t>
            </a:r>
            <a:r>
              <a:rPr lang="es" b="0" i="0" u="sng" baseline="0"/>
              <a:t>deben documentar </a:t>
            </a:r>
            <a:r>
              <a:rPr lang="es" b="0" i="0" u="none" baseline="0"/>
              <a:t>en sus notas si llega temprano o se va tarde.  El(la) cuidador(a) debe proporcionar cualquier información que sea necesaria comunicar a la agencia.</a:t>
            </a:r>
          </a:p>
          <a:p>
            <a:pPr marL="0" marR="0" lvl="0" indent="0" algn="l" defTabSz="914400" rtl="0" eaLnBrk="1" fontAlgn="auto" latinLnBrk="0" hangingPunct="1">
              <a:lnSpc>
                <a:spcPct val="100000"/>
              </a:lnSpc>
              <a:spcBef>
                <a:spcPts val="0"/>
              </a:spcBef>
              <a:spcAft>
                <a:spcPts val="0"/>
              </a:spcAft>
              <a:buClrTx/>
              <a:buSzTx/>
              <a:buFontTx/>
              <a:buNone/>
              <a:tabLst/>
              <a:defRPr/>
            </a:pPr>
            <a:r>
              <a:rPr lang="es" b="0" i="0" u="none" baseline="0"/>
              <a:t>La documentación del servicio de Atención Asistida </a:t>
            </a:r>
            <a:r>
              <a:rPr lang="es" b="1" i="0" u="none" baseline="0"/>
              <a:t>debe incluir la fecha, la duración, la descripción y la ubicación del servicio prestado.</a:t>
            </a:r>
            <a:r>
              <a:rPr lang="es" b="0" i="0" u="none" baseline="0"/>
              <a:t>  La documentación también </a:t>
            </a:r>
            <a:r>
              <a:rPr lang="es" b="1" i="0" u="none" baseline="0"/>
              <a:t>debe incluir la hora de llegada y salida del(de la) cuidador(a).</a:t>
            </a:r>
            <a:r>
              <a:rPr lang="es" b="0" i="0" u="none" baseline="0"/>
              <a:t>  </a:t>
            </a:r>
            <a:r>
              <a:rPr lang="es" b="0" i="0" u="sng" baseline="0"/>
              <a:t>El(la) cuidador(a) que presta el servicio debe incluir su nombre, cargo y firma y, cuando sea posible, la firma del(de la) participante al documentar un servicio de Atención Asistida.</a:t>
            </a:r>
            <a:r>
              <a:rPr lang="es" b="0" i="0" u="none" baseline="0"/>
              <a:t> Si el(la) participante no puede firmar, se requiere una nota que explique el motivo, si esto no está respaldado por la evaluación.   </a:t>
            </a:r>
          </a:p>
          <a:p>
            <a:endParaRPr lang="es" dirty="0"/>
          </a:p>
        </p:txBody>
      </p:sp>
      <p:sp>
        <p:nvSpPr>
          <p:cNvPr id="4" name="Slide Number Placeholder 3"/>
          <p:cNvSpPr>
            <a:spLocks noGrp="1"/>
          </p:cNvSpPr>
          <p:nvPr>
            <p:ph type="sldNum" sz="quarter" idx="5"/>
          </p:nvPr>
        </p:nvSpPr>
        <p:spPr/>
        <p:txBody>
          <a:bodyPr/>
          <a:lstStyle/>
          <a:p>
            <a:pPr algn="l" rtl="0"/>
            <a:fld id="{CCF99E1E-5533-47FF-A679-997EB01C2C0A}" type="slidenum">
              <a:rPr/>
              <a:t>30</a:t>
            </a:fld>
            <a:endParaRPr lang="es" dirty="0"/>
          </a:p>
        </p:txBody>
      </p:sp>
    </p:spTree>
    <p:extLst>
      <p:ext uri="{BB962C8B-B14F-4D97-AF65-F5344CB8AC3E}">
        <p14:creationId xmlns:p14="http://schemas.microsoft.com/office/powerpoint/2010/main" val="419096192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s" b="0" i="0" u="none" baseline="0"/>
              <a:t>Aquí hay algunas cosas importantes para recordar: </a:t>
            </a:r>
          </a:p>
          <a:p>
            <a:pPr marL="171450" indent="-171450" algn="l" rtl="0">
              <a:buFont typeface="Wingdings" panose="05000000000000000000" pitchFamily="2" charset="2"/>
              <a:buChar char="Ø"/>
            </a:pPr>
            <a:r>
              <a:rPr lang="es" b="0" i="0" u="none" baseline="0"/>
              <a:t>La evaluación del(de la) participante y el Plan de Servicios Centrados en la Persona identifican </a:t>
            </a:r>
            <a:r>
              <a:rPr lang="es" b="1" i="0" u="none" baseline="0"/>
              <a:t>la asistencia en las AVD y las AIVD que está</a:t>
            </a:r>
            <a:r>
              <a:rPr lang="es" b="0" i="0" u="none" baseline="0"/>
              <a:t> </a:t>
            </a:r>
            <a:r>
              <a:rPr lang="es" b="0" i="0" u="sng" baseline="0"/>
              <a:t>previsto</a:t>
            </a:r>
            <a:r>
              <a:rPr lang="es" b="0" i="0" u="none" baseline="0"/>
              <a:t> proporcionar al(a la) participante.  </a:t>
            </a:r>
          </a:p>
          <a:p>
            <a:pPr marL="171450" indent="-171450" algn="l" rtl="0">
              <a:buFont typeface="Wingdings" panose="05000000000000000000" pitchFamily="2" charset="2"/>
              <a:buChar char="Ø"/>
            </a:pPr>
            <a:r>
              <a:rPr lang="es" b="0" i="0" u="none" baseline="0"/>
              <a:t>Permita y aliente al(a la) participante a ser lo más independiente posible.</a:t>
            </a:r>
          </a:p>
          <a:p>
            <a:pPr marL="171450" indent="-171450" algn="l" rtl="0">
              <a:buFont typeface="Wingdings" panose="05000000000000000000" pitchFamily="2" charset="2"/>
              <a:buChar char="Ø"/>
            </a:pPr>
            <a:r>
              <a:rPr lang="es" b="0" i="0" u="none" baseline="0"/>
              <a:t>Siga las instrucciones o la orientación del(de la) participante, cuando sea apropiado y proteja la salud, la seguridad y el bienestar del(de la) participante.</a:t>
            </a:r>
          </a:p>
          <a:p>
            <a:pPr marL="171450" indent="-171450" algn="l" rtl="0">
              <a:buFont typeface="Wingdings" panose="05000000000000000000" pitchFamily="2" charset="2"/>
              <a:buChar char="Ø"/>
            </a:pPr>
            <a:r>
              <a:rPr lang="es" b="0" i="0" u="none" baseline="0"/>
              <a:t>Brindar apoyo con las AVD y las AIVD puede ser una tarea difícil, pero increíblemente gratificante.</a:t>
            </a:r>
          </a:p>
          <a:p>
            <a:pPr marL="171450" indent="-171450" algn="l" rtl="0">
              <a:buFont typeface="Wingdings" panose="05000000000000000000" pitchFamily="2" charset="2"/>
              <a:buChar char="Ø"/>
            </a:pPr>
            <a:r>
              <a:rPr lang="es" b="0" i="0" u="none" baseline="0"/>
              <a:t>Además, es importante garantizar la elección del(de la) participante y una planificación de la Atención Centrada en la Persona en el cuidado personal, </a:t>
            </a:r>
            <a:r>
              <a:rPr lang="es" b="0" i="0" u="sng" baseline="0"/>
              <a:t>que incluya la frecuencia y la duración</a:t>
            </a:r>
            <a:r>
              <a:rPr lang="es" b="0" i="0" u="none" baseline="0"/>
              <a:t> de la prestación de los servicios.  </a:t>
            </a:r>
          </a:p>
        </p:txBody>
      </p:sp>
      <p:sp>
        <p:nvSpPr>
          <p:cNvPr id="4" name="Slide Number Placeholder 3"/>
          <p:cNvSpPr>
            <a:spLocks noGrp="1"/>
          </p:cNvSpPr>
          <p:nvPr>
            <p:ph type="sldNum" sz="quarter" idx="5"/>
          </p:nvPr>
        </p:nvSpPr>
        <p:spPr/>
        <p:txBody>
          <a:bodyPr/>
          <a:lstStyle/>
          <a:p>
            <a:pPr algn="l" rtl="0"/>
            <a:fld id="{CCF99E1E-5533-47FF-A679-997EB01C2C0A}" type="slidenum">
              <a:rPr/>
              <a:t>31</a:t>
            </a:fld>
            <a:endParaRPr lang="es" dirty="0"/>
          </a:p>
        </p:txBody>
      </p:sp>
    </p:spTree>
    <p:extLst>
      <p:ext uri="{BB962C8B-B14F-4D97-AF65-F5344CB8AC3E}">
        <p14:creationId xmlns:p14="http://schemas.microsoft.com/office/powerpoint/2010/main" val="345093041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s" b="0" i="0" u="none" baseline="0"/>
              <a:t>En la Sección IV de esta capacitación se discutirá el papel del(de la) Auxiliar de Atención Asistida.</a:t>
            </a:r>
          </a:p>
        </p:txBody>
      </p:sp>
      <p:sp>
        <p:nvSpPr>
          <p:cNvPr id="4" name="Slide Number Placeholder 3"/>
          <p:cNvSpPr>
            <a:spLocks noGrp="1"/>
          </p:cNvSpPr>
          <p:nvPr>
            <p:ph type="sldNum" sz="quarter" idx="5"/>
          </p:nvPr>
        </p:nvSpPr>
        <p:spPr/>
        <p:txBody>
          <a:bodyPr/>
          <a:lstStyle/>
          <a:p>
            <a:pPr algn="l" rtl="0"/>
            <a:fld id="{CCF99E1E-5533-47FF-A679-997EB01C2C0A}" type="slidenum">
              <a:rPr/>
              <a:t>32</a:t>
            </a:fld>
            <a:endParaRPr lang="es" dirty="0"/>
          </a:p>
        </p:txBody>
      </p:sp>
    </p:spTree>
    <p:extLst>
      <p:ext uri="{BB962C8B-B14F-4D97-AF65-F5344CB8AC3E}">
        <p14:creationId xmlns:p14="http://schemas.microsoft.com/office/powerpoint/2010/main" val="112727434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s" b="1" i="0" u="none" baseline="0"/>
              <a:t>Mantener la confidencialidad </a:t>
            </a:r>
            <a:r>
              <a:rPr lang="es" b="0" i="0" u="none" baseline="0"/>
              <a:t>es de suma importancia.  </a:t>
            </a:r>
          </a:p>
          <a:p>
            <a:pPr algn="l" rtl="0"/>
            <a:r>
              <a:rPr lang="es" b="0" i="0" u="none" baseline="0"/>
              <a:t>La información personal y los registros del(de la) participante, así como las conversaciones personales o discusiones profesionales entre el(la) participante y otros son estrictamente confidenciales.  </a:t>
            </a:r>
          </a:p>
          <a:p>
            <a:pPr algn="l" rtl="0"/>
            <a:r>
              <a:rPr lang="es" b="0" i="0" u="none" baseline="0"/>
              <a:t>La información confidencial, aunque esté documentada en notas de casos e informes de incidentes críticos, no debe compartirse con nadie, incluidos familiares, amigos o personas de la comunidad.  </a:t>
            </a:r>
          </a:p>
          <a:p>
            <a:pPr algn="l" rtl="0"/>
            <a:r>
              <a:rPr lang="es" b="0" i="0" u="none" baseline="0"/>
              <a:t>La confidencialidad con respecto a la información del(de la) participante es obligatoria y no debe compartirse sin la autorización escrita del(de la) participante. </a:t>
            </a:r>
          </a:p>
        </p:txBody>
      </p:sp>
      <p:sp>
        <p:nvSpPr>
          <p:cNvPr id="4" name="Slide Number Placeholder 3"/>
          <p:cNvSpPr>
            <a:spLocks noGrp="1"/>
          </p:cNvSpPr>
          <p:nvPr>
            <p:ph type="sldNum" sz="quarter" idx="5"/>
          </p:nvPr>
        </p:nvSpPr>
        <p:spPr/>
        <p:txBody>
          <a:bodyPr/>
          <a:lstStyle/>
          <a:p>
            <a:pPr algn="l" rtl="0"/>
            <a:fld id="{CCF99E1E-5533-47FF-A679-997EB01C2C0A}" type="slidenum">
              <a:rPr/>
              <a:t>33</a:t>
            </a:fld>
            <a:endParaRPr lang="es" dirty="0"/>
          </a:p>
        </p:txBody>
      </p:sp>
    </p:spTree>
    <p:extLst>
      <p:ext uri="{BB962C8B-B14F-4D97-AF65-F5344CB8AC3E}">
        <p14:creationId xmlns:p14="http://schemas.microsoft.com/office/powerpoint/2010/main" val="198205361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s" b="1" i="0" u="none" baseline="0"/>
              <a:t>Mantener la confidencialidad de la HIPAA</a:t>
            </a:r>
            <a:r>
              <a:rPr lang="es" b="0" i="0" u="none" baseline="0"/>
              <a:t> es una </a:t>
            </a:r>
            <a:r>
              <a:rPr lang="es" b="0" i="0" u="sng" baseline="0"/>
              <a:t>regulación federal </a:t>
            </a:r>
            <a:r>
              <a:rPr lang="es" b="0" i="0" u="none" baseline="0"/>
              <a:t>relacionada con la confidencialidad de los datos de los pacientes.  </a:t>
            </a:r>
          </a:p>
          <a:p>
            <a:pPr algn="l" rtl="0"/>
            <a:r>
              <a:rPr lang="es" b="1" i="0" u="none" baseline="0"/>
              <a:t>Mantener la privacidad de la HIPAA </a:t>
            </a:r>
            <a:r>
              <a:rPr lang="es" b="0" i="0" u="none" baseline="0"/>
              <a:t>es parte de la misma regulación federal que protege </a:t>
            </a:r>
            <a:r>
              <a:rPr lang="es" b="1" i="0" u="none" baseline="0"/>
              <a:t>toda</a:t>
            </a:r>
            <a:r>
              <a:rPr lang="es" b="0" i="0" u="none" baseline="0"/>
              <a:t> “información de salud individualmente identificable” mantenida o transmitida por una entidad cubierta en cualquier forma y llama a esta información “información de salud protegida” o</a:t>
            </a:r>
            <a:r>
              <a:rPr lang="es" b="1" i="0" u="none" baseline="0"/>
              <a:t> PHI.</a:t>
            </a:r>
            <a:r>
              <a:rPr lang="es" b="0" i="0" u="none" baseline="0"/>
              <a:t>  </a:t>
            </a:r>
          </a:p>
        </p:txBody>
      </p:sp>
      <p:sp>
        <p:nvSpPr>
          <p:cNvPr id="4" name="Slide Number Placeholder 3"/>
          <p:cNvSpPr>
            <a:spLocks noGrp="1"/>
          </p:cNvSpPr>
          <p:nvPr>
            <p:ph type="sldNum" sz="quarter" idx="5"/>
          </p:nvPr>
        </p:nvSpPr>
        <p:spPr/>
        <p:txBody>
          <a:bodyPr/>
          <a:lstStyle/>
          <a:p>
            <a:pPr algn="l" rtl="0"/>
            <a:fld id="{CCF99E1E-5533-47FF-A679-997EB01C2C0A}" type="slidenum">
              <a:rPr/>
              <a:t>34</a:t>
            </a:fld>
            <a:endParaRPr lang="es" dirty="0"/>
          </a:p>
        </p:txBody>
      </p:sp>
    </p:spTree>
    <p:extLst>
      <p:ext uri="{BB962C8B-B14F-4D97-AF65-F5344CB8AC3E}">
        <p14:creationId xmlns:p14="http://schemas.microsoft.com/office/powerpoint/2010/main" val="159525840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s" b="0" i="0" u="none" baseline="0"/>
              <a:t>La PHI es información que incluye </a:t>
            </a:r>
            <a:r>
              <a:rPr lang="es" b="0" i="0" u="sng" baseline="0"/>
              <a:t>datos demográficos relacionados con la salud o condición física o mental pasada, presente o futura de la persona.</a:t>
            </a:r>
            <a:r>
              <a:rPr lang="es" b="0" i="0" u="none" baseline="0"/>
              <a:t> </a:t>
            </a:r>
          </a:p>
          <a:p>
            <a:pPr algn="l" rtl="0"/>
            <a:r>
              <a:rPr lang="es" b="0" i="0" u="none" baseline="0"/>
              <a:t>La PHI es la </a:t>
            </a:r>
            <a:r>
              <a:rPr lang="es" b="0" i="0" u="sng" baseline="0"/>
              <a:t>prestación de atención médica</a:t>
            </a:r>
            <a:r>
              <a:rPr lang="es" b="0" i="0" u="none" baseline="0"/>
              <a:t> a la persona.</a:t>
            </a:r>
          </a:p>
          <a:p>
            <a:pPr algn="l" rtl="0"/>
            <a:r>
              <a:rPr lang="es" b="0" i="0" u="none" baseline="0"/>
              <a:t>La PHI </a:t>
            </a:r>
            <a:r>
              <a:rPr lang="es" b="0" i="0" u="sng" baseline="0"/>
              <a:t>incluye el </a:t>
            </a:r>
            <a:r>
              <a:rPr lang="es" b="1" i="0" u="sng" baseline="0"/>
              <a:t>pago por </a:t>
            </a:r>
            <a:r>
              <a:rPr lang="es" b="0" i="0" u="sng" baseline="0"/>
              <a:t>la prestación de atención médica </a:t>
            </a:r>
            <a:r>
              <a:rPr lang="es" b="0" i="0" u="none" baseline="0"/>
              <a:t>a la persona.</a:t>
            </a:r>
          </a:p>
          <a:p>
            <a:pPr algn="l" rtl="0"/>
            <a:r>
              <a:rPr lang="es" b="0" i="0" u="none" baseline="0"/>
              <a:t>La PHI es información que </a:t>
            </a:r>
            <a:r>
              <a:rPr lang="es" b="0" i="0" u="sng" baseline="0"/>
              <a:t>identifica a la persona o información para la cual existe una base razonable para creer que puede usarse para identificar al individuo.</a:t>
            </a:r>
          </a:p>
          <a:p>
            <a:pPr algn="l" rtl="0"/>
            <a:r>
              <a:rPr lang="es" b="1" i="0" u="none" baseline="0"/>
              <a:t>La PHI incluye muchos identificadores comunes </a:t>
            </a:r>
            <a:r>
              <a:rPr lang="es" b="0" i="0" u="none" baseline="0"/>
              <a:t>como nombre, dirección, fecha de nacimiento y número de la Seguridad Social. </a:t>
            </a:r>
          </a:p>
        </p:txBody>
      </p:sp>
      <p:sp>
        <p:nvSpPr>
          <p:cNvPr id="4" name="Slide Number Placeholder 3"/>
          <p:cNvSpPr>
            <a:spLocks noGrp="1"/>
          </p:cNvSpPr>
          <p:nvPr>
            <p:ph type="sldNum" sz="quarter" idx="5"/>
          </p:nvPr>
        </p:nvSpPr>
        <p:spPr/>
        <p:txBody>
          <a:bodyPr/>
          <a:lstStyle/>
          <a:p>
            <a:pPr algn="l" rtl="0"/>
            <a:fld id="{CCF99E1E-5533-47FF-A679-997EB01C2C0A}" type="slidenum">
              <a:rPr/>
              <a:t>35</a:t>
            </a:fld>
            <a:endParaRPr lang="es" dirty="0"/>
          </a:p>
        </p:txBody>
      </p:sp>
    </p:spTree>
    <p:extLst>
      <p:ext uri="{BB962C8B-B14F-4D97-AF65-F5344CB8AC3E}">
        <p14:creationId xmlns:p14="http://schemas.microsoft.com/office/powerpoint/2010/main" val="111614006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s" b="0" i="0" u="none" baseline="0"/>
              <a:t>Los </a:t>
            </a:r>
            <a:r>
              <a:rPr lang="es" b="1" i="0" u="none" baseline="0"/>
              <a:t>Auxiliar de Atención Asistida </a:t>
            </a:r>
            <a:r>
              <a:rPr lang="es" b="0" i="0" u="none" baseline="0"/>
              <a:t>desempeñan un papel importante en la </a:t>
            </a:r>
            <a:r>
              <a:rPr lang="es" b="1" i="0" u="none" baseline="0"/>
              <a:t>identificación del abuso, la negligencia y la explotación,</a:t>
            </a:r>
            <a:r>
              <a:rPr lang="es" b="0" i="0" u="none" baseline="0"/>
              <a:t> lo que incluye conocer los diferentes tipos de abuso y negligencia, reconocer las señales, identificar los factores de riesgo, saber a quién informar sobre sospechas de abuso, negligencia y explotación y apoyar la seguridad de los participantes.</a:t>
            </a:r>
          </a:p>
          <a:p>
            <a:pPr algn="l" rtl="0"/>
            <a:r>
              <a:rPr lang="es" b="0" i="0" u="none" baseline="0"/>
              <a:t>Cualquier persona puede abusar o descuidar al(a la) participante, incluido un cónyuge o pareja, otro miembro de la familia, amigos, vecinos, un extraño, un miembro del personal remunerado, un voluntario o un explotador profesional. </a:t>
            </a:r>
          </a:p>
          <a:p>
            <a:pPr algn="l" rtl="0"/>
            <a:r>
              <a:rPr lang="es" b="0" i="0" u="none" baseline="0"/>
              <a:t>El abuso, la negligencia y la explotación pueden ocurrir en cualquier entorno dentro o fuera del lugar donde vive el(la) participante. </a:t>
            </a:r>
          </a:p>
        </p:txBody>
      </p:sp>
      <p:sp>
        <p:nvSpPr>
          <p:cNvPr id="4" name="Slide Number Placeholder 3"/>
          <p:cNvSpPr>
            <a:spLocks noGrp="1"/>
          </p:cNvSpPr>
          <p:nvPr>
            <p:ph type="sldNum" sz="quarter" idx="5"/>
          </p:nvPr>
        </p:nvSpPr>
        <p:spPr/>
        <p:txBody>
          <a:bodyPr/>
          <a:lstStyle/>
          <a:p>
            <a:pPr algn="l" rtl="0"/>
            <a:fld id="{CCF99E1E-5533-47FF-A679-997EB01C2C0A}" type="slidenum">
              <a:rPr/>
              <a:t>36</a:t>
            </a:fld>
            <a:endParaRPr lang="es" dirty="0"/>
          </a:p>
        </p:txBody>
      </p:sp>
    </p:spTree>
    <p:extLst>
      <p:ext uri="{BB962C8B-B14F-4D97-AF65-F5344CB8AC3E}">
        <p14:creationId xmlns:p14="http://schemas.microsoft.com/office/powerpoint/2010/main" val="231349270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s" b="1" i="0" u="none" baseline="0"/>
              <a:t>Existen tres (3) tipos de abuso:</a:t>
            </a:r>
            <a:r>
              <a:rPr lang="es" b="0" i="0" u="none" baseline="0"/>
              <a:t>  </a:t>
            </a:r>
          </a:p>
          <a:p>
            <a:pPr algn="l" rtl="0"/>
            <a:r>
              <a:rPr lang="es" b="0" i="0" u="sng" baseline="0"/>
              <a:t>Abuso físico</a:t>
            </a:r>
            <a:r>
              <a:rPr lang="es" b="0" i="0" u="none" baseline="0"/>
              <a:t>, que causa lesiones, confinamiento irrazonable, intimidación o castigo que provoca dolor o lesiones físicas;</a:t>
            </a:r>
          </a:p>
          <a:p>
            <a:pPr algn="l" rtl="0"/>
            <a:r>
              <a:rPr lang="es" b="0" i="0" u="sng" baseline="0"/>
              <a:t>Abuso emocional</a:t>
            </a:r>
            <a:r>
              <a:rPr lang="es" b="0" i="0" u="none" baseline="0"/>
              <a:t>, que inflige dolor mental, angustia o sufrimiento a una persona vulnerable mediante actos verbales o no verbales;</a:t>
            </a:r>
          </a:p>
          <a:p>
            <a:pPr algn="l" rtl="0"/>
            <a:r>
              <a:rPr lang="es" b="0" i="0" u="sng" baseline="0"/>
              <a:t>Abuso sexual</a:t>
            </a:r>
            <a:r>
              <a:rPr lang="es" b="0" i="0" u="none" baseline="0"/>
              <a:t>, que es cualquier tipo de contacto sexual no consentido, obligar a una persona vulnerable a presenciar conductas sexuales.</a:t>
            </a:r>
          </a:p>
        </p:txBody>
      </p:sp>
      <p:sp>
        <p:nvSpPr>
          <p:cNvPr id="4" name="Slide Number Placeholder 3"/>
          <p:cNvSpPr>
            <a:spLocks noGrp="1"/>
          </p:cNvSpPr>
          <p:nvPr>
            <p:ph type="sldNum" sz="quarter" idx="5"/>
          </p:nvPr>
        </p:nvSpPr>
        <p:spPr/>
        <p:txBody>
          <a:bodyPr/>
          <a:lstStyle/>
          <a:p>
            <a:pPr algn="l" rtl="0"/>
            <a:fld id="{CCF99E1E-5533-47FF-A679-997EB01C2C0A}" type="slidenum">
              <a:rPr/>
              <a:t>37</a:t>
            </a:fld>
            <a:endParaRPr lang="es" dirty="0"/>
          </a:p>
        </p:txBody>
      </p:sp>
    </p:spTree>
    <p:extLst>
      <p:ext uri="{BB962C8B-B14F-4D97-AF65-F5344CB8AC3E}">
        <p14:creationId xmlns:p14="http://schemas.microsoft.com/office/powerpoint/2010/main" val="154596822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s" b="1" i="0" u="none" baseline="0"/>
              <a:t>Los ejemplos de abuso físico</a:t>
            </a:r>
            <a:r>
              <a:rPr lang="es" b="0" i="0" u="none" baseline="0"/>
              <a:t> incluyen agresión, bofetadas, golpes, empujones, uso indebido de medicamentos, inmovilización y sanciones físicas inapropiadas.</a:t>
            </a:r>
          </a:p>
          <a:p>
            <a:pPr algn="l" rtl="0"/>
            <a:r>
              <a:rPr lang="es" b="1" i="0" u="none" baseline="0"/>
              <a:t>Los ejemplos de abuso emocional</a:t>
            </a:r>
            <a:r>
              <a:rPr lang="es" b="0" i="0" u="none" baseline="0"/>
              <a:t> incluyen amenazas de daño o abandono, humillación, culpabilización, intimidación, coerción, acoso, aislamiento y privación injustificada de servicios o redes de apoyo.</a:t>
            </a:r>
          </a:p>
          <a:p>
            <a:pPr algn="l" rtl="0"/>
            <a:r>
              <a:rPr lang="es" b="1" i="0" u="none" baseline="0"/>
              <a:t>Los ejemplos de abuso sexual </a:t>
            </a:r>
            <a:r>
              <a:rPr lang="es" b="0" i="0" u="none" baseline="0"/>
              <a:t>incluyen violación, exposición indecente, acoso sexual, mirada o contacto inapropiado, burlas o insinuaciones sexuales, fotografía sexual, sometimiento a pornografía y presenciar actos sexuales. </a:t>
            </a:r>
          </a:p>
        </p:txBody>
      </p:sp>
      <p:sp>
        <p:nvSpPr>
          <p:cNvPr id="4" name="Slide Number Placeholder 3"/>
          <p:cNvSpPr>
            <a:spLocks noGrp="1"/>
          </p:cNvSpPr>
          <p:nvPr>
            <p:ph type="sldNum" sz="quarter" idx="5"/>
          </p:nvPr>
        </p:nvSpPr>
        <p:spPr/>
        <p:txBody>
          <a:bodyPr/>
          <a:lstStyle/>
          <a:p>
            <a:pPr algn="l" rtl="0"/>
            <a:fld id="{CCF99E1E-5533-47FF-A679-997EB01C2C0A}" type="slidenum">
              <a:rPr/>
              <a:t>38</a:t>
            </a:fld>
            <a:endParaRPr lang="es" dirty="0"/>
          </a:p>
        </p:txBody>
      </p:sp>
    </p:spTree>
    <p:extLst>
      <p:ext uri="{BB962C8B-B14F-4D97-AF65-F5344CB8AC3E}">
        <p14:creationId xmlns:p14="http://schemas.microsoft.com/office/powerpoint/2010/main" val="155786152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s" b="1" i="0" u="none" baseline="0"/>
              <a:t>La negligencia</a:t>
            </a:r>
            <a:r>
              <a:rPr lang="es" b="0" i="0" u="none" baseline="0"/>
              <a:t> es una situación en la que un adulto no puede realizar u obtener los bienes o servicios que son necesarios para mantener su salud o bienestar, o la privación de servicios o bienes por parte del(de la) cuidador(a) que son necesarios para el bienestar del adulto. </a:t>
            </a:r>
          </a:p>
        </p:txBody>
      </p:sp>
      <p:sp>
        <p:nvSpPr>
          <p:cNvPr id="4" name="Slide Number Placeholder 3"/>
          <p:cNvSpPr>
            <a:spLocks noGrp="1"/>
          </p:cNvSpPr>
          <p:nvPr>
            <p:ph type="sldNum" sz="quarter" idx="5"/>
          </p:nvPr>
        </p:nvSpPr>
        <p:spPr/>
        <p:txBody>
          <a:bodyPr/>
          <a:lstStyle/>
          <a:p>
            <a:pPr algn="l" rtl="0"/>
            <a:fld id="{CCF99E1E-5533-47FF-A679-997EB01C2C0A}" type="slidenum">
              <a:rPr/>
              <a:t>39</a:t>
            </a:fld>
            <a:endParaRPr lang="es" dirty="0"/>
          </a:p>
        </p:txBody>
      </p:sp>
    </p:spTree>
    <p:extLst>
      <p:ext uri="{BB962C8B-B14F-4D97-AF65-F5344CB8AC3E}">
        <p14:creationId xmlns:p14="http://schemas.microsoft.com/office/powerpoint/2010/main" val="4373960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s" b="0" i="0" u="none" baseline="0"/>
              <a:t>Las Exenciones HCBS brindan oportunidades de programas de Medicaid para personas mayores, discapacitadas o con discapacidades intelectuales y de desarrollo, lo que les permite recibir servicios en su hogar o en la comunidad. </a:t>
            </a:r>
          </a:p>
        </p:txBody>
      </p:sp>
      <p:sp>
        <p:nvSpPr>
          <p:cNvPr id="4" name="Slide Number Placeholder 3"/>
          <p:cNvSpPr>
            <a:spLocks noGrp="1"/>
          </p:cNvSpPr>
          <p:nvPr>
            <p:ph type="sldNum" sz="quarter" idx="5"/>
          </p:nvPr>
        </p:nvSpPr>
        <p:spPr/>
        <p:txBody>
          <a:bodyPr/>
          <a:lstStyle/>
          <a:p>
            <a:pPr algn="l" rtl="0"/>
            <a:fld id="{CCF99E1E-5533-47FF-A679-997EB01C2C0A}" type="slidenum">
              <a:rPr/>
              <a:t>4</a:t>
            </a:fld>
            <a:endParaRPr lang="es" dirty="0"/>
          </a:p>
        </p:txBody>
      </p:sp>
    </p:spTree>
    <p:extLst>
      <p:ext uri="{BB962C8B-B14F-4D97-AF65-F5344CB8AC3E}">
        <p14:creationId xmlns:p14="http://schemas.microsoft.com/office/powerpoint/2010/main" val="23134065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s" b="1" i="0" u="none" baseline="0"/>
              <a:t>Los ejemplos de negligencia</a:t>
            </a:r>
            <a:r>
              <a:rPr lang="es" b="0" i="0" u="none" baseline="0"/>
              <a:t> incluyen la privación de alimento, vivienda, ropa o atención médica.  </a:t>
            </a:r>
          </a:p>
          <a:p>
            <a:pPr algn="l" rtl="0"/>
            <a:r>
              <a:rPr lang="es" b="0" i="0" u="none" baseline="0"/>
              <a:t>La negligencia también incluye falta de higiene personal, condiciones de vida inseguras, condiciones de vida insalubres y problemas de salud física o mental no tratados.  </a:t>
            </a:r>
          </a:p>
          <a:p>
            <a:pPr algn="l" rtl="0"/>
            <a:r>
              <a:rPr lang="es" b="0" i="0" u="none" baseline="0"/>
              <a:t>El abandono incluye el autoabandono o cuando el(la) participante ya no puede satisfacer sus propias necesidades diarias básicas. </a:t>
            </a:r>
          </a:p>
        </p:txBody>
      </p:sp>
      <p:sp>
        <p:nvSpPr>
          <p:cNvPr id="4" name="Slide Number Placeholder 3"/>
          <p:cNvSpPr>
            <a:spLocks noGrp="1"/>
          </p:cNvSpPr>
          <p:nvPr>
            <p:ph type="sldNum" sz="quarter" idx="5"/>
          </p:nvPr>
        </p:nvSpPr>
        <p:spPr/>
        <p:txBody>
          <a:bodyPr/>
          <a:lstStyle/>
          <a:p>
            <a:pPr algn="l" rtl="0"/>
            <a:fld id="{CCF99E1E-5533-47FF-A679-997EB01C2C0A}" type="slidenum">
              <a:rPr/>
              <a:t>40</a:t>
            </a:fld>
            <a:endParaRPr lang="es" dirty="0"/>
          </a:p>
        </p:txBody>
      </p:sp>
    </p:spTree>
    <p:extLst>
      <p:ext uri="{BB962C8B-B14F-4D97-AF65-F5344CB8AC3E}">
        <p14:creationId xmlns:p14="http://schemas.microsoft.com/office/powerpoint/2010/main" val="26145356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 b="1" i="0" u="none" baseline="0"/>
              <a:t>La explotación </a:t>
            </a:r>
            <a:r>
              <a:rPr lang="es" b="0" i="0" u="none" baseline="0"/>
              <a:t>es la obtención o utilización de los recursos de otra persona, como dinero, activos o propiedades, mediante engaño, intimidación o medios similares, con la intención de privar a la persona de esos recursos.</a:t>
            </a:r>
          </a:p>
          <a:p>
            <a:endParaRPr lang="es" dirty="0"/>
          </a:p>
        </p:txBody>
      </p:sp>
      <p:sp>
        <p:nvSpPr>
          <p:cNvPr id="4" name="Slide Number Placeholder 3"/>
          <p:cNvSpPr>
            <a:spLocks noGrp="1"/>
          </p:cNvSpPr>
          <p:nvPr>
            <p:ph type="sldNum" sz="quarter" idx="5"/>
          </p:nvPr>
        </p:nvSpPr>
        <p:spPr/>
        <p:txBody>
          <a:bodyPr/>
          <a:lstStyle/>
          <a:p>
            <a:pPr algn="l" rtl="0"/>
            <a:fld id="{CCF99E1E-5533-47FF-A679-997EB01C2C0A}" type="slidenum">
              <a:rPr/>
              <a:t>41</a:t>
            </a:fld>
            <a:endParaRPr lang="es" dirty="0"/>
          </a:p>
        </p:txBody>
      </p:sp>
    </p:spTree>
    <p:extLst>
      <p:ext uri="{BB962C8B-B14F-4D97-AF65-F5344CB8AC3E}">
        <p14:creationId xmlns:p14="http://schemas.microsoft.com/office/powerpoint/2010/main" val="253935763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s" b="0" i="0" u="none" baseline="0"/>
              <a:t>Algunos ejemplos de explotación incluyen Retiro de grandes cantidades de dinero de las cuentas; aumento o modificación de los hábitos de gasto del(de la) participante; incorporación de alguien a las cuentas monetarias del(de la) participante; costos de atención médica no pagados; uso del cajero automático o tarjeta de crédito del(de la) participante sin permiso; y robo de identidad.  </a:t>
            </a:r>
          </a:p>
          <a:p>
            <a:endParaRPr lang="es" u="none" dirty="0"/>
          </a:p>
          <a:p>
            <a:pPr algn="l" rtl="0"/>
            <a:r>
              <a:rPr lang="es" b="0" i="0" u="none" baseline="0"/>
              <a:t>Otros ejemplos de explotación pueden incluir proporcionar contraseñas o nombres de usuario, incluidos los de cuentas de redes sociales, llamadas fraudulentas, responder a mensajes de texto o correos electrónicos desconocidos que solicitan información de cuentas bancarias u otra información personal del participante. </a:t>
            </a:r>
          </a:p>
        </p:txBody>
      </p:sp>
      <p:sp>
        <p:nvSpPr>
          <p:cNvPr id="4" name="Slide Number Placeholder 3"/>
          <p:cNvSpPr>
            <a:spLocks noGrp="1"/>
          </p:cNvSpPr>
          <p:nvPr>
            <p:ph type="sldNum" sz="quarter" idx="5"/>
          </p:nvPr>
        </p:nvSpPr>
        <p:spPr/>
        <p:txBody>
          <a:bodyPr/>
          <a:lstStyle/>
          <a:p>
            <a:pPr algn="l" rtl="0"/>
            <a:fld id="{CCF99E1E-5533-47FF-A679-997EB01C2C0A}" type="slidenum">
              <a:rPr/>
              <a:t>42</a:t>
            </a:fld>
            <a:endParaRPr lang="es" dirty="0"/>
          </a:p>
        </p:txBody>
      </p:sp>
    </p:spTree>
    <p:extLst>
      <p:ext uri="{BB962C8B-B14F-4D97-AF65-F5344CB8AC3E}">
        <p14:creationId xmlns:p14="http://schemas.microsoft.com/office/powerpoint/2010/main" val="256401012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s" b="0" i="0" u="none" baseline="0"/>
              <a:t>Existen señales de advertencia de abuso, negligencia y explotación que incluyen cambios en el comportamiento y cambios en los estados emocionales.  </a:t>
            </a:r>
          </a:p>
          <a:p>
            <a:pPr algn="l" rtl="0"/>
            <a:r>
              <a:rPr lang="es" b="0" i="0" u="sng" baseline="0"/>
              <a:t>Algunos ejemplos de cambios de comportamiento</a:t>
            </a:r>
            <a:r>
              <a:rPr lang="es" b="0" i="0" u="none" baseline="0"/>
              <a:t> incluyen que el(la) participante se niegue a ir a lugares o ver a personas que normalmente le gustaría ver.</a:t>
            </a:r>
          </a:p>
          <a:p>
            <a:pPr algn="l" rtl="0"/>
            <a:r>
              <a:rPr lang="es" b="0" i="0" u="sng" baseline="0"/>
              <a:t>Algunos ejemplos de cambios en los estados emocionales </a:t>
            </a:r>
            <a:r>
              <a:rPr lang="es" b="0" i="0" u="none" baseline="0"/>
              <a:t>incluyen que el(la) participante esté más retraído(a), nervioso(a), temeroso(a), triste o ansioso(a).  </a:t>
            </a:r>
          </a:p>
        </p:txBody>
      </p:sp>
      <p:sp>
        <p:nvSpPr>
          <p:cNvPr id="4" name="Slide Number Placeholder 3"/>
          <p:cNvSpPr>
            <a:spLocks noGrp="1"/>
          </p:cNvSpPr>
          <p:nvPr>
            <p:ph type="sldNum" sz="quarter" idx="5"/>
          </p:nvPr>
        </p:nvSpPr>
        <p:spPr/>
        <p:txBody>
          <a:bodyPr/>
          <a:lstStyle/>
          <a:p>
            <a:pPr algn="l" rtl="0"/>
            <a:fld id="{CCF99E1E-5533-47FF-A679-997EB01C2C0A}" type="slidenum">
              <a:rPr/>
              <a:t>43</a:t>
            </a:fld>
            <a:endParaRPr lang="es" dirty="0"/>
          </a:p>
        </p:txBody>
      </p:sp>
    </p:spTree>
    <p:extLst>
      <p:ext uri="{BB962C8B-B14F-4D97-AF65-F5344CB8AC3E}">
        <p14:creationId xmlns:p14="http://schemas.microsoft.com/office/powerpoint/2010/main" val="225599971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s" b="0" i="0" u="none" baseline="0"/>
              <a:t>Las señales de advertencia de abuso incluyen cortes inexplicables, moretones, sangrado, huesos rotos, quemaduras, medicación excesiva o aislamiento.</a:t>
            </a:r>
          </a:p>
        </p:txBody>
      </p:sp>
      <p:sp>
        <p:nvSpPr>
          <p:cNvPr id="4" name="Slide Number Placeholder 3"/>
          <p:cNvSpPr>
            <a:spLocks noGrp="1"/>
          </p:cNvSpPr>
          <p:nvPr>
            <p:ph type="sldNum" sz="quarter" idx="5"/>
          </p:nvPr>
        </p:nvSpPr>
        <p:spPr/>
        <p:txBody>
          <a:bodyPr/>
          <a:lstStyle/>
          <a:p>
            <a:pPr algn="l" rtl="0"/>
            <a:fld id="{CCF99E1E-5533-47FF-A679-997EB01C2C0A}" type="slidenum">
              <a:rPr/>
              <a:t>44</a:t>
            </a:fld>
            <a:endParaRPr lang="es" dirty="0"/>
          </a:p>
        </p:txBody>
      </p:sp>
    </p:spTree>
    <p:extLst>
      <p:ext uri="{BB962C8B-B14F-4D97-AF65-F5344CB8AC3E}">
        <p14:creationId xmlns:p14="http://schemas.microsoft.com/office/powerpoint/2010/main" val="355935733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s" b="0" i="0" u="none" baseline="0"/>
              <a:t>Las señales de advertencia de negligencia incluyen que el(la) participante esté deshidratado(a) o desnutrido(a), tenga mala higiene, como cabello, piel o ropa sucios, y tenga un fuerte olor corporal.  Otras señales de advertencia de negligencia son el aislamiento, la falta de alimentos u otras comodidades necesarias en el hogar, pérdida de peso inexplicable, úlceras por presión, falta de atención o tratamiento médico adecuado o infestación de insectos en el hogar. </a:t>
            </a:r>
          </a:p>
        </p:txBody>
      </p:sp>
      <p:sp>
        <p:nvSpPr>
          <p:cNvPr id="4" name="Slide Number Placeholder 3"/>
          <p:cNvSpPr>
            <a:spLocks noGrp="1"/>
          </p:cNvSpPr>
          <p:nvPr>
            <p:ph type="sldNum" sz="quarter" idx="5"/>
          </p:nvPr>
        </p:nvSpPr>
        <p:spPr/>
        <p:txBody>
          <a:bodyPr/>
          <a:lstStyle/>
          <a:p>
            <a:pPr algn="l" rtl="0"/>
            <a:fld id="{CCF99E1E-5533-47FF-A679-997EB01C2C0A}" type="slidenum">
              <a:rPr/>
              <a:t>45</a:t>
            </a:fld>
            <a:endParaRPr lang="es" dirty="0"/>
          </a:p>
        </p:txBody>
      </p:sp>
    </p:spTree>
    <p:extLst>
      <p:ext uri="{BB962C8B-B14F-4D97-AF65-F5344CB8AC3E}">
        <p14:creationId xmlns:p14="http://schemas.microsoft.com/office/powerpoint/2010/main" val="27958011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s" b="0" i="0" u="none" baseline="0"/>
              <a:t>Las señales de advertencia de explotación incluyen que el(la) participante retire cantidades significativas de efectivo de cuentas bancarias, faltantes de dinero o medicamentos, cheques falsificados, facturas inexplicables o que tenga acceso limitado o nulo a información sobre sus finanzas; y que el participante dependa totalmente de cuidadores que tengan antecedentes de abuso de sustancias u otros problemas de salud mental, o que no tengan muchos antecedentes con el(la) participante.  Por ejemplo:  Un(a) nuevo(a) mejor amigo(a) o vecino(a) de la persona que no haya tenido una relación previa con el(la) participante.  </a:t>
            </a:r>
          </a:p>
        </p:txBody>
      </p:sp>
      <p:sp>
        <p:nvSpPr>
          <p:cNvPr id="4" name="Slide Number Placeholder 3"/>
          <p:cNvSpPr>
            <a:spLocks noGrp="1"/>
          </p:cNvSpPr>
          <p:nvPr>
            <p:ph type="sldNum" sz="quarter" idx="5"/>
          </p:nvPr>
        </p:nvSpPr>
        <p:spPr/>
        <p:txBody>
          <a:bodyPr/>
          <a:lstStyle/>
          <a:p>
            <a:pPr algn="l" rtl="0"/>
            <a:fld id="{CCF99E1E-5533-47FF-A679-997EB01C2C0A}" type="slidenum">
              <a:rPr/>
              <a:t>46</a:t>
            </a:fld>
            <a:endParaRPr lang="es" dirty="0"/>
          </a:p>
        </p:txBody>
      </p:sp>
    </p:spTree>
    <p:extLst>
      <p:ext uri="{BB962C8B-B14F-4D97-AF65-F5344CB8AC3E}">
        <p14:creationId xmlns:p14="http://schemas.microsoft.com/office/powerpoint/2010/main" val="259483395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s" b="0" i="0" u="none" baseline="0"/>
              <a:t>Las formas de prevenir el abuso, la negligencia y la explotación incluyen conocer las señales de advertencia, hacer muchas preguntas, desarrollar o aumentar el círculo de apoyo del(de la) participante y remitirlo(a) a recursos comunitarios, atención médica y profesionales de servicios sociales para obtener más ayuda. </a:t>
            </a:r>
          </a:p>
        </p:txBody>
      </p:sp>
      <p:sp>
        <p:nvSpPr>
          <p:cNvPr id="4" name="Slide Number Placeholder 3"/>
          <p:cNvSpPr>
            <a:spLocks noGrp="1"/>
          </p:cNvSpPr>
          <p:nvPr>
            <p:ph type="sldNum" sz="quarter" idx="5"/>
          </p:nvPr>
        </p:nvSpPr>
        <p:spPr/>
        <p:txBody>
          <a:bodyPr/>
          <a:lstStyle/>
          <a:p>
            <a:pPr algn="l" rtl="0"/>
            <a:fld id="{CCF99E1E-5533-47FF-A679-997EB01C2C0A}" type="slidenum">
              <a:rPr/>
              <a:t>47</a:t>
            </a:fld>
            <a:endParaRPr lang="es" dirty="0"/>
          </a:p>
        </p:txBody>
      </p:sp>
    </p:spTree>
    <p:extLst>
      <p:ext uri="{BB962C8B-B14F-4D97-AF65-F5344CB8AC3E}">
        <p14:creationId xmlns:p14="http://schemas.microsoft.com/office/powerpoint/2010/main" val="131470300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buFont typeface="Arial" panose="020B0604020202020204" pitchFamily="34" charset="0"/>
              <a:buNone/>
            </a:pPr>
            <a:r>
              <a:rPr lang="es" b="0" i="0" u="none" baseline="0"/>
              <a:t>Al abordar o denunciar casos de abuso, negligencia y explotación, una persona debe escuchar, afirmar y asegurarle al (a la) participante que nunca es su culpa.  El(La) Gestor(a) de Casos y el(la) participante deben seguir la ley estatal y la política de la agencia al denunciar sospechas de abuso, negligencia y explotación.  También se debe contactar a las autoridades policiales si existe riesgo de peligro inminente. </a:t>
            </a:r>
          </a:p>
          <a:p>
            <a:pPr algn="l" rtl="0">
              <a:buFont typeface="Arial" panose="020B0604020202020204" pitchFamily="34" charset="0"/>
              <a:buNone/>
            </a:pPr>
            <a:endParaRPr lang="es" dirty="0"/>
          </a:p>
          <a:p>
            <a:pPr algn="l" rtl="0">
              <a:buFont typeface="Arial" panose="020B0604020202020204" pitchFamily="34" charset="0"/>
              <a:buNone/>
            </a:pPr>
            <a:r>
              <a:rPr lang="es" b="0" i="0" u="none" baseline="0"/>
              <a:t>Por último, se debe realizar un informe directamente a la agencia de servicios de protección estatal o local utilizando el Sistema de Informes de los Servicios de Protección Infantil y de Adultos de Kentucky en línea, ubicado en el enlace proporcionado en esta diapositiva.  Por ejemplo, el Departamento de Servicios Comunitarios, División de Servicios de Protección Infantil o de Adultos.  </a:t>
            </a:r>
          </a:p>
          <a:p>
            <a:pPr algn="l" rtl="0">
              <a:buFont typeface="Arial" panose="020B0604020202020204" pitchFamily="34" charset="0"/>
              <a:buNone/>
            </a:pPr>
            <a:endParaRPr lang="es" dirty="0"/>
          </a:p>
          <a:p>
            <a:pPr algn="l" rtl="0">
              <a:buFont typeface="Arial" panose="020B0604020202020204" pitchFamily="34" charset="0"/>
              <a:buNone/>
            </a:pPr>
            <a:r>
              <a:rPr lang="es" b="0" i="0" u="none" baseline="0"/>
              <a:t>Los informes de incidentes también se deben informar en la Solicitud de Gestión de Exención de Medicaid (MWMA, por sus siglas en inglés), en paralelo con las referencias, y a otras agencias de referencia. Otro ejemplo incluye:</a:t>
            </a:r>
            <a:br>
              <a:rPr lang="es"/>
            </a:br>
            <a:br>
              <a:rPr lang="es"/>
            </a:br>
            <a:r>
              <a:rPr lang="es" b="0" i="0" u="none" baseline="0">
                <a:effectLst/>
                <a:latin typeface="Verdana" panose="020B0604030504040204" pitchFamily="34" charset="0"/>
                <a:ea typeface="Verdana" panose="020B0604030504040204" pitchFamily="34" charset="0"/>
                <a:cs typeface="Verdana" panose="020B0604030504040204" pitchFamily="34" charset="0"/>
              </a:rPr>
              <a:t>llamar a la agencia policial local o al 911 si la situación es una emergencia que pone en peligro la vida.</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 b="0" i="0" u="none" baseline="0">
                <a:effectLst/>
                <a:latin typeface="Verdana" panose="020B0604030504040204" pitchFamily="34" charset="0"/>
                <a:ea typeface="Verdana" panose="020B0604030504040204" pitchFamily="34" charset="0"/>
                <a:cs typeface="Verdana" panose="020B0604030504040204" pitchFamily="34" charset="0"/>
              </a:rPr>
              <a:t>Si el incidente que está informando ocurrió fuera de Kentucky, haga clic en el enlace disponible en la parte inferior de la diapositiva de PowerPoint para obtener los recursos disponibles.</a:t>
            </a:r>
          </a:p>
          <a:p>
            <a:pPr algn="l" rtl="0">
              <a:buFont typeface="Arial" panose="020B0604020202020204" pitchFamily="34" charset="0"/>
              <a:buChar char="•"/>
            </a:pPr>
            <a:r>
              <a:rPr lang="es" b="0" i="0" u="none" baseline="0">
                <a:effectLst/>
                <a:latin typeface="Verdana" panose="020B0604030504040204" pitchFamily="34" charset="0"/>
                <a:ea typeface="Verdana" panose="020B0604030504040204" pitchFamily="34" charset="0"/>
                <a:cs typeface="Verdana" panose="020B0604030504040204" pitchFamily="34" charset="0"/>
              </a:rPr>
              <a:t>Si desea hablar con alguien, llame al número directo de abuso estatal de Kentucky 1-877-597-2331 (línea gratuita).</a:t>
            </a:r>
          </a:p>
          <a:p>
            <a:endParaRPr lang="es" dirty="0"/>
          </a:p>
        </p:txBody>
      </p:sp>
      <p:sp>
        <p:nvSpPr>
          <p:cNvPr id="4" name="Slide Number Placeholder 3"/>
          <p:cNvSpPr>
            <a:spLocks noGrp="1"/>
          </p:cNvSpPr>
          <p:nvPr>
            <p:ph type="sldNum" sz="quarter" idx="5"/>
          </p:nvPr>
        </p:nvSpPr>
        <p:spPr/>
        <p:txBody>
          <a:bodyPr/>
          <a:lstStyle/>
          <a:p>
            <a:pPr algn="l" rtl="0"/>
            <a:fld id="{CCF99E1E-5533-47FF-A679-997EB01C2C0A}" type="slidenum">
              <a:rPr/>
              <a:t>48</a:t>
            </a:fld>
            <a:endParaRPr lang="es" dirty="0"/>
          </a:p>
        </p:txBody>
      </p:sp>
    </p:spTree>
    <p:extLst>
      <p:ext uri="{BB962C8B-B14F-4D97-AF65-F5344CB8AC3E}">
        <p14:creationId xmlns:p14="http://schemas.microsoft.com/office/powerpoint/2010/main" val="76995140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s" b="0" i="0" u="none" baseline="0"/>
              <a:t>Los Auxiliares de Atención Asistida desempeñan un papel </a:t>
            </a:r>
            <a:r>
              <a:rPr lang="es" sz="1400" b="0" i="0" u="none" baseline="0">
                <a:solidFill>
                  <a:schemeClr val="tx1"/>
                </a:solidFill>
              </a:rPr>
              <a:t>importante en la identificación y denuncia de casos sospechosos de Fraude, Despilfarro y Abuso del Programa mediante:  </a:t>
            </a:r>
            <a:r>
              <a:rPr lang="es" sz="1200" b="1" i="0" u="none" baseline="0">
                <a:solidFill>
                  <a:schemeClr val="tx1"/>
                </a:solidFill>
              </a:rPr>
              <a:t>Conocer</a:t>
            </a:r>
            <a:r>
              <a:rPr lang="es" sz="1200" b="0" i="0" u="none" baseline="0">
                <a:solidFill>
                  <a:schemeClr val="tx1"/>
                </a:solidFill>
              </a:rPr>
              <a:t> cómo se define el Fraude, el Despilfarro y el Abuso, </a:t>
            </a:r>
            <a:r>
              <a:rPr lang="es" sz="1200" b="1" i="0" u="none" baseline="0">
                <a:solidFill>
                  <a:schemeClr val="tx1"/>
                </a:solidFill>
              </a:rPr>
              <a:t>Reconocer </a:t>
            </a:r>
            <a:r>
              <a:rPr lang="es" sz="1200" b="0" i="0" u="none" baseline="0">
                <a:solidFill>
                  <a:schemeClr val="tx1"/>
                </a:solidFill>
              </a:rPr>
              <a:t>su papel en la lucha contra el Fraude, el Despilfarro y el Abuso, e</a:t>
            </a:r>
            <a:r>
              <a:rPr lang="es" sz="1200" b="1" i="0" u="none" baseline="0">
                <a:solidFill>
                  <a:schemeClr val="tx1"/>
                </a:solidFill>
              </a:rPr>
              <a:t> Identificar</a:t>
            </a:r>
            <a:r>
              <a:rPr lang="es" sz="1200" b="0" i="0" u="none" baseline="0">
                <a:solidFill>
                  <a:schemeClr val="tx1"/>
                </a:solidFill>
              </a:rPr>
              <a:t> medidas de prevención para el Fraude, el Despilfarro y el Abuso. </a:t>
            </a:r>
          </a:p>
          <a:p>
            <a:endParaRPr lang="es" dirty="0"/>
          </a:p>
        </p:txBody>
      </p:sp>
      <p:sp>
        <p:nvSpPr>
          <p:cNvPr id="4" name="Slide Number Placeholder 3"/>
          <p:cNvSpPr>
            <a:spLocks noGrp="1"/>
          </p:cNvSpPr>
          <p:nvPr>
            <p:ph type="sldNum" sz="quarter" idx="5"/>
          </p:nvPr>
        </p:nvSpPr>
        <p:spPr/>
        <p:txBody>
          <a:bodyPr/>
          <a:lstStyle/>
          <a:p>
            <a:pPr algn="l" rtl="0"/>
            <a:fld id="{CCF99E1E-5533-47FF-A679-997EB01C2C0A}" type="slidenum">
              <a:rPr/>
              <a:t>49</a:t>
            </a:fld>
            <a:endParaRPr lang="es" dirty="0"/>
          </a:p>
        </p:txBody>
      </p:sp>
    </p:spTree>
    <p:extLst>
      <p:ext uri="{BB962C8B-B14F-4D97-AF65-F5344CB8AC3E}">
        <p14:creationId xmlns:p14="http://schemas.microsoft.com/office/powerpoint/2010/main" val="36272717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s" b="0" i="0" u="none" baseline="0"/>
              <a:t>Cuando la evaluación lo respalda, las Exenciones HCBS brindan servicios de apoyo en el hogar o entorno comunitario en lugar de proporcionarlos en un centro de cuidados a largo plazo.  Las exenciones también abordan las necesidades de las personas con limitaciones funcionales que necesitan ayuda con las actividades cotidianas, como </a:t>
            </a:r>
            <a:r>
              <a:rPr lang="es" b="1" i="0" u="none" baseline="0"/>
              <a:t>bañarse, vestirse, preparar comidas, realizar tareas domésticas livianas y recoger medicamentos. </a:t>
            </a:r>
          </a:p>
        </p:txBody>
      </p:sp>
      <p:sp>
        <p:nvSpPr>
          <p:cNvPr id="4" name="Slide Number Placeholder 3"/>
          <p:cNvSpPr>
            <a:spLocks noGrp="1"/>
          </p:cNvSpPr>
          <p:nvPr>
            <p:ph type="sldNum" sz="quarter" idx="5"/>
          </p:nvPr>
        </p:nvSpPr>
        <p:spPr/>
        <p:txBody>
          <a:bodyPr/>
          <a:lstStyle/>
          <a:p>
            <a:pPr algn="l" rtl="0"/>
            <a:fld id="{CCF99E1E-5533-47FF-A679-997EB01C2C0A}" type="slidenum">
              <a:rPr/>
              <a:t>5</a:t>
            </a:fld>
            <a:endParaRPr lang="es" dirty="0"/>
          </a:p>
        </p:txBody>
      </p:sp>
    </p:spTree>
    <p:extLst>
      <p:ext uri="{BB962C8B-B14F-4D97-AF65-F5344CB8AC3E}">
        <p14:creationId xmlns:p14="http://schemas.microsoft.com/office/powerpoint/2010/main" val="17229009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s" b="1" i="0" u="none" baseline="0"/>
              <a:t>El Fraude</a:t>
            </a:r>
            <a:r>
              <a:rPr lang="es" b="0" i="0" u="none" baseline="0"/>
              <a:t> se define como la tergiversación intencional de información para obtener un pago inmerecido por un reclamo.  </a:t>
            </a:r>
          </a:p>
          <a:p>
            <a:pPr algn="l" rtl="0"/>
            <a:r>
              <a:rPr lang="es" b="1" i="0" u="none" baseline="0"/>
              <a:t>El despilfarro</a:t>
            </a:r>
            <a:r>
              <a:rPr lang="es" b="0" i="0" u="none" baseline="0"/>
              <a:t> implica gastar dólares de atención médica federal o estatal en servicios que son innecesarios. </a:t>
            </a:r>
          </a:p>
          <a:p>
            <a:pPr algn="l" rtl="0"/>
            <a:r>
              <a:rPr lang="es" b="1" i="0" u="none" baseline="0"/>
              <a:t>El Abuso</a:t>
            </a:r>
            <a:r>
              <a:rPr lang="es" b="0" i="0" u="none" baseline="0"/>
              <a:t> implica una práctica cuestionable, que es incompatible con las políticas médicas o comerciales aceptadas.  </a:t>
            </a:r>
          </a:p>
          <a:p>
            <a:endParaRPr lang="es" dirty="0"/>
          </a:p>
          <a:p>
            <a:pPr algn="l" rtl="0"/>
            <a:r>
              <a:rPr lang="es" b="0" i="0" u="sng" baseline="0"/>
              <a:t>Los ejemplos de abuso </a:t>
            </a:r>
            <a:r>
              <a:rPr lang="es" b="0" i="0" u="none" baseline="0"/>
              <a:t>del programa pueden incluir la prestación de servicios al(a la) participante que puede estar viviendo fuera del estado o en rehabilitación.  Otros ejemplos pueden incluir la duplicación de servicios que se prestan al mismo tiempo.</a:t>
            </a:r>
          </a:p>
        </p:txBody>
      </p:sp>
      <p:sp>
        <p:nvSpPr>
          <p:cNvPr id="4" name="Slide Number Placeholder 3"/>
          <p:cNvSpPr>
            <a:spLocks noGrp="1"/>
          </p:cNvSpPr>
          <p:nvPr>
            <p:ph type="sldNum" sz="quarter" idx="5"/>
          </p:nvPr>
        </p:nvSpPr>
        <p:spPr/>
        <p:txBody>
          <a:bodyPr/>
          <a:lstStyle/>
          <a:p>
            <a:pPr algn="l" rtl="0"/>
            <a:fld id="{CCF99E1E-5533-47FF-A679-997EB01C2C0A}" type="slidenum">
              <a:rPr/>
              <a:t>50</a:t>
            </a:fld>
            <a:endParaRPr lang="es" dirty="0"/>
          </a:p>
        </p:txBody>
      </p:sp>
    </p:spTree>
    <p:extLst>
      <p:ext uri="{BB962C8B-B14F-4D97-AF65-F5344CB8AC3E}">
        <p14:creationId xmlns:p14="http://schemas.microsoft.com/office/powerpoint/2010/main" val="14625655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gn="l" rtl="0"/>
            <a:r>
              <a:rPr lang="es" b="0" i="0" u="none" baseline="0"/>
              <a:t>Ahora que hemos definido el </a:t>
            </a:r>
            <a:r>
              <a:rPr lang="es" b="1" i="0" u="none" baseline="0"/>
              <a:t>fraude, el despilfarro y el abuso, centrémonos en reconocerlos.</a:t>
            </a:r>
            <a:r>
              <a:rPr lang="es" b="0" i="0" u="none" baseline="0"/>
              <a:t>  Algunos ejemplos incluyen: usar la tarjeta de identificación de asociado del(de la) participante; no eliminar a alguien como beneficiario cuando esa persona ya no cumple los requisitos; agregar a una póliza a alguien que no cumple los requisitos para la cobertura, como por ejemplo un nieto; visitar varios médicos o ir de médico en médico para obtener múltiples prescripciones. </a:t>
            </a:r>
            <a:r>
              <a:rPr lang="es" b="1" i="0" u="none" baseline="0"/>
              <a:t>Otro ejemplo puede incluir brindar servicios a otras personas en el hogar que no sean el(la) participante.</a:t>
            </a:r>
          </a:p>
        </p:txBody>
      </p:sp>
      <p:sp>
        <p:nvSpPr>
          <p:cNvPr id="4" name="Slide Number Placeholder 3"/>
          <p:cNvSpPr>
            <a:spLocks noGrp="1"/>
          </p:cNvSpPr>
          <p:nvPr>
            <p:ph type="sldNum" sz="quarter" idx="5"/>
          </p:nvPr>
        </p:nvSpPr>
        <p:spPr/>
        <p:txBody>
          <a:bodyPr/>
          <a:lstStyle/>
          <a:p>
            <a:pPr algn="l" rtl="0"/>
            <a:fld id="{CCF99E1E-5533-47FF-A679-997EB01C2C0A}" type="slidenum">
              <a:rPr/>
              <a:t>51</a:t>
            </a:fld>
            <a:endParaRPr lang="es" dirty="0"/>
          </a:p>
        </p:txBody>
      </p:sp>
    </p:spTree>
    <p:extLst>
      <p:ext uri="{BB962C8B-B14F-4D97-AF65-F5344CB8AC3E}">
        <p14:creationId xmlns:p14="http://schemas.microsoft.com/office/powerpoint/2010/main" val="228910247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s" b="0" i="0" u="none" baseline="0"/>
              <a:t>Además de reconocer </a:t>
            </a:r>
            <a:r>
              <a:rPr lang="es" b="1" i="0" u="none" baseline="0"/>
              <a:t>el Fraude, el Despilfarro y el Abuso del Programa, es importante prevenirlo.</a:t>
            </a:r>
            <a:r>
              <a:rPr lang="es" b="0" i="0" u="none" baseline="0"/>
              <a:t>  Es esencial proteger siempre las tarjetas de Medicaid, Medicare u otros seguros del(de la) participante y cualquier información personal.  Al documentar un servicio o una actividad, es vital asegurarse de que esté correctamente documentado; y cuando se sospecha de fraude, despilfarro o abuso, es importante denunciarlo lo antes posible a través del correo electrónico de quejas de la oficina del inspector general, </a:t>
            </a:r>
            <a:r>
              <a:rPr lang="es" b="0" i="0" u="sng" baseline="0">
                <a:solidFill>
                  <a:srgbClr val="3333FF"/>
                </a:solidFill>
              </a:rPr>
              <a:t>CHFS.Fraud@ky.gov </a:t>
            </a:r>
            <a:r>
              <a:rPr lang="es" b="0" i="0" u="none" baseline="0"/>
              <a:t>o llame al (800) 372-2970.  </a:t>
            </a:r>
          </a:p>
        </p:txBody>
      </p:sp>
      <p:sp>
        <p:nvSpPr>
          <p:cNvPr id="4" name="Slide Number Placeholder 3"/>
          <p:cNvSpPr>
            <a:spLocks noGrp="1"/>
          </p:cNvSpPr>
          <p:nvPr>
            <p:ph type="sldNum" sz="quarter" idx="5"/>
          </p:nvPr>
        </p:nvSpPr>
        <p:spPr/>
        <p:txBody>
          <a:bodyPr/>
          <a:lstStyle/>
          <a:p>
            <a:pPr algn="l" rtl="0"/>
            <a:fld id="{CCF99E1E-5533-47FF-A679-997EB01C2C0A}" type="slidenum">
              <a:rPr/>
              <a:t>52</a:t>
            </a:fld>
            <a:endParaRPr lang="es" dirty="0"/>
          </a:p>
        </p:txBody>
      </p:sp>
    </p:spTree>
    <p:extLst>
      <p:ext uri="{BB962C8B-B14F-4D97-AF65-F5344CB8AC3E}">
        <p14:creationId xmlns:p14="http://schemas.microsoft.com/office/powerpoint/2010/main" val="58256927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s" b="1" i="0" u="none" baseline="0"/>
              <a:t>Los Auxiliares de Atención Asistida son responsables de informar todos los incidentes e incidentes críticos.</a:t>
            </a:r>
            <a:r>
              <a:rPr lang="es" b="0" i="0" u="none" baseline="0"/>
              <a:t>  Los Auxiliares de Atención Asistida también deben estar familiarizados con los requisitos de la agencia y del estado para la presentación de informes.  El Departamento de Servicios de Medicaid envió una carta, con fecha del 4 de junio de 2021, sobre las instrucciones para informar incidentes.  Todos los informes de incidentes deberán cumplir con el proceso y los plazos abordados en esta carta de Medicaid del 4 de junio de 2021.  El enlace de Internet a esta carta de Medicaid está disponible en la diapositiva de PowerPoint.  Un incidente puede o no implicar abuso, negligencia o explotación.  </a:t>
            </a:r>
          </a:p>
        </p:txBody>
      </p:sp>
      <p:sp>
        <p:nvSpPr>
          <p:cNvPr id="4" name="Slide Number Placeholder 3"/>
          <p:cNvSpPr>
            <a:spLocks noGrp="1"/>
          </p:cNvSpPr>
          <p:nvPr>
            <p:ph type="sldNum" sz="quarter" idx="5"/>
          </p:nvPr>
        </p:nvSpPr>
        <p:spPr/>
        <p:txBody>
          <a:bodyPr/>
          <a:lstStyle/>
          <a:p>
            <a:pPr algn="l" rtl="0"/>
            <a:fld id="{CCF99E1E-5533-47FF-A679-997EB01C2C0A}" type="slidenum">
              <a:rPr/>
              <a:t>53</a:t>
            </a:fld>
            <a:endParaRPr lang="es" dirty="0"/>
          </a:p>
        </p:txBody>
      </p:sp>
    </p:spTree>
    <p:extLst>
      <p:ext uri="{BB962C8B-B14F-4D97-AF65-F5344CB8AC3E}">
        <p14:creationId xmlns:p14="http://schemas.microsoft.com/office/powerpoint/2010/main" val="129250622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s" b="0" i="0" u="none" baseline="0"/>
              <a:t>Al informar un </a:t>
            </a:r>
            <a:r>
              <a:rPr lang="es" b="1" i="0" u="none" baseline="0"/>
              <a:t>incidente</a:t>
            </a:r>
            <a:r>
              <a:rPr lang="es" b="0" i="0" u="none" baseline="0"/>
              <a:t>, es necesario comprender que un incidente es cualquier suceso que afecte la salud, la seguridad, el bienestar o la elección de un estilo de vida del(de la) participante e incluye, entre otros, una lesión menor, un error de medicación sin un resultado grave y un comportamiento o situación que no sea un incidente crítico.  </a:t>
            </a:r>
          </a:p>
        </p:txBody>
      </p:sp>
      <p:sp>
        <p:nvSpPr>
          <p:cNvPr id="4" name="Slide Number Placeholder 3"/>
          <p:cNvSpPr>
            <a:spLocks noGrp="1"/>
          </p:cNvSpPr>
          <p:nvPr>
            <p:ph type="sldNum" sz="quarter" idx="5"/>
          </p:nvPr>
        </p:nvSpPr>
        <p:spPr/>
        <p:txBody>
          <a:bodyPr/>
          <a:lstStyle/>
          <a:p>
            <a:pPr algn="l" rtl="0"/>
            <a:fld id="{CCF99E1E-5533-47FF-A679-997EB01C2C0A}" type="slidenum">
              <a:rPr/>
              <a:t>54</a:t>
            </a:fld>
            <a:endParaRPr lang="es" dirty="0"/>
          </a:p>
        </p:txBody>
      </p:sp>
    </p:spTree>
    <p:extLst>
      <p:ext uri="{BB962C8B-B14F-4D97-AF65-F5344CB8AC3E}">
        <p14:creationId xmlns:p14="http://schemas.microsoft.com/office/powerpoint/2010/main" val="122508611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s" b="1" i="0" u="none" baseline="0"/>
              <a:t>Un incidente crítico</a:t>
            </a:r>
            <a:r>
              <a:rPr lang="es" b="0" i="0" u="none" baseline="0"/>
              <a:t> es un suceso presunto, sospechado o real de un incidente que puede</a:t>
            </a:r>
            <a:r>
              <a:rPr lang="es" b="0" i="0" u="sng" baseline="0"/>
              <a:t> razonablemente esperarse que provoque daño a una persona</a:t>
            </a:r>
            <a:r>
              <a:rPr lang="es" b="0" i="0" u="none" baseline="0"/>
              <a:t> e incluye, entre otros, abuso, negligencia o explotación; un error grave de medicación; muerte o muerte inesperada; ideas homicidas o suicidas; una persona desaparecida; u otra acción o evento que el(la) proveedor(a) determine que puede provocar daño al(a la) participante. </a:t>
            </a:r>
          </a:p>
        </p:txBody>
      </p:sp>
      <p:sp>
        <p:nvSpPr>
          <p:cNvPr id="4" name="Slide Number Placeholder 3"/>
          <p:cNvSpPr>
            <a:spLocks noGrp="1"/>
          </p:cNvSpPr>
          <p:nvPr>
            <p:ph type="sldNum" sz="quarter" idx="5"/>
          </p:nvPr>
        </p:nvSpPr>
        <p:spPr/>
        <p:txBody>
          <a:bodyPr/>
          <a:lstStyle/>
          <a:p>
            <a:pPr algn="l" rtl="0"/>
            <a:fld id="{CCF99E1E-5533-47FF-A679-997EB01C2C0A}" type="slidenum">
              <a:rPr/>
              <a:t>55</a:t>
            </a:fld>
            <a:endParaRPr lang="es" dirty="0"/>
          </a:p>
        </p:txBody>
      </p:sp>
    </p:spTree>
    <p:extLst>
      <p:ext uri="{BB962C8B-B14F-4D97-AF65-F5344CB8AC3E}">
        <p14:creationId xmlns:p14="http://schemas.microsoft.com/office/powerpoint/2010/main" val="271947648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s" b="0" i="0" u="none" baseline="0"/>
              <a:t>Como se esperaba, los Auxiliares de Atención Asistida son responsables de mantener un entorno seguro para los participantes tanto en el hogar como en la comunidad, cuando sea posible. </a:t>
            </a:r>
          </a:p>
          <a:p>
            <a:pPr algn="l" rtl="0"/>
            <a:r>
              <a:rPr lang="es" b="0" i="0" u="none" baseline="0"/>
              <a:t>Mantener un entorno seguro incluye prevenir caídas y accidentes, mantener el lugar ordenado, higiénico y libre de peligros.  Los auxiliares deben responder a situaciones de emergencia y controlar la propagación de infecciones o enfermedades contagiosas.  </a:t>
            </a:r>
          </a:p>
        </p:txBody>
      </p:sp>
      <p:sp>
        <p:nvSpPr>
          <p:cNvPr id="4" name="Slide Number Placeholder 3"/>
          <p:cNvSpPr>
            <a:spLocks noGrp="1"/>
          </p:cNvSpPr>
          <p:nvPr>
            <p:ph type="sldNum" sz="quarter" idx="5"/>
          </p:nvPr>
        </p:nvSpPr>
        <p:spPr/>
        <p:txBody>
          <a:bodyPr/>
          <a:lstStyle/>
          <a:p>
            <a:pPr algn="l" rtl="0"/>
            <a:fld id="{CCF99E1E-5533-47FF-A679-997EB01C2C0A}" type="slidenum">
              <a:rPr/>
              <a:t>56</a:t>
            </a:fld>
            <a:endParaRPr lang="es" dirty="0"/>
          </a:p>
        </p:txBody>
      </p:sp>
    </p:spTree>
    <p:extLst>
      <p:ext uri="{BB962C8B-B14F-4D97-AF65-F5344CB8AC3E}">
        <p14:creationId xmlns:p14="http://schemas.microsoft.com/office/powerpoint/2010/main" val="313722522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s" b="0" i="0" u="none" baseline="0"/>
              <a:t>Para prevenir caídas y accidentes, los Auxiliares de Atención asistida deben limpiar el desorden y mantener la casa del(de la) participante limpia y ordenada.  Una forma de prevenir o reducir los peligros de tropiezos, como alfombras resbaladizas y cables alargadores en el camino, es quitarlos.  Otras formas de prevenir caídas y accidentes o que pueden ayudar a reducirlos es la instalación de barras de apoyo y pasamanos en las duchas y bañeras, así como alrededor de los inodoros.   </a:t>
            </a:r>
          </a:p>
          <a:p>
            <a:endParaRPr lang="es" dirty="0"/>
          </a:p>
          <a:p>
            <a:pPr algn="l" rtl="0"/>
            <a:r>
              <a:rPr lang="es" b="0" i="0" u="none" baseline="0"/>
              <a:t>Los participantes también deben evitar usar ropa holgada y asegurarse de que los pantalones y los pijamas tengan el dobladillo adecuado.  Además, la casa del(de la) participante debe tener una iluminación adecuada, como por ejemplo, instalar bombillas más brillantes donde sea necesario.  En las bañeras, duchas, suelos de baños y cocinas y porches de los participantes se deberán utilizar alfombrillas antideslizantes.   </a:t>
            </a:r>
          </a:p>
          <a:p>
            <a:endParaRPr lang="es" dirty="0"/>
          </a:p>
          <a:p>
            <a:pPr algn="l" rtl="0"/>
            <a:r>
              <a:rPr lang="es" b="0" i="0" u="none" baseline="0"/>
              <a:t>Los Auxiliares de Atención Asistida deben ser conscientes de las irregularidades de los pisos o escaleras y educar a los participantes sobre el riesgo de moverse demasiado rápido, especialmente al cambiar de posición de sentado a de pie.  </a:t>
            </a:r>
          </a:p>
        </p:txBody>
      </p:sp>
      <p:sp>
        <p:nvSpPr>
          <p:cNvPr id="4" name="Slide Number Placeholder 3"/>
          <p:cNvSpPr>
            <a:spLocks noGrp="1"/>
          </p:cNvSpPr>
          <p:nvPr>
            <p:ph type="sldNum" sz="quarter" idx="5"/>
          </p:nvPr>
        </p:nvSpPr>
        <p:spPr/>
        <p:txBody>
          <a:bodyPr/>
          <a:lstStyle/>
          <a:p>
            <a:pPr algn="l" rtl="0"/>
            <a:fld id="{CCF99E1E-5533-47FF-A679-997EB01C2C0A}" type="slidenum">
              <a:rPr/>
              <a:t>57</a:t>
            </a:fld>
            <a:endParaRPr lang="es" dirty="0"/>
          </a:p>
        </p:txBody>
      </p:sp>
    </p:spTree>
    <p:extLst>
      <p:ext uri="{BB962C8B-B14F-4D97-AF65-F5344CB8AC3E}">
        <p14:creationId xmlns:p14="http://schemas.microsoft.com/office/powerpoint/2010/main" val="408336323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s" b="0" i="0" u="none" baseline="0"/>
              <a:t>Además de mantener la casa del(de la) participante limpia y ordenada, es fundamental mantener el área higiénica y libre de peligros.  Para ello, el(la) Auxiliar de Atención Asistida deberá informar sobre infestaciones de chinches, cucarachas o roedores.  El(La) auxiliar también debe trabajar para eliminar los malos olores y retirar la basura y los residuos ligeros.  El(La) auxiliar debe informar sobre las condiciones del hogar que son insalubres, como tener demasiadas mascotas, o si la casa está en mal estado por tener demasiado desorden.  El(La) Auxiliar de Atención Asistida debe informar estas condiciones a su supervisor(a) de servicio directo y al(a la) gestor(a) de casos o al(a la) asesor(a) de servicios de PDS.  El(La) participante necesitará ayuda para desarrollar un plan de salida en caso de emergencia.  </a:t>
            </a:r>
          </a:p>
          <a:p>
            <a:endParaRPr lang="es" dirty="0"/>
          </a:p>
          <a:p>
            <a:pPr algn="l" rtl="0"/>
            <a:r>
              <a:rPr lang="es" b="0" i="0" u="none" baseline="0"/>
              <a:t>La notificación de inquietudes puede incluir:</a:t>
            </a:r>
          </a:p>
          <a:p>
            <a:pPr algn="l" rtl="0"/>
            <a:r>
              <a:rPr lang="es" b="0" i="0" u="none" baseline="0"/>
              <a:t>	Cuidadores tradicionales que informan inquietudes al(a la) supervisor(a) de servicio directo y al(a la) gestor(a) de casos o asesor(a) de servicios del(de la) participante; </a:t>
            </a:r>
          </a:p>
          <a:p>
            <a:pPr algn="l" rtl="0"/>
            <a:r>
              <a:rPr lang="es" b="0" i="0" u="none" baseline="0"/>
              <a:t>	Los empleados de PDS también deben saber cómo informar a los cuidadores del(de la) participante y generar confianza con el(la) participante para ayudar con el plan de seguridad del(de la) participante en 	caso de evacuación de emergencia. </a:t>
            </a:r>
          </a:p>
          <a:p>
            <a:pPr algn="l" rtl="0"/>
            <a:r>
              <a:rPr lang="es" b="0" i="0" u="none" baseline="0"/>
              <a:t>	</a:t>
            </a:r>
          </a:p>
        </p:txBody>
      </p:sp>
      <p:sp>
        <p:nvSpPr>
          <p:cNvPr id="4" name="Slide Number Placeholder 3"/>
          <p:cNvSpPr>
            <a:spLocks noGrp="1"/>
          </p:cNvSpPr>
          <p:nvPr>
            <p:ph type="sldNum" sz="quarter" idx="5"/>
          </p:nvPr>
        </p:nvSpPr>
        <p:spPr/>
        <p:txBody>
          <a:bodyPr/>
          <a:lstStyle/>
          <a:p>
            <a:pPr algn="l" rtl="0"/>
            <a:fld id="{CCF99E1E-5533-47FF-A679-997EB01C2C0A}" type="slidenum">
              <a:rPr/>
              <a:t>58</a:t>
            </a:fld>
            <a:endParaRPr lang="es" dirty="0"/>
          </a:p>
        </p:txBody>
      </p:sp>
    </p:spTree>
    <p:extLst>
      <p:ext uri="{BB962C8B-B14F-4D97-AF65-F5344CB8AC3E}">
        <p14:creationId xmlns:p14="http://schemas.microsoft.com/office/powerpoint/2010/main" val="129863057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s" b="0" i="0" u="none" baseline="0"/>
              <a:t>Al trabajar para prevenir incendios, es importante practicar la seguridad contra incendios: nunca dejar alimentos cocinándose sin supervisión en la cocina, inspeccionar los electrodomésticos para asegurarse de que estén en condiciones de funcionamiento seguras, utilizar los electrodomésticos solo para el uso previsto y asegurarse de que la casa tenga detectores de humo que funcionen.  También es necesario tener un plan de evacuación en caso de incendio y saber a quién y cómo llamar para pedir ayuda cuando sea necesario.  Los ejemplos de prevención también pueden incluir observar precauciones de seguridad en la casa, cableado expuesto y enchufes de pared que no estén cubiertos.   </a:t>
            </a:r>
          </a:p>
        </p:txBody>
      </p:sp>
      <p:sp>
        <p:nvSpPr>
          <p:cNvPr id="4" name="Slide Number Placeholder 3"/>
          <p:cNvSpPr>
            <a:spLocks noGrp="1"/>
          </p:cNvSpPr>
          <p:nvPr>
            <p:ph type="sldNum" sz="quarter" idx="5"/>
          </p:nvPr>
        </p:nvSpPr>
        <p:spPr/>
        <p:txBody>
          <a:bodyPr/>
          <a:lstStyle/>
          <a:p>
            <a:pPr algn="l" rtl="0"/>
            <a:fld id="{CCF99E1E-5533-47FF-A679-997EB01C2C0A}" type="slidenum">
              <a:rPr/>
              <a:t>59</a:t>
            </a:fld>
            <a:endParaRPr lang="es" dirty="0"/>
          </a:p>
        </p:txBody>
      </p:sp>
    </p:spTree>
    <p:extLst>
      <p:ext uri="{BB962C8B-B14F-4D97-AF65-F5344CB8AC3E}">
        <p14:creationId xmlns:p14="http://schemas.microsoft.com/office/powerpoint/2010/main" val="29481082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s" b="0" i="0" u="none" baseline="0"/>
              <a:t>Las Exenciones HCBS brindan beneficios a los participantes, las familias y las comunidades.  </a:t>
            </a:r>
          </a:p>
          <a:p>
            <a:pPr algn="l" rtl="0"/>
            <a:r>
              <a:rPr lang="es" b="0" i="0" u="none" baseline="0"/>
              <a:t>Las Exenciones HCBS permiten que los participantes elijan sus proveedores y servicios,  al mismo tiempo que permiten la familiaridad, brindan apoyo y servicios en la comodidad de los hogares o pequeños entornos residenciales en la comunidad.</a:t>
            </a:r>
          </a:p>
          <a:p>
            <a:pPr algn="l" rtl="0"/>
            <a:r>
              <a:rPr lang="es" b="0" i="0" u="none" baseline="0"/>
              <a:t>Otro beneficio es que las Exenciones HCBS son culturalmente sensibles a las actividades y apoyos espirituales y culturales. </a:t>
            </a:r>
          </a:p>
          <a:p>
            <a:pPr algn="l" rtl="0"/>
            <a:r>
              <a:rPr lang="es" b="0" i="0" u="none" baseline="0"/>
              <a:t>Y, </a:t>
            </a:r>
            <a:r>
              <a:rPr lang="es" b="1" i="0" u="none" baseline="0">
                <a:highlight>
                  <a:srgbClr val="FFFF00"/>
                </a:highlight>
              </a:rPr>
              <a:t>todas las Exenciones HCBS, con excepción del Modelo 2, </a:t>
            </a:r>
            <a:r>
              <a:rPr lang="es" b="0" i="0" u="none" baseline="0">
                <a:highlight>
                  <a:srgbClr val="FFFF00"/>
                </a:highlight>
              </a:rPr>
              <a:t>permiten que el (la) participante elija sus </a:t>
            </a:r>
            <a:r>
              <a:rPr lang="es" b="0" i="0" u="none" baseline="0"/>
              <a:t>cuidadores pagos. </a:t>
            </a:r>
            <a:endParaRPr lang="es" u="sng" baseline="0" dirty="0"/>
          </a:p>
        </p:txBody>
      </p:sp>
      <p:sp>
        <p:nvSpPr>
          <p:cNvPr id="4" name="Slide Number Placeholder 3"/>
          <p:cNvSpPr>
            <a:spLocks noGrp="1"/>
          </p:cNvSpPr>
          <p:nvPr>
            <p:ph type="sldNum" sz="quarter" idx="5"/>
          </p:nvPr>
        </p:nvSpPr>
        <p:spPr/>
        <p:txBody>
          <a:bodyPr/>
          <a:lstStyle/>
          <a:p>
            <a:pPr algn="l" rtl="0"/>
            <a:fld id="{CCF99E1E-5533-47FF-A679-997EB01C2C0A}" type="slidenum">
              <a:rPr/>
              <a:t>6</a:t>
            </a:fld>
            <a:endParaRPr lang="es" dirty="0"/>
          </a:p>
        </p:txBody>
      </p:sp>
    </p:spTree>
    <p:extLst>
      <p:ext uri="{BB962C8B-B14F-4D97-AF65-F5344CB8AC3E}">
        <p14:creationId xmlns:p14="http://schemas.microsoft.com/office/powerpoint/2010/main" val="317035517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 b="0" i="0" u="none" baseline="0"/>
              <a:t>Al responder a una situación de emergencia, recibir capacitación en reanimación cardiopulmonar (RCP) y primeros auxilios puede salvar vidas.  Un gran porcentaje de paros cardíacos ocurren en el hogar.  La capacitación en RCP y primeros auxilios empodera y proporciona las técnicas necesarias para responder a situaciones de emergencia.  Toda persona que brinde servicios a los participantes debe obtener una certificación en RCP y primeros auxilios, según los requisitos reglamentarios, dentro de los 6 meses posteriores a la contratación y mantener una certificación a partir de entonces. Si el(la) participante es PDS y tiene una DNR firmada, no se requiere RCP, según KAR 907 7:010 Sección 6(1)(k)2.</a:t>
            </a:r>
          </a:p>
          <a:p>
            <a:endParaRPr lang="es" dirty="0"/>
          </a:p>
        </p:txBody>
      </p:sp>
      <p:sp>
        <p:nvSpPr>
          <p:cNvPr id="4" name="Slide Number Placeholder 3"/>
          <p:cNvSpPr>
            <a:spLocks noGrp="1"/>
          </p:cNvSpPr>
          <p:nvPr>
            <p:ph type="sldNum" sz="quarter" idx="5"/>
          </p:nvPr>
        </p:nvSpPr>
        <p:spPr/>
        <p:txBody>
          <a:bodyPr/>
          <a:lstStyle/>
          <a:p>
            <a:pPr algn="l" rtl="0"/>
            <a:fld id="{CCF99E1E-5533-47FF-A679-997EB01C2C0A}" type="slidenum">
              <a:rPr/>
              <a:t>60</a:t>
            </a:fld>
            <a:endParaRPr lang="es" dirty="0"/>
          </a:p>
        </p:txBody>
      </p:sp>
    </p:spTree>
    <p:extLst>
      <p:ext uri="{BB962C8B-B14F-4D97-AF65-F5344CB8AC3E}">
        <p14:creationId xmlns:p14="http://schemas.microsoft.com/office/powerpoint/2010/main" val="371757047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s" b="0" i="0" u="none" baseline="0"/>
              <a:t>Al prevenir y controlar la propagación de infecciones, los cuidadores deberán seguir las políticas y los procedimientos establecidos en la agencia.  Uno de los procedimientos más importantes para prevenir y controlar la propagación de infecciones es la práctica de una buena higiene de las manos, ya que estas son la principal vía de transmisión de gérmenes.  La higiene de manos o el lavado de manos reduce los posibles patógenos en las manos y se considera una medida primaria para reducir el riesgo de transmisión de infecciones.  La higiene de manos significa limpiarse las manos lavándose las manos con agua y jabón o usando un desinfectante para manos a base de alcohol que contenga al menos sesenta por ciento de alcohol.  </a:t>
            </a:r>
            <a:r>
              <a:rPr lang="es" b="1" i="0" u="none" baseline="0"/>
              <a:t>¡Agua y jabón siempre serán su mejor opción!</a:t>
            </a:r>
          </a:p>
        </p:txBody>
      </p:sp>
      <p:sp>
        <p:nvSpPr>
          <p:cNvPr id="4" name="Slide Number Placeholder 3"/>
          <p:cNvSpPr>
            <a:spLocks noGrp="1"/>
          </p:cNvSpPr>
          <p:nvPr>
            <p:ph type="sldNum" sz="quarter" idx="5"/>
          </p:nvPr>
        </p:nvSpPr>
        <p:spPr/>
        <p:txBody>
          <a:bodyPr/>
          <a:lstStyle/>
          <a:p>
            <a:pPr algn="l" rtl="0"/>
            <a:fld id="{CCF99E1E-5533-47FF-A679-997EB01C2C0A}" type="slidenum">
              <a:rPr/>
              <a:t>61</a:t>
            </a:fld>
            <a:endParaRPr lang="es" dirty="0"/>
          </a:p>
        </p:txBody>
      </p:sp>
    </p:spTree>
    <p:extLst>
      <p:ext uri="{BB962C8B-B14F-4D97-AF65-F5344CB8AC3E}">
        <p14:creationId xmlns:p14="http://schemas.microsoft.com/office/powerpoint/2010/main" val="32590938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s" b="0" i="0" u="none" baseline="0"/>
              <a:t>Las pautas para el lavado de manos incluyen mojarlas con agua corriente limpia y aplicar jabón.  Asegúrese de enjabonarse las manos frotándolas con el jabón, y asegúrese de enjabonar también el dorso de las manos, entre los dedos y debajo de las uñas.  Frótese las manos durante al menos veinte segundos.  Puede tararear la canción de “Feliz Cumpleaños” de principio a fin dos veces.  Luego, enjuáguese bien las manos con agua corriente limpia.  Luego, séquese las manos con una toalla limpia o al aire. El enlace al video sobre las pautas para el lavado de manos se encuentra disponible en la diapositiva de PowerPoint.  Si está tomando esta capacitación desde la presentación en video narrada, asegúrese de mirarla desde la diapositiva de PowerPoint haciendo clic en el enlace proporcionado.  </a:t>
            </a:r>
          </a:p>
        </p:txBody>
      </p:sp>
      <p:sp>
        <p:nvSpPr>
          <p:cNvPr id="4" name="Slide Number Placeholder 3"/>
          <p:cNvSpPr>
            <a:spLocks noGrp="1"/>
          </p:cNvSpPr>
          <p:nvPr>
            <p:ph type="sldNum" sz="quarter" idx="5"/>
          </p:nvPr>
        </p:nvSpPr>
        <p:spPr/>
        <p:txBody>
          <a:bodyPr/>
          <a:lstStyle/>
          <a:p>
            <a:pPr algn="l" rtl="0"/>
            <a:fld id="{CCF99E1E-5533-47FF-A679-997EB01C2C0A}" type="slidenum">
              <a:rPr/>
              <a:t>62</a:t>
            </a:fld>
            <a:endParaRPr lang="es" dirty="0"/>
          </a:p>
        </p:txBody>
      </p:sp>
    </p:spTree>
    <p:extLst>
      <p:ext uri="{BB962C8B-B14F-4D97-AF65-F5344CB8AC3E}">
        <p14:creationId xmlns:p14="http://schemas.microsoft.com/office/powerpoint/2010/main" val="379138574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 b="0" i="0" u="none" baseline="0"/>
              <a:t>Para prevenir y controlar la propagación de la infección, asegúrese de usar equipo de protección personal (EPP) con el fin de minimizar la exposición a peligros </a:t>
            </a:r>
            <a:r>
              <a:rPr lang="es" b="1" i="0" u="none" baseline="0"/>
              <a:t>cuando atienda a personas con una enfermedad infecciosa o con un sistema inmunológico comprometido.</a:t>
            </a:r>
            <a:r>
              <a:rPr lang="es" b="0" i="0" u="none" baseline="0"/>
              <a:t>  El EPP protege al(a la) cuidador(a) y al(a la) participante e incluye elementos como guantes, anteojos de seguridad y mascarillas.  Los cuidadores deberán seguir las políticas y procedimientos establecidos en la agencia.</a:t>
            </a:r>
          </a:p>
          <a:p>
            <a:endParaRPr lang="es" dirty="0"/>
          </a:p>
        </p:txBody>
      </p:sp>
      <p:sp>
        <p:nvSpPr>
          <p:cNvPr id="4" name="Slide Number Placeholder 3"/>
          <p:cNvSpPr>
            <a:spLocks noGrp="1"/>
          </p:cNvSpPr>
          <p:nvPr>
            <p:ph type="sldNum" sz="quarter" idx="5"/>
          </p:nvPr>
        </p:nvSpPr>
        <p:spPr/>
        <p:txBody>
          <a:bodyPr/>
          <a:lstStyle/>
          <a:p>
            <a:pPr algn="l" rtl="0"/>
            <a:fld id="{CCF99E1E-5533-47FF-A679-997EB01C2C0A}" type="slidenum">
              <a:rPr/>
              <a:t>63</a:t>
            </a:fld>
            <a:endParaRPr lang="es" dirty="0"/>
          </a:p>
        </p:txBody>
      </p:sp>
    </p:spTree>
    <p:extLst>
      <p:ext uri="{BB962C8B-B14F-4D97-AF65-F5344CB8AC3E}">
        <p14:creationId xmlns:p14="http://schemas.microsoft.com/office/powerpoint/2010/main" val="45687008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s" b="0" i="0" u="none" baseline="0"/>
              <a:t>Como recordatorio, cuando sus manos estén visiblemente sucias, use agua y jabón para eliminar los residuos.  Asegúrese también de lavarse las manos después de tocar material potencialmente infeccioso, como sangre, fluidos corporales o superficies contaminadas, antes de ponerse y después de quitarse el equipo de protección personal, incluidos los guantes, y después de usar el baño.</a:t>
            </a:r>
          </a:p>
        </p:txBody>
      </p:sp>
      <p:sp>
        <p:nvSpPr>
          <p:cNvPr id="4" name="Slide Number Placeholder 3"/>
          <p:cNvSpPr>
            <a:spLocks noGrp="1"/>
          </p:cNvSpPr>
          <p:nvPr>
            <p:ph type="sldNum" sz="quarter" idx="5"/>
          </p:nvPr>
        </p:nvSpPr>
        <p:spPr/>
        <p:txBody>
          <a:bodyPr/>
          <a:lstStyle/>
          <a:p>
            <a:pPr algn="l" rtl="0"/>
            <a:fld id="{CCF99E1E-5533-47FF-A679-997EB01C2C0A}" type="slidenum">
              <a:rPr/>
              <a:t>64</a:t>
            </a:fld>
            <a:endParaRPr lang="es" dirty="0"/>
          </a:p>
        </p:txBody>
      </p:sp>
    </p:spTree>
    <p:extLst>
      <p:ext uri="{BB962C8B-B14F-4D97-AF65-F5344CB8AC3E}">
        <p14:creationId xmlns:p14="http://schemas.microsoft.com/office/powerpoint/2010/main" val="221444896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s" b="0" i="0" u="none" baseline="0"/>
              <a:t>La sección IV trata de la Atención Centrada en la Persona.</a:t>
            </a:r>
          </a:p>
        </p:txBody>
      </p:sp>
      <p:sp>
        <p:nvSpPr>
          <p:cNvPr id="4" name="Slide Number Placeholder 3"/>
          <p:cNvSpPr>
            <a:spLocks noGrp="1"/>
          </p:cNvSpPr>
          <p:nvPr>
            <p:ph type="sldNum" sz="quarter" idx="5"/>
          </p:nvPr>
        </p:nvSpPr>
        <p:spPr/>
        <p:txBody>
          <a:bodyPr/>
          <a:lstStyle/>
          <a:p>
            <a:pPr algn="l" rtl="0"/>
            <a:fld id="{CCF99E1E-5533-47FF-A679-997EB01C2C0A}" type="slidenum">
              <a:rPr/>
              <a:t>65</a:t>
            </a:fld>
            <a:endParaRPr lang="es" dirty="0"/>
          </a:p>
        </p:txBody>
      </p:sp>
    </p:spTree>
    <p:extLst>
      <p:ext uri="{BB962C8B-B14F-4D97-AF65-F5344CB8AC3E}">
        <p14:creationId xmlns:p14="http://schemas.microsoft.com/office/powerpoint/2010/main" val="205540772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s" b="0" i="0" u="none" baseline="0"/>
              <a:t>La Atención Centrada en la Persona está respaldada por la evaluación Herramienta de Evaluación del Hogar de Kentucky (K-HAT, por sus siglas en inglés) del(de la) participante o por un aumento en los servicios entre evaluaciones si así se describe en la documentación de respaldo.</a:t>
            </a:r>
          </a:p>
          <a:p>
            <a:pPr algn="l" rtl="0"/>
            <a:r>
              <a:rPr lang="es" b="0" i="0" u="none" baseline="0"/>
              <a:t>La Atención Centrada en la Persona es dirigida por el(la) participante, incluye personas elegidas por el(la) participante, refleja preferencias y elecciones personales, respeta los valores culturales y espirituales, ofrece opciones con respecto a los servicios, ayuda a lograr objetivos y resultados y se basa en Principios Centrados en la Persona. Si bien la Atención Centrada en la Persona debe ser dirigida por el(la) participante, la atención siempre debe ser adecuada y garantizar la salud, la seguridad y el bienestar del(de la) participante (por ejemplo, la necesidad del médico o la orden recibida).</a:t>
            </a:r>
          </a:p>
        </p:txBody>
      </p:sp>
      <p:sp>
        <p:nvSpPr>
          <p:cNvPr id="4" name="Slide Number Placeholder 3"/>
          <p:cNvSpPr>
            <a:spLocks noGrp="1"/>
          </p:cNvSpPr>
          <p:nvPr>
            <p:ph type="sldNum" sz="quarter" idx="5"/>
          </p:nvPr>
        </p:nvSpPr>
        <p:spPr/>
        <p:txBody>
          <a:bodyPr/>
          <a:lstStyle/>
          <a:p>
            <a:pPr algn="l" rtl="0"/>
            <a:fld id="{CCF99E1E-5533-47FF-A679-997EB01C2C0A}" type="slidenum">
              <a:rPr/>
              <a:t>66</a:t>
            </a:fld>
            <a:endParaRPr lang="es" dirty="0"/>
          </a:p>
        </p:txBody>
      </p:sp>
    </p:spTree>
    <p:extLst>
      <p:ext uri="{BB962C8B-B14F-4D97-AF65-F5344CB8AC3E}">
        <p14:creationId xmlns:p14="http://schemas.microsoft.com/office/powerpoint/2010/main" val="244686411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s" b="0" i="0" u="none" baseline="0"/>
              <a:t>Los Principios Centrados en la Persona son: respetar las preferencias y objetivos del(de la) participante, tratar al(a la) participante con dignidad, comprender las experiencias y objetivos del(de la) participante, preservar la confidencialidad de la situación y la información del(de la) participante y otorgarle responsabilidad y empoderarlo(a).  </a:t>
            </a:r>
          </a:p>
          <a:p>
            <a:endParaRPr lang="es" dirty="0"/>
          </a:p>
          <a:p>
            <a:pPr algn="l" rtl="0"/>
            <a:r>
              <a:rPr lang="es" b="0" i="0" u="none" baseline="0"/>
              <a:t>Los Principios Centrados en la Persona siempre incluyen la elección del(de la) participante, cuando sea apropiado y protejan su salud, seguridad y bienestar.   </a:t>
            </a:r>
          </a:p>
        </p:txBody>
      </p:sp>
      <p:sp>
        <p:nvSpPr>
          <p:cNvPr id="4" name="Slide Number Placeholder 3"/>
          <p:cNvSpPr>
            <a:spLocks noGrp="1"/>
          </p:cNvSpPr>
          <p:nvPr>
            <p:ph type="sldNum" sz="quarter" idx="5"/>
          </p:nvPr>
        </p:nvSpPr>
        <p:spPr/>
        <p:txBody>
          <a:bodyPr/>
          <a:lstStyle/>
          <a:p>
            <a:pPr algn="l" rtl="0"/>
            <a:fld id="{CCF99E1E-5533-47FF-A679-997EB01C2C0A}" type="slidenum">
              <a:rPr/>
              <a:t>67</a:t>
            </a:fld>
            <a:endParaRPr lang="es" dirty="0"/>
          </a:p>
        </p:txBody>
      </p:sp>
    </p:spTree>
    <p:extLst>
      <p:ext uri="{BB962C8B-B14F-4D97-AF65-F5344CB8AC3E}">
        <p14:creationId xmlns:p14="http://schemas.microsoft.com/office/powerpoint/2010/main" val="47488704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s" b="0" i="0" u="none" baseline="0"/>
              <a:t>Brindar Atención Centrada en la Persona requiere tomarse el tiempo para comprender lo que es importante para el(la) participante, generar confianza con el(la) participante y trabajar juntos, estar familiarizado con el Plan de Servicios Centrados en la Persona del (de la) participante, respetar la elección del(de la) participante y empoderarlo(a).  </a:t>
            </a:r>
          </a:p>
        </p:txBody>
      </p:sp>
      <p:sp>
        <p:nvSpPr>
          <p:cNvPr id="4" name="Slide Number Placeholder 3"/>
          <p:cNvSpPr>
            <a:spLocks noGrp="1"/>
          </p:cNvSpPr>
          <p:nvPr>
            <p:ph type="sldNum" sz="quarter" idx="5"/>
          </p:nvPr>
        </p:nvSpPr>
        <p:spPr/>
        <p:txBody>
          <a:bodyPr/>
          <a:lstStyle/>
          <a:p>
            <a:pPr algn="l" rtl="0"/>
            <a:fld id="{CCF99E1E-5533-47FF-A679-997EB01C2C0A}" type="slidenum">
              <a:rPr/>
              <a:t>68</a:t>
            </a:fld>
            <a:endParaRPr lang="es" dirty="0"/>
          </a:p>
        </p:txBody>
      </p:sp>
    </p:spTree>
    <p:extLst>
      <p:ext uri="{BB962C8B-B14F-4D97-AF65-F5344CB8AC3E}">
        <p14:creationId xmlns:p14="http://schemas.microsoft.com/office/powerpoint/2010/main" val="23860850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s" sz="2000" b="0" i="0" u="none" baseline="0"/>
              <a:t>Con esto concluye esta parte del curso de Capacitación para la Atención Asistida.  Gracias por asistir al Módulo 1 de la Capacitación sobre Atención Asistida de DAIL</a:t>
            </a:r>
          </a:p>
          <a:p>
            <a:endParaRPr lang="es" sz="2000" dirty="0"/>
          </a:p>
          <a:p>
            <a:pPr algn="l" rtl="0"/>
            <a:r>
              <a:rPr lang="es" sz="2000" b="0" i="0" u="none" baseline="0"/>
              <a:t>El siguiente paso es completar el formulario de reconocimiento del Módulo 1 de Atención Asistida y completar la prueba de evaluación de conocimientos requerida del Módulo 1 de Atención Asistida.  </a:t>
            </a:r>
          </a:p>
          <a:p>
            <a:endParaRPr lang="es" dirty="0"/>
          </a:p>
        </p:txBody>
      </p:sp>
      <p:sp>
        <p:nvSpPr>
          <p:cNvPr id="4" name="Slide Number Placeholder 3"/>
          <p:cNvSpPr>
            <a:spLocks noGrp="1"/>
          </p:cNvSpPr>
          <p:nvPr>
            <p:ph type="sldNum" sz="quarter" idx="5"/>
          </p:nvPr>
        </p:nvSpPr>
        <p:spPr/>
        <p:txBody>
          <a:bodyPr/>
          <a:lstStyle/>
          <a:p>
            <a:pPr algn="l" rtl="0"/>
            <a:fld id="{CCF99E1E-5533-47FF-A679-997EB01C2C0A}" type="slidenum">
              <a:rPr/>
              <a:t>69</a:t>
            </a:fld>
            <a:endParaRPr lang="es" dirty="0"/>
          </a:p>
        </p:txBody>
      </p:sp>
    </p:spTree>
    <p:extLst>
      <p:ext uri="{BB962C8B-B14F-4D97-AF65-F5344CB8AC3E}">
        <p14:creationId xmlns:p14="http://schemas.microsoft.com/office/powerpoint/2010/main" val="12835961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s" b="0" i="0" u="none" baseline="0"/>
              <a:t>Los programas de Exenciones HCBS promueven la elección y están destinados a mantener a las personas seguras en su hogar y en la comunidad.  </a:t>
            </a:r>
          </a:p>
          <a:p>
            <a:pPr algn="l" rtl="0"/>
            <a:r>
              <a:rPr lang="es" b="0" i="0" u="none" baseline="0"/>
              <a:t>Las Exenciones HCBS también brindan Atención Centrada en la Persona que está respaldada por la evaluación. </a:t>
            </a:r>
          </a:p>
          <a:p>
            <a:pPr algn="l" rtl="0"/>
            <a:r>
              <a:rPr lang="es" b="0" i="0" u="none" baseline="0"/>
              <a:t>Kentucky opera seis programas de Exención HCBS, entre los que se incluyen los siguientes:</a:t>
            </a:r>
          </a:p>
        </p:txBody>
      </p:sp>
      <p:sp>
        <p:nvSpPr>
          <p:cNvPr id="4" name="Slide Number Placeholder 3"/>
          <p:cNvSpPr>
            <a:spLocks noGrp="1"/>
          </p:cNvSpPr>
          <p:nvPr>
            <p:ph type="sldNum" sz="quarter" idx="5"/>
          </p:nvPr>
        </p:nvSpPr>
        <p:spPr/>
        <p:txBody>
          <a:bodyPr/>
          <a:lstStyle/>
          <a:p>
            <a:pPr algn="l" rtl="0"/>
            <a:fld id="{CCF99E1E-5533-47FF-A679-997EB01C2C0A}" type="slidenum">
              <a:rPr/>
              <a:t>7</a:t>
            </a:fld>
            <a:endParaRPr lang="es" dirty="0"/>
          </a:p>
        </p:txBody>
      </p:sp>
    </p:spTree>
    <p:extLst>
      <p:ext uri="{BB962C8B-B14F-4D97-AF65-F5344CB8AC3E}">
        <p14:creationId xmlns:p14="http://schemas.microsoft.com/office/powerpoint/2010/main" val="34216516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 b="0" i="0" u="none" baseline="0"/>
              <a:t>Los seis (6) programas de exención de Medicaid 1915(c) HCB para Kentucky son la exención por lesión cerebral adquirida – aguda; la exención por lesión cerebral adquirida – atención a largo plazo; la exención de apoyo para la vida en comunidad 2; la exención modelo II (una exención para personas que dependen de un respirador); la exención Michelle P; y la Exención de Servicios Basados en el Hogar y la Comunidad 2, que será el foco principal de esta capacitación para la Atención Asistida  Se debe tener en cuenta que al ver la versión de PowerPoint de esta capacitación, puede presionar Ctrl + clic en cada uno de los cuadros de colores en esta diapositiva para revisar la información específica de la exención.  </a:t>
            </a:r>
          </a:p>
          <a:p>
            <a:endParaRPr lang="es" dirty="0"/>
          </a:p>
        </p:txBody>
      </p:sp>
      <p:sp>
        <p:nvSpPr>
          <p:cNvPr id="4" name="Slide Number Placeholder 3"/>
          <p:cNvSpPr>
            <a:spLocks noGrp="1"/>
          </p:cNvSpPr>
          <p:nvPr>
            <p:ph type="sldNum" sz="quarter" idx="5"/>
          </p:nvPr>
        </p:nvSpPr>
        <p:spPr/>
        <p:txBody>
          <a:bodyPr/>
          <a:lstStyle/>
          <a:p>
            <a:pPr algn="l" rtl="0"/>
            <a:fld id="{CCF99E1E-5533-47FF-A679-997EB01C2C0A}" type="slidenum">
              <a:rPr/>
              <a:t>8</a:t>
            </a:fld>
            <a:endParaRPr lang="es" dirty="0"/>
          </a:p>
        </p:txBody>
      </p:sp>
    </p:spTree>
    <p:extLst>
      <p:ext uri="{BB962C8B-B14F-4D97-AF65-F5344CB8AC3E}">
        <p14:creationId xmlns:p14="http://schemas.microsoft.com/office/powerpoint/2010/main" val="16118725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s" b="0" i="0" u="none" baseline="0"/>
              <a:t>Sección II:  Ahora que tiene una descripción general de los tipos de exenciones, nos centraremos en la Exención de Servicios Basados en el Hogar y la Comunidad 2.  A menudo denominada HCB2</a:t>
            </a:r>
          </a:p>
        </p:txBody>
      </p:sp>
      <p:sp>
        <p:nvSpPr>
          <p:cNvPr id="4" name="Slide Number Placeholder 3"/>
          <p:cNvSpPr>
            <a:spLocks noGrp="1"/>
          </p:cNvSpPr>
          <p:nvPr>
            <p:ph type="sldNum" sz="quarter" idx="5"/>
          </p:nvPr>
        </p:nvSpPr>
        <p:spPr/>
        <p:txBody>
          <a:bodyPr/>
          <a:lstStyle/>
          <a:p>
            <a:pPr algn="l" rtl="0"/>
            <a:fld id="{CCF99E1E-5533-47FF-A679-997EB01C2C0A}" type="slidenum">
              <a:rPr/>
              <a:t>9</a:t>
            </a:fld>
            <a:endParaRPr lang="es" dirty="0"/>
          </a:p>
        </p:txBody>
      </p:sp>
    </p:spTree>
    <p:extLst>
      <p:ext uri="{BB962C8B-B14F-4D97-AF65-F5344CB8AC3E}">
        <p14:creationId xmlns:p14="http://schemas.microsoft.com/office/powerpoint/2010/main" val="37179617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82879" y="182879"/>
            <a:ext cx="8778240" cy="6492240"/>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32485" y="882376"/>
            <a:ext cx="7475220" cy="2926080"/>
          </a:xfrm>
        </p:spPr>
        <p:txBody>
          <a:bodyPr anchor="b">
            <a:normAutofit/>
          </a:bodyPr>
          <a:lstStyle>
            <a:lvl1pPr algn="ctr">
              <a:lnSpc>
                <a:spcPct val="85000"/>
              </a:lnSpc>
              <a:defRPr sz="6000" b="1" cap="all"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282148" y="3869635"/>
            <a:ext cx="6575895" cy="1388165"/>
          </a:xfrm>
        </p:spPr>
        <p:txBody>
          <a:bodyPr>
            <a:normAutofit/>
          </a:bodyPr>
          <a:lstStyle>
            <a:lvl1pPr marL="0" indent="0" algn="ctr">
              <a:spcBef>
                <a:spcPts val="1000"/>
              </a:spcBef>
              <a:buNone/>
              <a:defRPr sz="1800">
                <a:solidFill>
                  <a:srgbClr val="FFFFFF"/>
                </a:solidFill>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7A9A650A-8BD1-4FDE-9899-1C20DF4B7708}" type="datetimeFigureOut">
              <a:rPr lang="en-US" dirty="0"/>
              <a:t>8/13/2024</a:t>
            </a:fld>
            <a:endParaRPr lang="en-US" dirty="0"/>
          </a:p>
        </p:txBody>
      </p:sp>
      <p:sp>
        <p:nvSpPr>
          <p:cNvPr id="5" name="Footer Placeholder 4"/>
          <p:cNvSpPr>
            <a:spLocks noGrp="1"/>
          </p:cNvSpPr>
          <p:nvPr>
            <p:ph type="ftr" sz="quarter" idx="11"/>
          </p:nvPr>
        </p:nvSpPr>
        <p:spPr/>
        <p:txBody>
          <a:bodyPr/>
          <a:lstStyle>
            <a:lvl1pPr>
              <a:defRPr>
                <a:solidFill>
                  <a:srgbClr val="FFFFFF"/>
                </a:solidFill>
              </a:defRPr>
            </a:lvl1pPr>
          </a:lstStyle>
          <a:p>
            <a:r>
              <a:rPr lang="en-US" dirty="0"/>
              <a:t>Attendant Care Training Module I (Initial)</a:t>
            </a:r>
          </a:p>
          <a:p>
            <a:endParaRPr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413B8C1A-B3FA-4E19-85F6-8AA27377C971}" type="slidenum">
              <a:rPr lang="en-US" smtClean="0"/>
              <a:pPr/>
              <a:t>‹#›</a:t>
            </a:fld>
            <a:endParaRPr lang="en-US" dirty="0"/>
          </a:p>
        </p:txBody>
      </p:sp>
      <p:cxnSp>
        <p:nvCxnSpPr>
          <p:cNvPr id="8" name="Straight Connector 7"/>
          <p:cNvCxnSpPr/>
          <p:nvPr/>
        </p:nvCxnSpPr>
        <p:spPr>
          <a:xfrm>
            <a:off x="1483995" y="3733800"/>
            <a:ext cx="61722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43382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6D0FAC5B-8DEA-4615-A448-B77D1AC5938E}"/>
              </a:ext>
            </a:extLst>
          </p:cNvPr>
          <p:cNvSpPr>
            <a:spLocks noGrp="1"/>
          </p:cNvSpPr>
          <p:nvPr>
            <p:ph type="dt" sz="half" idx="10"/>
          </p:nvPr>
        </p:nvSpPr>
        <p:spPr>
          <a:xfrm>
            <a:off x="857247" y="6223829"/>
            <a:ext cx="1746806" cy="365125"/>
          </a:xfrm>
        </p:spPr>
        <p:txBody>
          <a:bodyPr/>
          <a:lstStyle/>
          <a:p>
            <a:fld id="{B63D031C-D857-4860-BBD8-BB0832848D65}" type="datetimeFigureOut">
              <a:rPr lang="en-US" smtClean="0"/>
              <a:t>8/13/2024</a:t>
            </a:fld>
            <a:endParaRPr lang="en-US" dirty="0"/>
          </a:p>
        </p:txBody>
      </p:sp>
      <p:sp>
        <p:nvSpPr>
          <p:cNvPr id="8" name="Footer Placeholder 4">
            <a:extLst>
              <a:ext uri="{FF2B5EF4-FFF2-40B4-BE49-F238E27FC236}">
                <a16:creationId xmlns:a16="http://schemas.microsoft.com/office/drawing/2014/main" id="{2FB0CEDB-7C52-4A63-90FA-460DCCB0E910}"/>
              </a:ext>
            </a:extLst>
          </p:cNvPr>
          <p:cNvSpPr>
            <a:spLocks noGrp="1"/>
          </p:cNvSpPr>
          <p:nvPr>
            <p:ph type="ftr" sz="quarter" idx="11"/>
          </p:nvPr>
        </p:nvSpPr>
        <p:spPr>
          <a:xfrm>
            <a:off x="2961861" y="6223829"/>
            <a:ext cx="3538331" cy="365125"/>
          </a:xfrm>
        </p:spPr>
        <p:txBody>
          <a:bodyPr/>
          <a:lstStyle/>
          <a:p>
            <a:r>
              <a:rPr lang="en-US" dirty="0"/>
              <a:t>Attendant Care Education Training – Module I (Initial)</a:t>
            </a:r>
          </a:p>
        </p:txBody>
      </p:sp>
      <p:sp>
        <p:nvSpPr>
          <p:cNvPr id="9" name="Slide Number Placeholder 5">
            <a:extLst>
              <a:ext uri="{FF2B5EF4-FFF2-40B4-BE49-F238E27FC236}">
                <a16:creationId xmlns:a16="http://schemas.microsoft.com/office/drawing/2014/main" id="{EC8DCD67-B439-45CA-B68E-DFCAE0C6B74B}"/>
              </a:ext>
            </a:extLst>
          </p:cNvPr>
          <p:cNvSpPr>
            <a:spLocks noGrp="1"/>
          </p:cNvSpPr>
          <p:nvPr>
            <p:ph type="sldNum" sz="quarter" idx="12"/>
          </p:nvPr>
        </p:nvSpPr>
        <p:spPr>
          <a:xfrm>
            <a:off x="6997148" y="6223829"/>
            <a:ext cx="1279663" cy="365125"/>
          </a:xfrm>
        </p:spPr>
        <p:txBody>
          <a:bodyPr/>
          <a:lstStyle>
            <a:lvl1pPr>
              <a:defRPr/>
            </a:lvl1pPr>
          </a:lstStyle>
          <a:p>
            <a:fld id="{0FD36CA5-7693-4C89-B9C7-276A2083C9F1}" type="slidenum">
              <a:rPr lang="en-US" smtClean="0"/>
              <a:pPr/>
              <a:t>‹#›</a:t>
            </a:fld>
            <a:endParaRPr lang="en-US" dirty="0"/>
          </a:p>
        </p:txBody>
      </p:sp>
    </p:spTree>
    <p:extLst>
      <p:ext uri="{BB962C8B-B14F-4D97-AF65-F5344CB8AC3E}">
        <p14:creationId xmlns:p14="http://schemas.microsoft.com/office/powerpoint/2010/main" val="2221152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762000"/>
            <a:ext cx="1743075" cy="54102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57250" y="762000"/>
            <a:ext cx="5572125"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3">
            <a:extLst>
              <a:ext uri="{FF2B5EF4-FFF2-40B4-BE49-F238E27FC236}">
                <a16:creationId xmlns:a16="http://schemas.microsoft.com/office/drawing/2014/main" id="{1833897C-C315-439D-850B-90107D2F4A7D}"/>
              </a:ext>
            </a:extLst>
          </p:cNvPr>
          <p:cNvSpPr>
            <a:spLocks noGrp="1"/>
          </p:cNvSpPr>
          <p:nvPr>
            <p:ph type="dt" sz="half" idx="10"/>
          </p:nvPr>
        </p:nvSpPr>
        <p:spPr>
          <a:xfrm>
            <a:off x="857247" y="6223829"/>
            <a:ext cx="1746806" cy="365125"/>
          </a:xfrm>
        </p:spPr>
        <p:txBody>
          <a:bodyPr/>
          <a:lstStyle/>
          <a:p>
            <a:fld id="{B63D031C-D857-4860-BBD8-BB0832848D65}" type="datetimeFigureOut">
              <a:rPr lang="en-US" smtClean="0"/>
              <a:t>8/13/2024</a:t>
            </a:fld>
            <a:endParaRPr lang="en-US" dirty="0"/>
          </a:p>
        </p:txBody>
      </p:sp>
      <p:sp>
        <p:nvSpPr>
          <p:cNvPr id="11" name="Footer Placeholder 4">
            <a:extLst>
              <a:ext uri="{FF2B5EF4-FFF2-40B4-BE49-F238E27FC236}">
                <a16:creationId xmlns:a16="http://schemas.microsoft.com/office/drawing/2014/main" id="{E857BC50-E8EA-4A05-879C-D9D44523C90D}"/>
              </a:ext>
            </a:extLst>
          </p:cNvPr>
          <p:cNvSpPr>
            <a:spLocks noGrp="1"/>
          </p:cNvSpPr>
          <p:nvPr>
            <p:ph type="ftr" sz="quarter" idx="11"/>
          </p:nvPr>
        </p:nvSpPr>
        <p:spPr>
          <a:xfrm>
            <a:off x="2961861" y="6223829"/>
            <a:ext cx="3538331" cy="365125"/>
          </a:xfrm>
        </p:spPr>
        <p:txBody>
          <a:bodyPr/>
          <a:lstStyle/>
          <a:p>
            <a:r>
              <a:rPr lang="en-US" dirty="0"/>
              <a:t>Attendant Care Education Training – Module I (Initial)</a:t>
            </a:r>
          </a:p>
        </p:txBody>
      </p:sp>
      <p:sp>
        <p:nvSpPr>
          <p:cNvPr id="12" name="Slide Number Placeholder 5">
            <a:extLst>
              <a:ext uri="{FF2B5EF4-FFF2-40B4-BE49-F238E27FC236}">
                <a16:creationId xmlns:a16="http://schemas.microsoft.com/office/drawing/2014/main" id="{D5D674F6-1970-47AA-9383-26D3DE33602D}"/>
              </a:ext>
            </a:extLst>
          </p:cNvPr>
          <p:cNvSpPr>
            <a:spLocks noGrp="1"/>
          </p:cNvSpPr>
          <p:nvPr>
            <p:ph type="sldNum" sz="quarter" idx="12"/>
          </p:nvPr>
        </p:nvSpPr>
        <p:spPr>
          <a:xfrm>
            <a:off x="6997148" y="6223829"/>
            <a:ext cx="1279663" cy="365125"/>
          </a:xfrm>
        </p:spPr>
        <p:txBody>
          <a:bodyPr/>
          <a:lstStyle>
            <a:lvl1pPr>
              <a:defRPr/>
            </a:lvl1pPr>
          </a:lstStyle>
          <a:p>
            <a:fld id="{0FD36CA5-7693-4C89-B9C7-276A2083C9F1}" type="slidenum">
              <a:rPr lang="en-US" smtClean="0"/>
              <a:pPr/>
              <a:t>‹#›</a:t>
            </a:fld>
            <a:endParaRPr lang="en-US" dirty="0"/>
          </a:p>
        </p:txBody>
      </p:sp>
    </p:spTree>
    <p:extLst>
      <p:ext uri="{BB962C8B-B14F-4D97-AF65-F5344CB8AC3E}">
        <p14:creationId xmlns:p14="http://schemas.microsoft.com/office/powerpoint/2010/main" val="5269250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marL="171450" marR="0" lvl="0" indent="-137160" algn="l" defTabSz="685800" rtl="0" eaLnBrk="1" fontAlgn="auto" latinLnBrk="0" hangingPunct="1">
              <a:lnSpc>
                <a:spcPct val="90000"/>
              </a:lnSpc>
              <a:spcBef>
                <a:spcPts val="1000"/>
              </a:spcBef>
              <a:spcAft>
                <a:spcPts val="0"/>
              </a:spcAft>
              <a:buClr>
                <a:srgbClr val="A6B727"/>
              </a:buClr>
              <a:buSzPct val="80000"/>
              <a:buFont typeface="Corbel" pitchFamily="34" charset="0"/>
              <a:buChar char="•"/>
              <a:tabLst/>
              <a:defRPr/>
            </a:pPr>
            <a:r>
              <a:rPr kumimoji="0" lang="en-US" sz="2000" b="0" i="0" u="none" strike="noStrike" kern="1200" cap="none" spc="0" normalizeH="0" baseline="0" noProof="0" dirty="0">
                <a:ln>
                  <a:noFill/>
                </a:ln>
                <a:solidFill>
                  <a:srgbClr val="A6B727"/>
                </a:solidFill>
                <a:effectLst/>
                <a:uLnTx/>
                <a:uFillTx/>
                <a:latin typeface="Calibri" panose="020F0502020204030204"/>
                <a:ea typeface="+mn-ea"/>
                <a:cs typeface="+mn-cs"/>
              </a:rPr>
              <a:t>Click to edit Master text styles</a:t>
            </a:r>
          </a:p>
          <a:p>
            <a:pPr marL="342900" marR="0" lvl="1" indent="-137160" algn="l" defTabSz="685800" rtl="0" eaLnBrk="1" fontAlgn="auto" latinLnBrk="0" hangingPunct="1">
              <a:lnSpc>
                <a:spcPct val="90000"/>
              </a:lnSpc>
              <a:spcBef>
                <a:spcPts val="150"/>
              </a:spcBef>
              <a:spcAft>
                <a:spcPts val="300"/>
              </a:spcAft>
              <a:buClr>
                <a:srgbClr val="A6B727"/>
              </a:buClr>
              <a:buSzPct val="80000"/>
              <a:buFont typeface="Corbel" pitchFamily="34" charset="0"/>
              <a:buChar char="•"/>
              <a:tabLst/>
              <a:defRPr/>
            </a:pPr>
            <a:r>
              <a:rPr kumimoji="0" lang="en-US" sz="1800" b="0" i="0" u="none" strike="noStrike" kern="1200" cap="none" spc="0" normalizeH="0" baseline="0" noProof="0" dirty="0">
                <a:ln>
                  <a:noFill/>
                </a:ln>
                <a:solidFill>
                  <a:srgbClr val="A6B727"/>
                </a:solidFill>
                <a:effectLst/>
                <a:uLnTx/>
                <a:uFillTx/>
                <a:latin typeface="Calibri" panose="020F0502020204030204"/>
                <a:ea typeface="+mn-ea"/>
                <a:cs typeface="+mn-cs"/>
              </a:rPr>
              <a:t>Second level</a:t>
            </a:r>
          </a:p>
          <a:p>
            <a:pPr marL="548640" marR="0" lvl="2" indent="-137160" algn="l" defTabSz="685800" rtl="0" eaLnBrk="1" fontAlgn="auto" latinLnBrk="0" hangingPunct="1">
              <a:lnSpc>
                <a:spcPct val="90000"/>
              </a:lnSpc>
              <a:spcBef>
                <a:spcPts val="150"/>
              </a:spcBef>
              <a:spcAft>
                <a:spcPts val="300"/>
              </a:spcAft>
              <a:buClr>
                <a:srgbClr val="A6B727"/>
              </a:buClr>
              <a:buSzPct val="80000"/>
              <a:buFont typeface="Corbel" pitchFamily="34" charset="0"/>
              <a:buChar char="•"/>
              <a:tabLst/>
              <a:defRPr/>
            </a:pPr>
            <a:r>
              <a:rPr kumimoji="0" lang="en-US" sz="1600" b="0" i="0" u="none" strike="noStrike" kern="1200" cap="none" spc="0" normalizeH="0" baseline="0" noProof="0" dirty="0">
                <a:ln>
                  <a:noFill/>
                </a:ln>
                <a:solidFill>
                  <a:srgbClr val="A6B727"/>
                </a:solidFill>
                <a:effectLst/>
                <a:uLnTx/>
                <a:uFillTx/>
                <a:latin typeface="Calibri" panose="020F0502020204030204"/>
                <a:ea typeface="+mn-ea"/>
                <a:cs typeface="+mn-cs"/>
              </a:rPr>
              <a:t>Third level</a:t>
            </a:r>
          </a:p>
          <a:p>
            <a:pPr marL="754380" marR="0" lvl="3" indent="-137160" algn="l" defTabSz="685800" rtl="0" eaLnBrk="1" fontAlgn="auto" latinLnBrk="0" hangingPunct="1">
              <a:lnSpc>
                <a:spcPct val="90000"/>
              </a:lnSpc>
              <a:spcBef>
                <a:spcPts val="150"/>
              </a:spcBef>
              <a:spcAft>
                <a:spcPts val="300"/>
              </a:spcAft>
              <a:buClr>
                <a:srgbClr val="A6B727"/>
              </a:buClr>
              <a:buSzPct val="80000"/>
              <a:buFont typeface="Corbel" pitchFamily="34" charset="0"/>
              <a:buChar char="•"/>
              <a:tabLst/>
              <a:defRPr/>
            </a:pPr>
            <a:r>
              <a:rPr kumimoji="0" lang="en-US" sz="1400" b="0" i="0" u="none" strike="noStrike" kern="1200" cap="none" spc="0" normalizeH="0" baseline="0" noProof="0" dirty="0">
                <a:ln>
                  <a:noFill/>
                </a:ln>
                <a:solidFill>
                  <a:srgbClr val="A6B727"/>
                </a:solidFill>
                <a:effectLst/>
                <a:uLnTx/>
                <a:uFillTx/>
                <a:latin typeface="Calibri" panose="020F0502020204030204"/>
                <a:ea typeface="+mn-ea"/>
                <a:cs typeface="+mn-cs"/>
              </a:rPr>
              <a:t>Fourth level</a:t>
            </a:r>
          </a:p>
          <a:p>
            <a:pPr marL="920120" marR="0" lvl="4" indent="-137160" algn="l" defTabSz="685800" rtl="0" eaLnBrk="1" fontAlgn="auto" latinLnBrk="0" hangingPunct="1">
              <a:lnSpc>
                <a:spcPct val="90000"/>
              </a:lnSpc>
              <a:spcBef>
                <a:spcPts val="150"/>
              </a:spcBef>
              <a:spcAft>
                <a:spcPts val="300"/>
              </a:spcAft>
              <a:buClr>
                <a:srgbClr val="A6B727"/>
              </a:buClr>
              <a:buSzPct val="80000"/>
              <a:buFont typeface="Corbel" pitchFamily="34" charset="0"/>
              <a:buChar char="•"/>
              <a:tabLst/>
              <a:defRPr/>
            </a:pPr>
            <a:r>
              <a:rPr kumimoji="0" lang="en-US" sz="1400" b="0" i="0" u="none" strike="noStrike" kern="1200" cap="none" spc="0" normalizeH="0" baseline="0" noProof="0" dirty="0">
                <a:ln>
                  <a:noFill/>
                </a:ln>
                <a:solidFill>
                  <a:srgbClr val="A6B727"/>
                </a:solidFill>
                <a:effectLst/>
                <a:uLnTx/>
                <a:uFillTx/>
                <a:latin typeface="Calibri" panose="020F0502020204030204"/>
                <a:ea typeface="+mn-ea"/>
                <a:cs typeface="+mn-cs"/>
              </a:rPr>
              <a:t>Fifth level</a:t>
            </a:r>
          </a:p>
        </p:txBody>
      </p:sp>
      <p:sp>
        <p:nvSpPr>
          <p:cNvPr id="5" name="Date Placeholder 3">
            <a:extLst>
              <a:ext uri="{FF2B5EF4-FFF2-40B4-BE49-F238E27FC236}">
                <a16:creationId xmlns:a16="http://schemas.microsoft.com/office/drawing/2014/main" id="{7DC381E9-6519-4F33-A403-5AC21311EAA3}"/>
              </a:ext>
            </a:extLst>
          </p:cNvPr>
          <p:cNvSpPr>
            <a:spLocks noGrp="1"/>
          </p:cNvSpPr>
          <p:nvPr>
            <p:ph type="dt" sz="half" idx="10"/>
          </p:nvPr>
        </p:nvSpPr>
        <p:spPr>
          <a:xfrm>
            <a:off x="857247" y="6223829"/>
            <a:ext cx="1746806" cy="365125"/>
          </a:xfrm>
        </p:spPr>
        <p:txBody>
          <a:bodyPr/>
          <a:lstStyle/>
          <a:p>
            <a:fld id="{B63D031C-D857-4860-BBD8-BB0832848D65}" type="datetimeFigureOut">
              <a:rPr lang="en-US" smtClean="0"/>
              <a:t>8/13/2024</a:t>
            </a:fld>
            <a:endParaRPr lang="en-US" dirty="0"/>
          </a:p>
        </p:txBody>
      </p:sp>
      <p:sp>
        <p:nvSpPr>
          <p:cNvPr id="7" name="Footer Placeholder 4">
            <a:extLst>
              <a:ext uri="{FF2B5EF4-FFF2-40B4-BE49-F238E27FC236}">
                <a16:creationId xmlns:a16="http://schemas.microsoft.com/office/drawing/2014/main" id="{BA86FB47-A492-4EB2-A41A-27051FE5D874}"/>
              </a:ext>
            </a:extLst>
          </p:cNvPr>
          <p:cNvSpPr>
            <a:spLocks noGrp="1"/>
          </p:cNvSpPr>
          <p:nvPr>
            <p:ph type="ftr" sz="quarter" idx="11"/>
          </p:nvPr>
        </p:nvSpPr>
        <p:spPr>
          <a:xfrm>
            <a:off x="2961861" y="6223829"/>
            <a:ext cx="3538331" cy="365125"/>
          </a:xfrm>
        </p:spPr>
        <p:txBody>
          <a:bodyPr/>
          <a:lstStyle/>
          <a:p>
            <a:r>
              <a:rPr lang="en-US" dirty="0"/>
              <a:t>Attendant Care Training – Module I (Initial)</a:t>
            </a:r>
          </a:p>
        </p:txBody>
      </p:sp>
      <p:sp>
        <p:nvSpPr>
          <p:cNvPr id="8" name="Slide Number Placeholder 5">
            <a:extLst>
              <a:ext uri="{FF2B5EF4-FFF2-40B4-BE49-F238E27FC236}">
                <a16:creationId xmlns:a16="http://schemas.microsoft.com/office/drawing/2014/main" id="{B202EF8C-3CB9-4890-8C65-4B3106F35CDA}"/>
              </a:ext>
            </a:extLst>
          </p:cNvPr>
          <p:cNvSpPr>
            <a:spLocks noGrp="1"/>
          </p:cNvSpPr>
          <p:nvPr>
            <p:ph type="sldNum" sz="quarter" idx="12"/>
          </p:nvPr>
        </p:nvSpPr>
        <p:spPr>
          <a:xfrm>
            <a:off x="6997148" y="6223829"/>
            <a:ext cx="1279663" cy="365125"/>
          </a:xfrm>
        </p:spPr>
        <p:txBody>
          <a:bodyPr/>
          <a:lstStyle>
            <a:lvl1pPr>
              <a:defRPr/>
            </a:lvl1pPr>
          </a:lstStyle>
          <a:p>
            <a:fld id="{0FD36CA5-7693-4C89-B9C7-276A2083C9F1}" type="slidenum">
              <a:rPr lang="en-US" smtClean="0"/>
              <a:pPr/>
              <a:t>‹#›</a:t>
            </a:fld>
            <a:endParaRPr lang="en-US" dirty="0"/>
          </a:p>
        </p:txBody>
      </p:sp>
    </p:spTree>
    <p:extLst>
      <p:ext uri="{BB962C8B-B14F-4D97-AF65-F5344CB8AC3E}">
        <p14:creationId xmlns:p14="http://schemas.microsoft.com/office/powerpoint/2010/main" val="37411504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8F446C-8295-4D9B-B79D-4E1E54B948EF}"/>
              </a:ext>
            </a:extLst>
          </p:cNvPr>
          <p:cNvSpPr>
            <a:spLocks noGrp="1"/>
          </p:cNvSpPr>
          <p:nvPr>
            <p:ph type="title"/>
          </p:nvPr>
        </p:nvSpPr>
        <p:spPr/>
        <p:txBody>
          <a:bodyPr>
            <a:normAutofit/>
          </a:bodyPr>
          <a:lstStyle>
            <a:lvl1pPr algn="ctr">
              <a:defRPr sz="4800" b="1"/>
            </a:lvl1pPr>
          </a:lstStyle>
          <a:p>
            <a:r>
              <a:rPr lang="en-US" dirty="0"/>
              <a:t>Click to edit Master title style</a:t>
            </a:r>
          </a:p>
        </p:txBody>
      </p:sp>
      <p:sp>
        <p:nvSpPr>
          <p:cNvPr id="3" name="Text Placeholder 2">
            <a:extLst>
              <a:ext uri="{FF2B5EF4-FFF2-40B4-BE49-F238E27FC236}">
                <a16:creationId xmlns:a16="http://schemas.microsoft.com/office/drawing/2014/main" id="{301B11EE-CA1D-4F12-85DB-90A0341A5CAC}"/>
              </a:ext>
            </a:extLst>
          </p:cNvPr>
          <p:cNvSpPr>
            <a:spLocks noGrp="1"/>
          </p:cNvSpPr>
          <p:nvPr>
            <p:ph type="body" idx="1"/>
          </p:nvPr>
        </p:nvSpPr>
        <p:spPr/>
        <p:txBody>
          <a:bodyPr/>
          <a:lstStyle>
            <a:lvl1pPr marL="34290" indent="0">
              <a:buNone/>
              <a:defRPr sz="3200" b="1"/>
            </a:lvl1pPr>
            <a:lvl2pPr marL="461963" indent="-461963">
              <a:buClr>
                <a:srgbClr val="0070C0"/>
              </a:buClr>
              <a:buFont typeface="Wingdings" panose="05000000000000000000" pitchFamily="2" charset="2"/>
              <a:buChar char="§"/>
              <a:defRPr sz="2400"/>
            </a:lvl2pPr>
            <a:lvl3pPr marL="914400" indent="-452438">
              <a:buClr>
                <a:srgbClr val="0070C0"/>
              </a:buClr>
              <a:buFont typeface="Wingdings" panose="05000000000000000000" pitchFamily="2" charset="2"/>
              <a:buChar char="§"/>
              <a:defRPr sz="2000"/>
            </a:lvl3pPr>
            <a:lvl4pPr marL="1376363" indent="-461963">
              <a:buClr>
                <a:srgbClr val="0070C0"/>
              </a:buClr>
              <a:buFont typeface="Wingdings" panose="05000000000000000000" pitchFamily="2" charset="2"/>
              <a:buChar char="§"/>
              <a:tabLst/>
              <a:defRPr sz="1800"/>
            </a:lvl4pPr>
            <a:lvl5pPr marL="1828800" indent="-396875">
              <a:buClr>
                <a:srgbClr val="0070C0"/>
              </a:buClr>
              <a:buFont typeface="Wingdings" panose="05000000000000000000" pitchFamily="2" charset="2"/>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06DD606-2009-41F6-8260-FC5BE146FE0D}"/>
              </a:ext>
            </a:extLst>
          </p:cNvPr>
          <p:cNvSpPr>
            <a:spLocks noGrp="1"/>
          </p:cNvSpPr>
          <p:nvPr>
            <p:ph type="dt" sz="half" idx="10"/>
          </p:nvPr>
        </p:nvSpPr>
        <p:spPr/>
        <p:txBody>
          <a:bodyPr/>
          <a:lstStyle/>
          <a:p>
            <a:fld id="{B63D031C-D857-4860-BBD8-BB0832848D65}" type="datetimeFigureOut">
              <a:rPr lang="en-US" smtClean="0"/>
              <a:t>8/13/2024</a:t>
            </a:fld>
            <a:endParaRPr lang="en-US" dirty="0"/>
          </a:p>
        </p:txBody>
      </p:sp>
      <p:sp>
        <p:nvSpPr>
          <p:cNvPr id="5" name="Footer Placeholder 4">
            <a:extLst>
              <a:ext uri="{FF2B5EF4-FFF2-40B4-BE49-F238E27FC236}">
                <a16:creationId xmlns:a16="http://schemas.microsoft.com/office/drawing/2014/main" id="{E3AA445D-7136-4AC8-9744-22E670F0DD96}"/>
              </a:ext>
            </a:extLst>
          </p:cNvPr>
          <p:cNvSpPr>
            <a:spLocks noGrp="1"/>
          </p:cNvSpPr>
          <p:nvPr>
            <p:ph type="ftr" sz="quarter" idx="11"/>
          </p:nvPr>
        </p:nvSpPr>
        <p:spPr/>
        <p:txBody>
          <a:bodyPr/>
          <a:lstStyle/>
          <a:p>
            <a:r>
              <a:rPr lang="en-US" dirty="0"/>
              <a:t>Attendant Care Training – Module I (Initial)</a:t>
            </a:r>
          </a:p>
        </p:txBody>
      </p:sp>
      <p:sp>
        <p:nvSpPr>
          <p:cNvPr id="6" name="Slide Number Placeholder 5">
            <a:extLst>
              <a:ext uri="{FF2B5EF4-FFF2-40B4-BE49-F238E27FC236}">
                <a16:creationId xmlns:a16="http://schemas.microsoft.com/office/drawing/2014/main" id="{00953818-299B-4120-B225-8568B14C007C}"/>
              </a:ext>
            </a:extLst>
          </p:cNvPr>
          <p:cNvSpPr>
            <a:spLocks noGrp="1"/>
          </p:cNvSpPr>
          <p:nvPr>
            <p:ph type="sldNum" sz="quarter" idx="12"/>
          </p:nvPr>
        </p:nvSpPr>
        <p:spPr/>
        <p:txBody>
          <a:bodyPr/>
          <a:lstStyle>
            <a:lvl1pPr>
              <a:defRPr/>
            </a:lvl1pPr>
          </a:lstStyle>
          <a:p>
            <a:fld id="{0FD36CA5-7693-4C89-B9C7-276A2083C9F1}" type="slidenum">
              <a:rPr lang="en-US" smtClean="0"/>
              <a:pPr/>
              <a:t>‹#›</a:t>
            </a:fld>
            <a:endParaRPr lang="en-US" dirty="0"/>
          </a:p>
        </p:txBody>
      </p:sp>
    </p:spTree>
    <p:extLst>
      <p:ext uri="{BB962C8B-B14F-4D97-AF65-F5344CB8AC3E}">
        <p14:creationId xmlns:p14="http://schemas.microsoft.com/office/powerpoint/2010/main" val="1874331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marL="60325" indent="0">
              <a:spcBef>
                <a:spcPts val="1000"/>
              </a:spcBef>
              <a:buNone/>
              <a:defRPr/>
            </a:lvl1pPr>
            <a:lvl4pPr marL="463550" indent="0">
              <a:defRPr/>
            </a:lvl4pPr>
            <a:lvl5pPr marL="919163" indent="-4763">
              <a:defRPr/>
            </a:lvl5pPr>
            <a:lvl6pPr marL="1377950" indent="0">
              <a:defRPr/>
            </a:lvl6pPr>
            <a:lvl7pPr marL="1768475" indent="0">
              <a:defRPr/>
            </a:lvl7pPr>
          </a:lstStyle>
          <a:p>
            <a:pPr lvl="0"/>
            <a:r>
              <a:rPr lang="en-US" dirty="0"/>
              <a:t>Click to edit Master text styles</a:t>
            </a:r>
          </a:p>
          <a:p>
            <a:pPr lvl="3"/>
            <a:r>
              <a:rPr lang="en-US" dirty="0"/>
              <a:t>Second level</a:t>
            </a:r>
          </a:p>
          <a:p>
            <a:pPr lvl="4"/>
            <a:r>
              <a:rPr lang="en-US" dirty="0"/>
              <a:t>Third level</a:t>
            </a:r>
          </a:p>
          <a:p>
            <a:pPr lvl="5"/>
            <a:r>
              <a:rPr lang="en-US" dirty="0"/>
              <a:t>Fourth level</a:t>
            </a:r>
          </a:p>
          <a:p>
            <a:pPr lvl="6"/>
            <a:r>
              <a:rPr lang="en-US" dirty="0"/>
              <a:t>Fifth level</a:t>
            </a:r>
          </a:p>
        </p:txBody>
      </p:sp>
      <p:sp>
        <p:nvSpPr>
          <p:cNvPr id="4" name="Date Placeholder 3"/>
          <p:cNvSpPr>
            <a:spLocks noGrp="1"/>
          </p:cNvSpPr>
          <p:nvPr>
            <p:ph type="dt" sz="half" idx="10"/>
          </p:nvPr>
        </p:nvSpPr>
        <p:spPr/>
        <p:txBody>
          <a:bodyPr/>
          <a:lstStyle/>
          <a:p>
            <a:fld id="{DC107E61-D2F8-452B-B53A-91FE1E439E24}" type="datetimeFigureOut">
              <a:rPr lang="en-US" dirty="0"/>
              <a:t>8/13/2024</a:t>
            </a:fld>
            <a:endParaRPr lang="en-US" dirty="0"/>
          </a:p>
        </p:txBody>
      </p:sp>
      <p:sp>
        <p:nvSpPr>
          <p:cNvPr id="5" name="Footer Placeholder 4"/>
          <p:cNvSpPr>
            <a:spLocks noGrp="1"/>
          </p:cNvSpPr>
          <p:nvPr>
            <p:ph type="ftr" sz="quarter" idx="11"/>
          </p:nvPr>
        </p:nvSpPr>
        <p:spPr/>
        <p:txBody>
          <a:bodyPr/>
          <a:lstStyle/>
          <a:p>
            <a:r>
              <a:rPr lang="en-US" dirty="0"/>
              <a:t>Attendant Care Training Module I (Initial)</a:t>
            </a:r>
          </a:p>
        </p:txBody>
      </p:sp>
      <p:sp>
        <p:nvSpPr>
          <p:cNvPr id="6" name="Slide Number Placeholder 5"/>
          <p:cNvSpPr>
            <a:spLocks noGrp="1"/>
          </p:cNvSpPr>
          <p:nvPr>
            <p:ph type="sldNum" sz="quarter" idx="12"/>
          </p:nvPr>
        </p:nvSpPr>
        <p:spPr/>
        <p:txBody>
          <a:bodyPr/>
          <a:lstStyle/>
          <a:p>
            <a:fld id="{413B8C1A-B3FA-4E19-85F6-8AA27377C971}" type="slidenum">
              <a:rPr lang="en-US" smtClean="0"/>
              <a:pPr/>
              <a:t>‹#›</a:t>
            </a:fld>
            <a:endParaRPr lang="en-US" dirty="0"/>
          </a:p>
        </p:txBody>
      </p:sp>
    </p:spTree>
    <p:extLst>
      <p:ext uri="{BB962C8B-B14F-4D97-AF65-F5344CB8AC3E}">
        <p14:creationId xmlns:p14="http://schemas.microsoft.com/office/powerpoint/2010/main" val="14604836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29818" y="1173575"/>
            <a:ext cx="7475220" cy="2141327"/>
          </a:xfrm>
        </p:spPr>
        <p:txBody>
          <a:bodyPr anchor="b">
            <a:noAutofit/>
          </a:bodyPr>
          <a:lstStyle>
            <a:lvl1pPr algn="ctr">
              <a:lnSpc>
                <a:spcPct val="85000"/>
              </a:lnSpc>
              <a:defRPr sz="6000" b="0" cap="all" baseline="0"/>
            </a:lvl1pPr>
          </a:lstStyle>
          <a:p>
            <a:r>
              <a:rPr lang="en-US" dirty="0"/>
              <a:t>Click to edit Master title style</a:t>
            </a:r>
          </a:p>
        </p:txBody>
      </p:sp>
      <p:sp>
        <p:nvSpPr>
          <p:cNvPr id="3" name="Text Placeholder 2"/>
          <p:cNvSpPr>
            <a:spLocks noGrp="1"/>
          </p:cNvSpPr>
          <p:nvPr>
            <p:ph type="body" idx="1"/>
          </p:nvPr>
        </p:nvSpPr>
        <p:spPr>
          <a:xfrm>
            <a:off x="1283588" y="3837741"/>
            <a:ext cx="6717411" cy="1953453"/>
          </a:xfrm>
        </p:spPr>
        <p:txBody>
          <a:bodyPr anchor="t">
            <a:normAutofit/>
          </a:bodyPr>
          <a:lstStyle>
            <a:lvl1pPr marL="0" indent="0" algn="ctr">
              <a:buNone/>
              <a:defRPr sz="1800">
                <a:solidFill>
                  <a:schemeClr val="accent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6FD78F34-073B-4CAC-ABDD-EB690BDE124F}" type="datetime1">
              <a:rPr lang="en-US" smtClean="0"/>
              <a:t>8/13/2024</a:t>
            </a:fld>
            <a:endParaRPr lang="en-US" dirty="0"/>
          </a:p>
        </p:txBody>
      </p:sp>
      <p:sp>
        <p:nvSpPr>
          <p:cNvPr id="5" name="Footer Placeholder 4"/>
          <p:cNvSpPr>
            <a:spLocks noGrp="1"/>
          </p:cNvSpPr>
          <p:nvPr>
            <p:ph type="ftr" sz="quarter" idx="11"/>
          </p:nvPr>
        </p:nvSpPr>
        <p:spPr/>
        <p:txBody>
          <a:bodyPr/>
          <a:lstStyle/>
          <a:p>
            <a:r>
              <a:rPr lang="en-US" dirty="0"/>
              <a:t>Attendant Care Training Module I (Initial)</a:t>
            </a:r>
          </a:p>
          <a:p>
            <a:endParaRPr lang="en-US" dirty="0"/>
          </a:p>
        </p:txBody>
      </p:sp>
      <p:sp>
        <p:nvSpPr>
          <p:cNvPr id="6" name="Slide Number Placeholder 5"/>
          <p:cNvSpPr>
            <a:spLocks noGrp="1"/>
          </p:cNvSpPr>
          <p:nvPr>
            <p:ph type="sldNum" sz="quarter" idx="12"/>
          </p:nvPr>
        </p:nvSpPr>
        <p:spPr/>
        <p:txBody>
          <a:bodyPr/>
          <a:lstStyle/>
          <a:p>
            <a:fld id="{413B8C1A-B3FA-4E19-85F6-8AA27377C971}" type="slidenum">
              <a:rPr lang="en-US" smtClean="0"/>
              <a:t>‹#›</a:t>
            </a:fld>
            <a:endParaRPr lang="en-US" dirty="0"/>
          </a:p>
        </p:txBody>
      </p:sp>
      <p:cxnSp>
        <p:nvCxnSpPr>
          <p:cNvPr id="7" name="Straight Connector 6"/>
          <p:cNvCxnSpPr/>
          <p:nvPr/>
        </p:nvCxnSpPr>
        <p:spPr>
          <a:xfrm>
            <a:off x="1485899" y="3505200"/>
            <a:ext cx="61722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44488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57250" y="2057399"/>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00709" y="2057400"/>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E34CFDE-760B-43D0-BC73-672D565F93D0}" type="datetime1">
              <a:rPr lang="en-US" smtClean="0"/>
              <a:t>8/13/2024</a:t>
            </a:fld>
            <a:endParaRPr lang="en-US" dirty="0"/>
          </a:p>
        </p:txBody>
      </p:sp>
      <p:sp>
        <p:nvSpPr>
          <p:cNvPr id="6" name="Footer Placeholder 5"/>
          <p:cNvSpPr>
            <a:spLocks noGrp="1"/>
          </p:cNvSpPr>
          <p:nvPr>
            <p:ph type="ftr" sz="quarter" idx="11"/>
          </p:nvPr>
        </p:nvSpPr>
        <p:spPr/>
        <p:txBody>
          <a:bodyPr/>
          <a:lstStyle/>
          <a:p>
            <a:r>
              <a:rPr lang="en-US" dirty="0"/>
              <a:t>Attendant Care Training Module I (Initial)</a:t>
            </a:r>
          </a:p>
          <a:p>
            <a:endParaRPr lang="en-US" dirty="0"/>
          </a:p>
        </p:txBody>
      </p:sp>
      <p:sp>
        <p:nvSpPr>
          <p:cNvPr id="7" name="Slide Number Placeholder 6"/>
          <p:cNvSpPr>
            <a:spLocks noGrp="1"/>
          </p:cNvSpPr>
          <p:nvPr>
            <p:ph type="sldNum" sz="quarter" idx="12"/>
          </p:nvPr>
        </p:nvSpPr>
        <p:spPr/>
        <p:txBody>
          <a:bodyPr/>
          <a:lstStyle/>
          <a:p>
            <a:fld id="{413B8C1A-B3FA-4E19-85F6-8AA27377C971}" type="slidenum">
              <a:rPr lang="en-US" smtClean="0"/>
              <a:t>‹#›</a:t>
            </a:fld>
            <a:endParaRPr lang="en-US" dirty="0"/>
          </a:p>
        </p:txBody>
      </p:sp>
    </p:spTree>
    <p:extLst>
      <p:ext uri="{BB962C8B-B14F-4D97-AF65-F5344CB8AC3E}">
        <p14:creationId xmlns:p14="http://schemas.microsoft.com/office/powerpoint/2010/main" val="28310167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857250" y="2001511"/>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57250" y="2721483"/>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01880" y="1999032"/>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701880" y="2719322"/>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2E4BFAA-4172-472F-8222-38B6065A1D08}" type="datetime1">
              <a:rPr lang="en-US" smtClean="0"/>
              <a:t>8/13/2024</a:t>
            </a:fld>
            <a:endParaRPr lang="en-US" dirty="0"/>
          </a:p>
        </p:txBody>
      </p:sp>
      <p:sp>
        <p:nvSpPr>
          <p:cNvPr id="8" name="Footer Placeholder 7"/>
          <p:cNvSpPr>
            <a:spLocks noGrp="1"/>
          </p:cNvSpPr>
          <p:nvPr>
            <p:ph type="ftr" sz="quarter" idx="11"/>
          </p:nvPr>
        </p:nvSpPr>
        <p:spPr/>
        <p:txBody>
          <a:bodyPr/>
          <a:lstStyle/>
          <a:p>
            <a:r>
              <a:rPr lang="en-US" dirty="0"/>
              <a:t>Attendant Care Training Module I (Initial)</a:t>
            </a:r>
          </a:p>
          <a:p>
            <a:endParaRPr lang="en-US" dirty="0"/>
          </a:p>
        </p:txBody>
      </p:sp>
      <p:sp>
        <p:nvSpPr>
          <p:cNvPr id="9" name="Slide Number Placeholder 8"/>
          <p:cNvSpPr>
            <a:spLocks noGrp="1"/>
          </p:cNvSpPr>
          <p:nvPr>
            <p:ph type="sldNum" sz="quarter" idx="12"/>
          </p:nvPr>
        </p:nvSpPr>
        <p:spPr/>
        <p:txBody>
          <a:bodyPr/>
          <a:lstStyle/>
          <a:p>
            <a:fld id="{413B8C1A-B3FA-4E19-85F6-8AA27377C971}" type="slidenum">
              <a:rPr lang="en-US" smtClean="0"/>
              <a:t>‹#›</a:t>
            </a:fld>
            <a:endParaRPr lang="en-US" dirty="0"/>
          </a:p>
        </p:txBody>
      </p:sp>
    </p:spTree>
    <p:extLst>
      <p:ext uri="{BB962C8B-B14F-4D97-AF65-F5344CB8AC3E}">
        <p14:creationId xmlns:p14="http://schemas.microsoft.com/office/powerpoint/2010/main" val="5560045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6278FFD-3FE2-41CC-8500-0F5961B59824}" type="datetime1">
              <a:rPr lang="en-US" smtClean="0"/>
              <a:t>8/13/2024</a:t>
            </a:fld>
            <a:endParaRPr lang="en-US" dirty="0"/>
          </a:p>
        </p:txBody>
      </p:sp>
      <p:sp>
        <p:nvSpPr>
          <p:cNvPr id="4" name="Footer Placeholder 3"/>
          <p:cNvSpPr>
            <a:spLocks noGrp="1"/>
          </p:cNvSpPr>
          <p:nvPr>
            <p:ph type="ftr" sz="quarter" idx="11"/>
          </p:nvPr>
        </p:nvSpPr>
        <p:spPr/>
        <p:txBody>
          <a:bodyPr/>
          <a:lstStyle/>
          <a:p>
            <a:r>
              <a:rPr lang="en-US" dirty="0"/>
              <a:t>Attendant Care Training Module I (Initial)</a:t>
            </a:r>
          </a:p>
          <a:p>
            <a:endParaRPr lang="en-US" dirty="0"/>
          </a:p>
        </p:txBody>
      </p:sp>
      <p:sp>
        <p:nvSpPr>
          <p:cNvPr id="5" name="Slide Number Placeholder 4"/>
          <p:cNvSpPr>
            <a:spLocks noGrp="1"/>
          </p:cNvSpPr>
          <p:nvPr>
            <p:ph type="sldNum" sz="quarter" idx="12"/>
          </p:nvPr>
        </p:nvSpPr>
        <p:spPr/>
        <p:txBody>
          <a:bodyPr/>
          <a:lstStyle/>
          <a:p>
            <a:fld id="{413B8C1A-B3FA-4E19-85F6-8AA27377C971}" type="slidenum">
              <a:rPr lang="en-US" smtClean="0"/>
              <a:t>‹#›</a:t>
            </a:fld>
            <a:endParaRPr lang="en-US" dirty="0"/>
          </a:p>
        </p:txBody>
      </p:sp>
    </p:spTree>
    <p:extLst>
      <p:ext uri="{BB962C8B-B14F-4D97-AF65-F5344CB8AC3E}">
        <p14:creationId xmlns:p14="http://schemas.microsoft.com/office/powerpoint/2010/main" val="41234670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02589B-6F27-452D-84D9-C0DE3F9B6A56}" type="datetime1">
              <a:rPr lang="en-US" smtClean="0"/>
              <a:t>8/13/2024</a:t>
            </a:fld>
            <a:endParaRPr lang="en-US" dirty="0"/>
          </a:p>
        </p:txBody>
      </p:sp>
      <p:sp>
        <p:nvSpPr>
          <p:cNvPr id="3" name="Footer Placeholder 2"/>
          <p:cNvSpPr>
            <a:spLocks noGrp="1"/>
          </p:cNvSpPr>
          <p:nvPr>
            <p:ph type="ftr" sz="quarter" idx="11"/>
          </p:nvPr>
        </p:nvSpPr>
        <p:spPr/>
        <p:txBody>
          <a:bodyPr/>
          <a:lstStyle/>
          <a:p>
            <a:r>
              <a:rPr lang="en-US" dirty="0"/>
              <a:t>Attendant Care Training Module I (Initial)</a:t>
            </a:r>
          </a:p>
          <a:p>
            <a:endParaRPr lang="en-US" dirty="0"/>
          </a:p>
        </p:txBody>
      </p:sp>
      <p:sp>
        <p:nvSpPr>
          <p:cNvPr id="4" name="Slide Number Placeholder 3"/>
          <p:cNvSpPr>
            <a:spLocks noGrp="1"/>
          </p:cNvSpPr>
          <p:nvPr>
            <p:ph type="sldNum" sz="quarter" idx="12"/>
          </p:nvPr>
        </p:nvSpPr>
        <p:spPr/>
        <p:txBody>
          <a:bodyPr/>
          <a:lstStyle/>
          <a:p>
            <a:fld id="{413B8C1A-B3FA-4E19-85F6-8AA27377C971}" type="slidenum">
              <a:rPr lang="en-US" smtClean="0"/>
              <a:t>‹#›</a:t>
            </a:fld>
            <a:endParaRPr lang="en-US" dirty="0"/>
          </a:p>
        </p:txBody>
      </p:sp>
    </p:spTree>
    <p:extLst>
      <p:ext uri="{BB962C8B-B14F-4D97-AF65-F5344CB8AC3E}">
        <p14:creationId xmlns:p14="http://schemas.microsoft.com/office/powerpoint/2010/main" val="26316749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en-US"/>
              <a:t>Click to edit Master title style</a:t>
            </a:r>
            <a:endParaRPr lang="en-US" dirty="0"/>
          </a:p>
        </p:txBody>
      </p:sp>
      <p:sp>
        <p:nvSpPr>
          <p:cNvPr id="3" name="Content Placeholder 2"/>
          <p:cNvSpPr>
            <a:spLocks noGrp="1"/>
          </p:cNvSpPr>
          <p:nvPr>
            <p:ph idx="1"/>
          </p:nvPr>
        </p:nvSpPr>
        <p:spPr>
          <a:xfrm>
            <a:off x="4129314" y="1097280"/>
            <a:ext cx="4149638" cy="466344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7250" y="2834640"/>
            <a:ext cx="2834640" cy="292608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AC008827-677F-4E36-854C-EBD24B909715}" type="datetime1">
              <a:rPr lang="en-US" smtClean="0"/>
              <a:t>8/13/2024</a:t>
            </a:fld>
            <a:endParaRPr lang="en-US" dirty="0"/>
          </a:p>
        </p:txBody>
      </p:sp>
      <p:sp>
        <p:nvSpPr>
          <p:cNvPr id="6" name="Footer Placeholder 5"/>
          <p:cNvSpPr>
            <a:spLocks noGrp="1"/>
          </p:cNvSpPr>
          <p:nvPr>
            <p:ph type="ftr" sz="quarter" idx="11"/>
          </p:nvPr>
        </p:nvSpPr>
        <p:spPr/>
        <p:txBody>
          <a:bodyPr/>
          <a:lstStyle/>
          <a:p>
            <a:r>
              <a:rPr lang="en-US" dirty="0"/>
              <a:t>Attendant Care Training Module I (Initial)</a:t>
            </a:r>
          </a:p>
          <a:p>
            <a:endParaRPr lang="en-US" dirty="0"/>
          </a:p>
        </p:txBody>
      </p:sp>
      <p:sp>
        <p:nvSpPr>
          <p:cNvPr id="7" name="Slide Number Placeholder 6"/>
          <p:cNvSpPr>
            <a:spLocks noGrp="1"/>
          </p:cNvSpPr>
          <p:nvPr>
            <p:ph type="sldNum" sz="quarter" idx="12"/>
          </p:nvPr>
        </p:nvSpPr>
        <p:spPr/>
        <p:txBody>
          <a:bodyPr/>
          <a:lstStyle/>
          <a:p>
            <a:fld id="{413B8C1A-B3FA-4E19-85F6-8AA27377C971}" type="slidenum">
              <a:rPr lang="en-US" smtClean="0"/>
              <a:t>‹#›</a:t>
            </a:fld>
            <a:endParaRPr lang="en-US" dirty="0"/>
          </a:p>
        </p:txBody>
      </p:sp>
    </p:spTree>
    <p:extLst>
      <p:ext uri="{BB962C8B-B14F-4D97-AF65-F5344CB8AC3E}">
        <p14:creationId xmlns:p14="http://schemas.microsoft.com/office/powerpoint/2010/main" val="97286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019107" y="1069847"/>
            <a:ext cx="4257703" cy="4645153"/>
          </a:xfrm>
        </p:spPr>
        <p:txBody>
          <a:bodyPr lIns="274320" tIns="182880" anchor="t">
            <a:normAutofit/>
          </a:bodyPr>
          <a:lstStyle>
            <a:lvl1pPr marL="0" indent="0">
              <a:buNone/>
              <a:defRPr sz="21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p:nvPr>
        </p:nvSpPr>
        <p:spPr>
          <a:xfrm>
            <a:off x="857250" y="2834640"/>
            <a:ext cx="2834640" cy="288036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8" name="Date Placeholder 3">
            <a:extLst>
              <a:ext uri="{FF2B5EF4-FFF2-40B4-BE49-F238E27FC236}">
                <a16:creationId xmlns:a16="http://schemas.microsoft.com/office/drawing/2014/main" id="{98C9CDBC-9852-4300-AB73-3294510955A4}"/>
              </a:ext>
            </a:extLst>
          </p:cNvPr>
          <p:cNvSpPr>
            <a:spLocks noGrp="1"/>
          </p:cNvSpPr>
          <p:nvPr>
            <p:ph type="dt" sz="half" idx="10"/>
          </p:nvPr>
        </p:nvSpPr>
        <p:spPr>
          <a:xfrm>
            <a:off x="857247" y="6223829"/>
            <a:ext cx="1746806" cy="365125"/>
          </a:xfrm>
        </p:spPr>
        <p:txBody>
          <a:bodyPr/>
          <a:lstStyle/>
          <a:p>
            <a:fld id="{B63D031C-D857-4860-BBD8-BB0832848D65}" type="datetimeFigureOut">
              <a:rPr lang="en-US" smtClean="0"/>
              <a:t>8/13/2024</a:t>
            </a:fld>
            <a:endParaRPr lang="en-US" dirty="0"/>
          </a:p>
        </p:txBody>
      </p:sp>
      <p:sp>
        <p:nvSpPr>
          <p:cNvPr id="9" name="Footer Placeholder 4">
            <a:extLst>
              <a:ext uri="{FF2B5EF4-FFF2-40B4-BE49-F238E27FC236}">
                <a16:creationId xmlns:a16="http://schemas.microsoft.com/office/drawing/2014/main" id="{9C75ACCE-ABFE-4E45-9390-E715B6E585C7}"/>
              </a:ext>
            </a:extLst>
          </p:cNvPr>
          <p:cNvSpPr>
            <a:spLocks noGrp="1"/>
          </p:cNvSpPr>
          <p:nvPr>
            <p:ph type="ftr" sz="quarter" idx="11"/>
          </p:nvPr>
        </p:nvSpPr>
        <p:spPr>
          <a:xfrm>
            <a:off x="2961861" y="6223829"/>
            <a:ext cx="3538331" cy="365125"/>
          </a:xfrm>
        </p:spPr>
        <p:txBody>
          <a:bodyPr/>
          <a:lstStyle/>
          <a:p>
            <a:r>
              <a:rPr lang="en-US" dirty="0"/>
              <a:t>Attendant Care Education Training – Module I (Initial)</a:t>
            </a:r>
          </a:p>
        </p:txBody>
      </p:sp>
      <p:sp>
        <p:nvSpPr>
          <p:cNvPr id="10" name="Slide Number Placeholder 5">
            <a:extLst>
              <a:ext uri="{FF2B5EF4-FFF2-40B4-BE49-F238E27FC236}">
                <a16:creationId xmlns:a16="http://schemas.microsoft.com/office/drawing/2014/main" id="{6E63E94F-0EC1-4703-8697-15511DFD4B7D}"/>
              </a:ext>
            </a:extLst>
          </p:cNvPr>
          <p:cNvSpPr>
            <a:spLocks noGrp="1"/>
          </p:cNvSpPr>
          <p:nvPr>
            <p:ph type="sldNum" sz="quarter" idx="12"/>
          </p:nvPr>
        </p:nvSpPr>
        <p:spPr>
          <a:xfrm>
            <a:off x="6997148" y="6223829"/>
            <a:ext cx="1279663" cy="365125"/>
          </a:xfrm>
        </p:spPr>
        <p:txBody>
          <a:bodyPr/>
          <a:lstStyle>
            <a:lvl1pPr>
              <a:defRPr/>
            </a:lvl1pPr>
          </a:lstStyle>
          <a:p>
            <a:fld id="{0FD36CA5-7693-4C89-B9C7-276A2083C9F1}" type="slidenum">
              <a:rPr lang="en-US" smtClean="0"/>
              <a:pPr/>
              <a:t>‹#›</a:t>
            </a:fld>
            <a:endParaRPr lang="en-US" dirty="0"/>
          </a:p>
        </p:txBody>
      </p:sp>
    </p:spTree>
    <p:extLst>
      <p:ext uri="{BB962C8B-B14F-4D97-AF65-F5344CB8AC3E}">
        <p14:creationId xmlns:p14="http://schemas.microsoft.com/office/powerpoint/2010/main" val="31797940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p:nvPr/>
        </p:nvSpPr>
        <p:spPr>
          <a:xfrm>
            <a:off x="182880" y="182880"/>
            <a:ext cx="8778240" cy="649224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57250" y="609600"/>
            <a:ext cx="7406640" cy="13563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57251" y="2057400"/>
            <a:ext cx="7404653" cy="40386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57247" y="6223829"/>
            <a:ext cx="1746806" cy="365125"/>
          </a:xfrm>
          <a:prstGeom prst="rect">
            <a:avLst/>
          </a:prstGeom>
        </p:spPr>
        <p:txBody>
          <a:bodyPr vert="horz" lIns="91440" tIns="45720" rIns="91440" bIns="45720" rtlCol="0" anchor="ctr"/>
          <a:lstStyle>
            <a:lvl1pPr algn="l">
              <a:defRPr sz="1000">
                <a:solidFill>
                  <a:schemeClr val="accent1"/>
                </a:solidFill>
              </a:defRPr>
            </a:lvl1pPr>
          </a:lstStyle>
          <a:p>
            <a:fld id="{34A43A2E-6632-4F9D-8728-2CF59ACBBE60}" type="datetimeFigureOut">
              <a:rPr lang="en-US" dirty="0"/>
              <a:t>8/13/2024</a:t>
            </a:fld>
            <a:endParaRPr lang="en-US" dirty="0"/>
          </a:p>
        </p:txBody>
      </p:sp>
      <p:sp>
        <p:nvSpPr>
          <p:cNvPr id="5" name="Footer Placeholder 4"/>
          <p:cNvSpPr>
            <a:spLocks noGrp="1"/>
          </p:cNvSpPr>
          <p:nvPr>
            <p:ph type="ftr" sz="quarter" idx="3"/>
          </p:nvPr>
        </p:nvSpPr>
        <p:spPr>
          <a:xfrm>
            <a:off x="2961861" y="6223829"/>
            <a:ext cx="3538331" cy="365125"/>
          </a:xfrm>
          <a:prstGeom prst="rect">
            <a:avLst/>
          </a:prstGeom>
        </p:spPr>
        <p:txBody>
          <a:bodyPr vert="horz" lIns="91440" tIns="45720" rIns="91440" bIns="45720" rtlCol="0" anchor="ctr"/>
          <a:lstStyle>
            <a:lvl1pPr algn="ctr">
              <a:defRPr sz="1000">
                <a:solidFill>
                  <a:schemeClr val="accent1"/>
                </a:solidFill>
              </a:defRPr>
            </a:lvl1pPr>
          </a:lstStyle>
          <a:p>
            <a:r>
              <a:rPr lang="en-US" dirty="0"/>
              <a:t>Attendant Care Training Module I (Initial)</a:t>
            </a:r>
          </a:p>
          <a:p>
            <a:endParaRPr lang="en-US" dirty="0"/>
          </a:p>
        </p:txBody>
      </p:sp>
      <p:sp>
        <p:nvSpPr>
          <p:cNvPr id="6" name="Slide Number Placeholder 5"/>
          <p:cNvSpPr>
            <a:spLocks noGrp="1"/>
          </p:cNvSpPr>
          <p:nvPr>
            <p:ph type="sldNum" sz="quarter" idx="4"/>
          </p:nvPr>
        </p:nvSpPr>
        <p:spPr>
          <a:xfrm>
            <a:off x="6997148" y="6223829"/>
            <a:ext cx="1279663" cy="365125"/>
          </a:xfrm>
          <a:prstGeom prst="rect">
            <a:avLst/>
          </a:prstGeom>
        </p:spPr>
        <p:txBody>
          <a:bodyPr vert="horz" lIns="91440" tIns="45720" rIns="91440" bIns="45720" rtlCol="0" anchor="ctr"/>
          <a:lstStyle>
            <a:lvl1pPr algn="r">
              <a:defRPr sz="1000">
                <a:solidFill>
                  <a:schemeClr val="accent1"/>
                </a:solidFill>
              </a:defRPr>
            </a:lvl1pPr>
          </a:lstStyle>
          <a:p>
            <a:fld id="{413B8C1A-B3FA-4E19-85F6-8AA27377C971}" type="slidenum">
              <a:rPr lang="en-US" smtClean="0"/>
              <a:pPr/>
              <a:t>‹#›</a:t>
            </a:fld>
            <a:endParaRPr lang="en-US" dirty="0"/>
          </a:p>
        </p:txBody>
      </p:sp>
    </p:spTree>
    <p:extLst>
      <p:ext uri="{BB962C8B-B14F-4D97-AF65-F5344CB8AC3E}">
        <p14:creationId xmlns:p14="http://schemas.microsoft.com/office/powerpoint/2010/main" val="2156478924"/>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50" r:id="rId12"/>
    <p:sldLayoutId id="2147483673" r:id="rId13"/>
  </p:sldLayoutIdLst>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hf hdr="0" ftr="0" dt="0"/>
  <p:txStyles>
    <p:titleStyle>
      <a:lvl1pPr algn="l" defTabSz="685800" rtl="0" eaLnBrk="1" latinLnBrk="0" hangingPunct="1">
        <a:lnSpc>
          <a:spcPct val="90000"/>
        </a:lnSpc>
        <a:spcBef>
          <a:spcPct val="0"/>
        </a:spcBef>
        <a:buNone/>
        <a:defRPr sz="4000" kern="1200">
          <a:solidFill>
            <a:schemeClr val="accent1"/>
          </a:solidFill>
          <a:latin typeface="+mj-lt"/>
          <a:ea typeface="+mj-ea"/>
          <a:cs typeface="+mj-cs"/>
        </a:defRPr>
      </a:lvl1pPr>
    </p:titleStyle>
    <p:bodyStyle>
      <a:lvl1pPr marL="171450" indent="-137160" algn="l" defTabSz="685800" rtl="0" eaLnBrk="1" latinLnBrk="0" hangingPunct="1">
        <a:lnSpc>
          <a:spcPct val="90000"/>
        </a:lnSpc>
        <a:spcBef>
          <a:spcPts val="1000"/>
        </a:spcBef>
        <a:buClr>
          <a:schemeClr val="accent1"/>
        </a:buClr>
        <a:buSzPct val="80000"/>
        <a:buFont typeface="Corbel" pitchFamily="34" charset="0"/>
        <a:buChar char="•"/>
        <a:defRPr sz="2000" kern="1200">
          <a:solidFill>
            <a:schemeClr val="accent1"/>
          </a:solidFill>
          <a:latin typeface="+mn-lt"/>
          <a:ea typeface="+mn-ea"/>
          <a:cs typeface="+mn-cs"/>
        </a:defRPr>
      </a:lvl1pPr>
      <a:lvl2pPr marL="34290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800" kern="1200">
          <a:solidFill>
            <a:schemeClr val="accent1"/>
          </a:solidFill>
          <a:latin typeface="+mn-lt"/>
          <a:ea typeface="+mn-ea"/>
          <a:cs typeface="+mn-cs"/>
        </a:defRPr>
      </a:lvl2pPr>
      <a:lvl3pPr marL="54864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600" kern="1200">
          <a:solidFill>
            <a:schemeClr val="accent1"/>
          </a:solidFill>
          <a:latin typeface="+mn-lt"/>
          <a:ea typeface="+mn-ea"/>
          <a:cs typeface="+mn-cs"/>
        </a:defRPr>
      </a:lvl3pPr>
      <a:lvl4pPr marL="75438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4pPr>
      <a:lvl5pPr marL="92012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5pPr>
      <a:lvl6pPr marL="11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6pPr>
      <a:lvl7pPr marL="13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7pPr>
      <a:lvl8pPr marL="15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8pPr>
      <a:lvl9pPr marL="17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4.xml.rels><?xml version="1.0" encoding="UTF-8" standalone="yes"?>
<Relationships xmlns="http://schemas.openxmlformats.org/package/2006/relationships"><Relationship Id="rId8" Type="http://schemas.microsoft.com/office/2007/relationships/diagramDrawing" Target="../diagrams/drawing4.xml"/><Relationship Id="rId3" Type="http://schemas.microsoft.com/office/2018/10/relationships/comments" Target="../comments/modernComment_1DB_7A0C529D.xml"/><Relationship Id="rId7" Type="http://schemas.openxmlformats.org/officeDocument/2006/relationships/diagramColors" Target="../diagrams/colors4.xml"/><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 Id="rId9" Type="http://schemas.openxmlformats.org/officeDocument/2006/relationships/image" Target="../media/image2.jpg"/></Relationships>
</file>

<file path=ppt/slides/_rels/slide15.xml.rels><?xml version="1.0" encoding="UTF-8" standalone="yes"?>
<Relationships xmlns="http://schemas.openxmlformats.org/package/2006/relationships"><Relationship Id="rId8" Type="http://schemas.microsoft.com/office/2007/relationships/diagramDrawing" Target="../diagrams/drawing5.xml"/><Relationship Id="rId3" Type="http://schemas.microsoft.com/office/2018/10/relationships/comments" Target="../comments/modernComment_1DC_CA06F8C1.xml"/><Relationship Id="rId7" Type="http://schemas.openxmlformats.org/officeDocument/2006/relationships/diagramColors" Target="../diagrams/colors5.xml"/><Relationship Id="rId2" Type="http://schemas.openxmlformats.org/officeDocument/2006/relationships/notesSlide" Target="../notesSlides/notesSlide15.xml"/><Relationship Id="rId1" Type="http://schemas.openxmlformats.org/officeDocument/2006/relationships/slideLayout" Target="../slideLayouts/slideLayout13.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 Id="rId9" Type="http://schemas.openxmlformats.org/officeDocument/2006/relationships/image" Target="../media/image2.jpg"/></Relationships>
</file>

<file path=ppt/slides/_rels/slide16.xml.rels><?xml version="1.0" encoding="UTF-8" standalone="yes"?>
<Relationships xmlns="http://schemas.openxmlformats.org/package/2006/relationships"><Relationship Id="rId3" Type="http://schemas.microsoft.com/office/2018/10/relationships/comments" Target="../comments/modernComment_210_5C8501DB.xml"/><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image" Target="../media/image2.jpg"/></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13.xml"/><Relationship Id="rId6" Type="http://schemas.openxmlformats.org/officeDocument/2006/relationships/image" Target="../media/image2.jpg"/><Relationship Id="rId5" Type="http://schemas.openxmlformats.org/officeDocument/2006/relationships/image" Target="../media/image10.png"/><Relationship Id="rId4" Type="http://schemas.openxmlformats.org/officeDocument/2006/relationships/image" Target="../media/image9.png"/></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6.xml"/><Relationship Id="rId1" Type="http://schemas.openxmlformats.org/officeDocument/2006/relationships/slideLayout" Target="../slideLayouts/slideLayout13.xml"/><Relationship Id="rId5" Type="http://schemas.openxmlformats.org/officeDocument/2006/relationships/image" Target="../media/image2.jpg"/><Relationship Id="rId4" Type="http://schemas.openxmlformats.org/officeDocument/2006/relationships/image" Target="../media/image12.svg"/></Relationships>
</file>

<file path=ppt/slides/_rels/slide27.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7.xml"/><Relationship Id="rId1" Type="http://schemas.openxmlformats.org/officeDocument/2006/relationships/slideLayout" Target="../slideLayouts/slideLayout13.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hyperlink" Target="https://www.chfs.ky.gov/agencies/dms/dca/Pages/evv.aspx" TargetMode="External"/><Relationship Id="rId2" Type="http://schemas.openxmlformats.org/officeDocument/2006/relationships/notesSlide" Target="../notesSlides/notesSlide29.xml"/><Relationship Id="rId1" Type="http://schemas.openxmlformats.org/officeDocument/2006/relationships/slideLayout" Target="../slideLayouts/slideLayout13.xml"/><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2.jpg"/><Relationship Id="rId4" Type="http://schemas.openxmlformats.org/officeDocument/2006/relationships/image" Target="../media/image4.svg"/></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2.xml"/><Relationship Id="rId1" Type="http://schemas.openxmlformats.org/officeDocument/2006/relationships/slideLayout" Target="../slideLayouts/slideLayout13.xml"/><Relationship Id="rId4" Type="http://schemas.openxmlformats.org/officeDocument/2006/relationships/image" Target="../media/image2.jpg"/></Relationships>
</file>

<file path=ppt/slides/_rels/slide33.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33.xml"/><Relationship Id="rId1" Type="http://schemas.openxmlformats.org/officeDocument/2006/relationships/slideLayout" Target="../slideLayouts/slideLayout13.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4.xml"/><Relationship Id="rId1" Type="http://schemas.openxmlformats.org/officeDocument/2006/relationships/slideLayout" Target="../slideLayouts/slideLayout13.xml"/><Relationship Id="rId4" Type="http://schemas.openxmlformats.org/officeDocument/2006/relationships/hyperlink" Target="https://www.hhs.gov/hipaa/index.html"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38.xml"/><Relationship Id="rId1" Type="http://schemas.openxmlformats.org/officeDocument/2006/relationships/slideLayout" Target="../slideLayouts/slideLayout13.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40.xml"/><Relationship Id="rId1" Type="http://schemas.openxmlformats.org/officeDocument/2006/relationships/slideLayout" Target="../slideLayouts/slideLayout13.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4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1.xml"/><Relationship Id="rId1" Type="http://schemas.openxmlformats.org/officeDocument/2006/relationships/slideLayout" Target="../slideLayouts/slideLayout13.xml"/><Relationship Id="rId5" Type="http://schemas.openxmlformats.org/officeDocument/2006/relationships/image" Target="../media/image2.jpg"/><Relationship Id="rId4" Type="http://schemas.openxmlformats.org/officeDocument/2006/relationships/image" Target="../media/image15.svg"/></Relationships>
</file>

<file path=ppt/slides/_rels/slide42.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42.xml"/><Relationship Id="rId1" Type="http://schemas.openxmlformats.org/officeDocument/2006/relationships/slideLayout" Target="../slideLayouts/slideLayout13.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4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3.xml"/><Relationship Id="rId1" Type="http://schemas.openxmlformats.org/officeDocument/2006/relationships/slideLayout" Target="../slideLayouts/slideLayout13.xml"/><Relationship Id="rId5" Type="http://schemas.openxmlformats.org/officeDocument/2006/relationships/image" Target="../media/image2.jpg"/><Relationship Id="rId4" Type="http://schemas.openxmlformats.org/officeDocument/2006/relationships/image" Target="../media/image17.svg"/></Relationships>
</file>

<file path=ppt/slides/_rels/slide4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47.xml"/><Relationship Id="rId1" Type="http://schemas.openxmlformats.org/officeDocument/2006/relationships/slideLayout" Target="../slideLayouts/slideLayout13.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48.xml.rels><?xml version="1.0" encoding="UTF-8" standalone="yes"?>
<Relationships xmlns="http://schemas.openxmlformats.org/package/2006/relationships"><Relationship Id="rId3" Type="http://schemas.openxmlformats.org/officeDocument/2006/relationships/hyperlink" Target="https://prd.webapps.chfs.ky.gov/reportabuse/home.aspx" TargetMode="External"/><Relationship Id="rId2" Type="http://schemas.openxmlformats.org/officeDocument/2006/relationships/notesSlide" Target="../notesSlides/notesSlide48.xml"/><Relationship Id="rId1" Type="http://schemas.openxmlformats.org/officeDocument/2006/relationships/slideLayout" Target="../slideLayouts/slideLayout6.xml"/><Relationship Id="rId4" Type="http://schemas.openxmlformats.org/officeDocument/2006/relationships/image" Target="../media/image2.jpg"/></Relationships>
</file>

<file path=ppt/slides/_rels/slide4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2.jpg"/></Relationships>
</file>

<file path=ppt/slides/_rels/slide50.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50.xml"/><Relationship Id="rId1" Type="http://schemas.openxmlformats.org/officeDocument/2006/relationships/slideLayout" Target="../slideLayouts/slideLayout13.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51.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51.xml"/><Relationship Id="rId1" Type="http://schemas.openxmlformats.org/officeDocument/2006/relationships/slideLayout" Target="../slideLayouts/slideLayout13.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52.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52.xml"/><Relationship Id="rId1" Type="http://schemas.openxmlformats.org/officeDocument/2006/relationships/slideLayout" Target="../slideLayouts/slideLayout13.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53.xml.rels><?xml version="1.0" encoding="UTF-8" standalone="yes"?>
<Relationships xmlns="http://schemas.openxmlformats.org/package/2006/relationships"><Relationship Id="rId3" Type="http://schemas.openxmlformats.org/officeDocument/2006/relationships/hyperlink" Target="https://www.chfs.ky.gov/agencies/dms/dca/Documents/irinstructalguide.pdf" TargetMode="External"/><Relationship Id="rId2" Type="http://schemas.openxmlformats.org/officeDocument/2006/relationships/notesSlide" Target="../notesSlides/notesSlide53.xml"/><Relationship Id="rId1" Type="http://schemas.openxmlformats.org/officeDocument/2006/relationships/slideLayout" Target="../slideLayouts/slideLayout13.xml"/><Relationship Id="rId4" Type="http://schemas.openxmlformats.org/officeDocument/2006/relationships/image" Target="../media/image2.jpg"/></Relationships>
</file>

<file path=ppt/slides/_rels/slide5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4.xm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5.xm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6.xml"/><Relationship Id="rId1" Type="http://schemas.openxmlformats.org/officeDocument/2006/relationships/slideLayout" Target="../slideLayouts/slideLayout13.xml"/><Relationship Id="rId4" Type="http://schemas.openxmlformats.org/officeDocument/2006/relationships/image" Target="../media/image2.jpg"/></Relationships>
</file>

<file path=ppt/slides/_rels/slide57.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57.xml"/><Relationship Id="rId1" Type="http://schemas.openxmlformats.org/officeDocument/2006/relationships/slideLayout" Target="../slideLayouts/slideLayout13.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5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8.xml"/><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9.xml"/><Relationship Id="rId1" Type="http://schemas.openxmlformats.org/officeDocument/2006/relationships/slideLayout" Target="../slideLayouts/slideLayout13.xml"/><Relationship Id="rId5" Type="http://schemas.openxmlformats.org/officeDocument/2006/relationships/image" Target="../media/image2.jpg"/><Relationship Id="rId4" Type="http://schemas.openxmlformats.org/officeDocument/2006/relationships/image" Target="../media/image20.sv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60.xml"/><Relationship Id="rId1" Type="http://schemas.openxmlformats.org/officeDocument/2006/relationships/slideLayout" Target="../slideLayouts/slideLayout13.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61.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61.xml"/><Relationship Id="rId1" Type="http://schemas.openxmlformats.org/officeDocument/2006/relationships/slideLayout" Target="../slideLayouts/slideLayout13.xml"/><Relationship Id="rId6" Type="http://schemas.openxmlformats.org/officeDocument/2006/relationships/diagramColors" Target="../diagrams/colors17.xml"/><Relationship Id="rId5" Type="http://schemas.openxmlformats.org/officeDocument/2006/relationships/diagramQuickStyle" Target="../diagrams/quickStyle17.xml"/><Relationship Id="rId10" Type="http://schemas.openxmlformats.org/officeDocument/2006/relationships/image" Target="../media/image22.png"/><Relationship Id="rId4" Type="http://schemas.openxmlformats.org/officeDocument/2006/relationships/diagramLayout" Target="../diagrams/layout17.xml"/><Relationship Id="rId9" Type="http://schemas.openxmlformats.org/officeDocument/2006/relationships/image" Target="../media/image21.jpeg"/></Relationships>
</file>

<file path=ppt/slides/_rels/slide62.xml.rels><?xml version="1.0" encoding="UTF-8" standalone="yes"?>
<Relationships xmlns="http://schemas.openxmlformats.org/package/2006/relationships"><Relationship Id="rId3" Type="http://schemas.openxmlformats.org/officeDocument/2006/relationships/hyperlink" Target="https://video.search.yahoo.com/yhs/search;_ylt=AwrFYr1JiU1js0kB1UY0nIlQ;_ylu=c2VjA3NlYXJjaAR2dGlkAw--;_ylc=X1MDMTM1MTE5NTcwMARfcgMyBGZyA3locy1yZWItZXh0X29uZWxhdW5jaARmc%20jIDcDpzLHY6dixtOnNiLHJnbjp0b3AEZ3ByaWQDajlqM1dGMVdTd1NfN1RuT0VhNVdfQQRuX3JzbHQDMARuX3N1Z2cDMARvcmlnaW4DdmlkZW8uc2VhcmNoLnlhaG9vLmNvbQRwb3MDMARwcXN0cgMEcHFzdHJsAzAEcXN0cm%20wDMzgEcXVlcnkDY2FyZWdpdmVyJTIwaGFuZCUyMHdhc2hpbmclMjB0ZWNobmlxdWUlMjB2aWRlbwR0X3N0bXADMTY2NjAyNjEzMA--?p=cuidador+t&#233;cnica+lavado+de+manos+video&amp;ei=UTF-8&amp;fr2=p%3As%2Cv%253%20Av%2Cm%3Asb%2Crgn%3Atop&amp;fr=yhs-reb-ext_onelaunch&amp;hsimp=yhs-ext_onelaunch&amp;hspart=reb&amp;type=0_1000_100_1000_100_211004#id=1&amp;vid=46cb64d2d6bbe5b14a32bf2753925ff4&amp;action=view" TargetMode="External"/><Relationship Id="rId2" Type="http://schemas.openxmlformats.org/officeDocument/2006/relationships/notesSlide" Target="../notesSlides/notesSlide62.xml"/><Relationship Id="rId1" Type="http://schemas.openxmlformats.org/officeDocument/2006/relationships/slideLayout" Target="../slideLayouts/slideLayout13.xml"/><Relationship Id="rId5" Type="http://schemas.openxmlformats.org/officeDocument/2006/relationships/image" Target="../media/image23.png"/><Relationship Id="rId4" Type="http://schemas.openxmlformats.org/officeDocument/2006/relationships/image" Target="../media/image2.jpg"/></Relationships>
</file>

<file path=ppt/slides/_rels/slide6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3.xml"/><Relationship Id="rId1" Type="http://schemas.openxmlformats.org/officeDocument/2006/relationships/slideLayout" Target="../slideLayouts/slideLayout13.xml"/><Relationship Id="rId5" Type="http://schemas.openxmlformats.org/officeDocument/2006/relationships/image" Target="../media/image2.jpg"/><Relationship Id="rId4" Type="http://schemas.openxmlformats.org/officeDocument/2006/relationships/image" Target="../media/image25.png"/></Relationships>
</file>

<file path=ppt/slides/_rels/slide6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4.xml"/><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6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5.xml"/><Relationship Id="rId1" Type="http://schemas.openxmlformats.org/officeDocument/2006/relationships/slideLayout" Target="../slideLayouts/slideLayout13.xml"/><Relationship Id="rId4" Type="http://schemas.openxmlformats.org/officeDocument/2006/relationships/image" Target="../media/image2.jpg"/></Relationships>
</file>

<file path=ppt/slides/_rels/slide66.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66.xml"/><Relationship Id="rId1" Type="http://schemas.openxmlformats.org/officeDocument/2006/relationships/slideLayout" Target="../slideLayouts/slideLayout13.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67.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notesSlide" Target="../notesSlides/notesSlide67.xml"/><Relationship Id="rId1" Type="http://schemas.openxmlformats.org/officeDocument/2006/relationships/slideLayout" Target="../slideLayouts/slideLayout13.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6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8.xml"/><Relationship Id="rId1" Type="http://schemas.openxmlformats.org/officeDocument/2006/relationships/slideLayout" Target="../slideLayouts/slideLayout13.xml"/><Relationship Id="rId5" Type="http://schemas.openxmlformats.org/officeDocument/2006/relationships/image" Target="../media/image2.jpg"/><Relationship Id="rId4" Type="http://schemas.openxmlformats.org/officeDocument/2006/relationships/image" Target="../media/image29.svg"/></Relationships>
</file>

<file path=ppt/slides/_rels/slide6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9.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8.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hyperlink" Target="https://uscode.house.gov/view.xhtml?hl=false&amp;edition=prelim&amp;req=granuleid%3AUSC-prelim-title42-section1396n&amp;num=0&amp;saved=%7CKHRpdGxlOjQyIHNlY3Rpb246MTM5NiBlZGl0aW9uOnByZWxpbSk%3D%7C%7C%7C0%7Cfal%20se%7Cprelim" TargetMode="External"/><Relationship Id="rId7" Type="http://schemas.openxmlformats.org/officeDocument/2006/relationships/diagramQuickStyle" Target="../diagrams/quickStyle1.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diagramLayout" Target="../diagrams/layout1.xml"/><Relationship Id="rId5" Type="http://schemas.openxmlformats.org/officeDocument/2006/relationships/diagramData" Target="../diagrams/data1.xml"/><Relationship Id="rId10" Type="http://schemas.openxmlformats.org/officeDocument/2006/relationships/image" Target="../media/image2.jpg"/><Relationship Id="rId4" Type="http://schemas.openxmlformats.org/officeDocument/2006/relationships/hyperlink" Target="https://www.chfs.ky.gov/agencies/dms/dca/Pages/abi.aspx" TargetMode="External"/><Relationship Id="rId9" Type="http://schemas.microsoft.com/office/2007/relationships/diagramDrawing" Target="../diagrams/drawing1.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FCDB63B-C664-A2F2-A0FF-2E64B9FA5805}"/>
              </a:ext>
            </a:extLst>
          </p:cNvPr>
          <p:cNvSpPr>
            <a:spLocks noGrp="1"/>
          </p:cNvSpPr>
          <p:nvPr>
            <p:ph type="sldNum" sz="quarter" idx="12"/>
          </p:nvPr>
        </p:nvSpPr>
        <p:spPr>
          <a:xfrm>
            <a:off x="7870410" y="6223828"/>
            <a:ext cx="406400" cy="312439"/>
          </a:xfrm>
        </p:spPr>
        <p:txBody>
          <a:bodyPr vert="horz" lIns="91440" tIns="45720" rIns="91440" bIns="45720" rtlCol="0" anchor="ctr">
            <a:normAutofit/>
          </a:bodyPr>
          <a:lstStyle/>
          <a:p>
            <a:pPr algn="r" rtl="0">
              <a:spcAft>
                <a:spcPts val="600"/>
              </a:spcAft>
            </a:pPr>
            <a:fld id="{0FD36CA5-7693-4C89-B9C7-276A2083C9F1}" type="slidenum">
              <a:rPr sz="1200">
                <a:solidFill>
                  <a:schemeClr val="tx1"/>
                </a:solidFill>
              </a:rPr>
              <a:pPr>
                <a:spcAft>
                  <a:spcPts val="600"/>
                </a:spcAft>
              </a:pPr>
              <a:t>1</a:t>
            </a:fld>
            <a:endParaRPr lang="es" sz="1200" dirty="0">
              <a:solidFill>
                <a:schemeClr val="tx1"/>
              </a:solidFill>
            </a:endParaRPr>
          </a:p>
        </p:txBody>
      </p:sp>
      <p:pic>
        <p:nvPicPr>
          <p:cNvPr id="1028" name="Picture 4" descr="El sitio web de informes sobre seguridad alimentaria de Kentucky centraliza los datos de todo el estado sobre enfermedades transmitidas por alimentos">
            <a:extLst>
              <a:ext uri="{FF2B5EF4-FFF2-40B4-BE49-F238E27FC236}">
                <a16:creationId xmlns:a16="http://schemas.microsoft.com/office/drawing/2014/main" id="{D536D7B1-6B39-8B8B-1AE1-7727F9B3BC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314964"/>
            <a:ext cx="5486400" cy="313708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52400" y="3200400"/>
            <a:ext cx="8839200" cy="3877985"/>
          </a:xfrm>
          <a:prstGeom prst="rect">
            <a:avLst/>
          </a:prstGeom>
          <a:noFill/>
        </p:spPr>
        <p:txBody>
          <a:bodyPr wrap="square" rtlCol="0">
            <a:spAutoFit/>
          </a:bodyPr>
          <a:lstStyle/>
          <a:p>
            <a:pPr algn="ctr" rtl="0"/>
            <a:r>
              <a:rPr lang="es" sz="2400" b="0" i="0" u="none" baseline="0" dirty="0">
                <a:solidFill>
                  <a:srgbClr val="0078D2"/>
                </a:solidFill>
              </a:rPr>
              <a:t>Departamento para la Tercera Edad y Vida Independiente</a:t>
            </a:r>
          </a:p>
          <a:p>
            <a:pPr algn="ctr" rtl="0"/>
            <a:r>
              <a:rPr lang="es" sz="4200" b="1" i="0" u="none" baseline="0" dirty="0">
                <a:solidFill>
                  <a:srgbClr val="0070C0"/>
                </a:solidFill>
              </a:rPr>
              <a:t>CAPACITACIÓN PARA </a:t>
            </a:r>
          </a:p>
          <a:p>
            <a:pPr algn="ctr" rtl="0"/>
            <a:r>
              <a:rPr lang="es" sz="4200" b="1" i="0" u="none" baseline="0" dirty="0">
                <a:solidFill>
                  <a:srgbClr val="0070C0"/>
                </a:solidFill>
              </a:rPr>
              <a:t>LA ATENCIÓN ASISTIDA</a:t>
            </a:r>
          </a:p>
          <a:p>
            <a:pPr algn="ctr" rtl="0"/>
            <a:br>
              <a:rPr lang="es" sz="3200" b="1" i="0" u="none" baseline="0" dirty="0">
                <a:solidFill>
                  <a:srgbClr val="0070C0"/>
                </a:solidFill>
              </a:rPr>
            </a:br>
            <a:r>
              <a:rPr lang="es" sz="3200" b="1" i="0" u="none" baseline="0" dirty="0">
                <a:solidFill>
                  <a:srgbClr val="0070C0"/>
                </a:solidFill>
              </a:rPr>
              <a:t>Módulo 1</a:t>
            </a:r>
          </a:p>
          <a:p>
            <a:pPr algn="ctr" rtl="0"/>
            <a:r>
              <a:rPr lang="es" sz="3200" b="1" i="0" u="none" baseline="0" dirty="0">
                <a:solidFill>
                  <a:srgbClr val="0070C0"/>
                </a:solidFill>
              </a:rPr>
              <a:t>Julio de 2023</a:t>
            </a:r>
          </a:p>
          <a:p>
            <a:pPr algn="ctr" rtl="0"/>
            <a:endParaRPr lang="es" sz="4200" b="1" dirty="0">
              <a:solidFill>
                <a:srgbClr val="0070C0"/>
              </a:solidFill>
            </a:endParaRPr>
          </a:p>
        </p:txBody>
      </p:sp>
    </p:spTree>
    <p:extLst>
      <p:ext uri="{BB962C8B-B14F-4D97-AF65-F5344CB8AC3E}">
        <p14:creationId xmlns:p14="http://schemas.microsoft.com/office/powerpoint/2010/main" val="29016846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16705">
        <p15:prstTrans prst="peelOff"/>
      </p:transition>
    </mc:Choice>
    <mc:Fallback xmlns="">
      <p:transition spd="slow" advTm="16705">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7EB3C453-B485-4F07-841B-918D40331D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3355" y="243840"/>
            <a:ext cx="879348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0DD50DCB-247B-48FD-908B-13855EEE7B68}"/>
              </a:ext>
            </a:extLst>
          </p:cNvPr>
          <p:cNvSpPr>
            <a:spLocks noGrp="1"/>
          </p:cNvSpPr>
          <p:nvPr>
            <p:ph type="title"/>
          </p:nvPr>
        </p:nvSpPr>
        <p:spPr>
          <a:xfrm>
            <a:off x="267790" y="304800"/>
            <a:ext cx="2347774" cy="5334000"/>
          </a:xfrm>
        </p:spPr>
        <p:txBody>
          <a:bodyPr vert="horz" lIns="91440" tIns="45720" rIns="91440" bIns="45720" rtlCol="0" anchor="ctr">
            <a:normAutofit/>
          </a:bodyPr>
          <a:lstStyle/>
          <a:p>
            <a:pPr defTabSz="914400" rtl="0"/>
            <a:r>
              <a:rPr lang="es" sz="4200" b="1" i="0" u="none" baseline="0" dirty="0">
                <a:solidFill>
                  <a:schemeClr val="tx1"/>
                </a:solidFill>
              </a:rPr>
              <a:t>Programa de exención HCB2</a:t>
            </a:r>
          </a:p>
        </p:txBody>
      </p:sp>
      <p:graphicFrame>
        <p:nvGraphicFramePr>
          <p:cNvPr id="17" name="Text Placeholder 2">
            <a:extLst>
              <a:ext uri="{FF2B5EF4-FFF2-40B4-BE49-F238E27FC236}">
                <a16:creationId xmlns:a16="http://schemas.microsoft.com/office/drawing/2014/main" id="{391736DC-A7A2-3221-8DAF-0E531029C465}"/>
              </a:ext>
            </a:extLst>
          </p:cNvPr>
          <p:cNvGraphicFramePr/>
          <p:nvPr>
            <p:extLst>
              <p:ext uri="{D42A27DB-BD31-4B8C-83A1-F6EECF244321}">
                <p14:modId xmlns:p14="http://schemas.microsoft.com/office/powerpoint/2010/main" val="3271143256"/>
              </p:ext>
            </p:extLst>
          </p:nvPr>
        </p:nvGraphicFramePr>
        <p:xfrm>
          <a:off x="2743200" y="533400"/>
          <a:ext cx="6095999" cy="56061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Content Placeholder 10" descr="Una imagen que contiene texto&#10;&#10;Descripción generada automáticamente">
            <a:extLst>
              <a:ext uri="{FF2B5EF4-FFF2-40B4-BE49-F238E27FC236}">
                <a16:creationId xmlns:a16="http://schemas.microsoft.com/office/drawing/2014/main" id="{82860378-E9A0-7F97-8E72-4E00B9ED026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85494" y="5994594"/>
            <a:ext cx="1133001" cy="594360"/>
          </a:xfrm>
          <a:prstGeom prst="rect">
            <a:avLst/>
          </a:prstGeom>
        </p:spPr>
      </p:pic>
      <p:sp>
        <p:nvSpPr>
          <p:cNvPr id="6" name="Slide Number Placeholder 3">
            <a:extLst>
              <a:ext uri="{FF2B5EF4-FFF2-40B4-BE49-F238E27FC236}">
                <a16:creationId xmlns:a16="http://schemas.microsoft.com/office/drawing/2014/main" id="{038F43E3-39DE-D77B-5739-44B071E0E227}"/>
              </a:ext>
            </a:extLst>
          </p:cNvPr>
          <p:cNvSpPr>
            <a:spLocks noGrp="1"/>
          </p:cNvSpPr>
          <p:nvPr>
            <p:ph type="sldNum" sz="quarter" idx="12"/>
          </p:nvPr>
        </p:nvSpPr>
        <p:spPr>
          <a:xfrm>
            <a:off x="7870410" y="6223828"/>
            <a:ext cx="406400" cy="312439"/>
          </a:xfrm>
        </p:spPr>
        <p:txBody>
          <a:bodyPr vert="horz" lIns="91440" tIns="45720" rIns="91440" bIns="45720" rtlCol="0" anchor="ctr">
            <a:normAutofit/>
          </a:bodyPr>
          <a:lstStyle/>
          <a:p>
            <a:pPr algn="r" rtl="0">
              <a:spcAft>
                <a:spcPts val="600"/>
              </a:spcAft>
            </a:pPr>
            <a:fld id="{0FD36CA5-7693-4C89-B9C7-276A2083C9F1}" type="slidenum">
              <a:rPr sz="1200">
                <a:solidFill>
                  <a:schemeClr val="tx1"/>
                </a:solidFill>
              </a:rPr>
              <a:pPr>
                <a:spcAft>
                  <a:spcPts val="600"/>
                </a:spcAft>
              </a:pPr>
              <a:t>10</a:t>
            </a:fld>
            <a:endParaRPr lang="es" sz="1200" dirty="0">
              <a:solidFill>
                <a:schemeClr val="tx1"/>
              </a:solidFill>
            </a:endParaRPr>
          </a:p>
        </p:txBody>
      </p:sp>
    </p:spTree>
    <p:extLst>
      <p:ext uri="{BB962C8B-B14F-4D97-AF65-F5344CB8AC3E}">
        <p14:creationId xmlns:p14="http://schemas.microsoft.com/office/powerpoint/2010/main" val="7648439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20466">
        <p15:prstTrans prst="peelOff"/>
      </p:transition>
    </mc:Choice>
    <mc:Fallback xmlns="">
      <p:transition spd="slow" advTm="20466">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00C4F1C3-3ADD-491F-8C66-57912A2421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3355" y="243840"/>
            <a:ext cx="879348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a:extLst>
              <a:ext uri="{FF2B5EF4-FFF2-40B4-BE49-F238E27FC236}">
                <a16:creationId xmlns:a16="http://schemas.microsoft.com/office/drawing/2014/main" id="{7578A52D-2496-4956-A9A4-EA5C38B2F1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999"/>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21">
            <a:extLst>
              <a:ext uri="{FF2B5EF4-FFF2-40B4-BE49-F238E27FC236}">
                <a16:creationId xmlns:a16="http://schemas.microsoft.com/office/drawing/2014/main" id="{9809C8E2-EF9B-4E0B-A17E-836DE0508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1299" y="321733"/>
            <a:ext cx="8661399" cy="1886373"/>
          </a:xfrm>
          <a:prstGeom prst="rect">
            <a:avLst/>
          </a:pr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CD097AAB-52E7-4642-9BEE-FD6477669CA8}"/>
              </a:ext>
            </a:extLst>
          </p:cNvPr>
          <p:cNvSpPr>
            <a:spLocks noGrp="1"/>
          </p:cNvSpPr>
          <p:nvPr>
            <p:ph type="title"/>
          </p:nvPr>
        </p:nvSpPr>
        <p:spPr>
          <a:xfrm>
            <a:off x="241298" y="838200"/>
            <a:ext cx="8661400" cy="838200"/>
          </a:xfrm>
        </p:spPr>
        <p:txBody>
          <a:bodyPr vert="horz" lIns="91440" tIns="45720" rIns="91440" bIns="45720" rtlCol="0" anchor="ctr">
            <a:normAutofit fontScale="90000"/>
          </a:bodyPr>
          <a:lstStyle/>
          <a:p>
            <a:pPr defTabSz="914400" rtl="0"/>
            <a:r>
              <a:rPr lang="es" sz="4000" b="1" i="0" u="none" baseline="0">
                <a:solidFill>
                  <a:srgbClr val="FFFFFF"/>
                </a:solidFill>
              </a:rPr>
              <a:t>¿Cuáles son los requisitos para obtener los servicios de Exención HCB2?</a:t>
            </a:r>
          </a:p>
        </p:txBody>
      </p:sp>
      <p:sp useBgFill="1">
        <p:nvSpPr>
          <p:cNvPr id="24" name="Rectangle 23">
            <a:extLst>
              <a:ext uri="{FF2B5EF4-FFF2-40B4-BE49-F238E27FC236}">
                <a16:creationId xmlns:a16="http://schemas.microsoft.com/office/drawing/2014/main" id="{61EB557E-621E-4254-B750-85274C5F4D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529841"/>
            <a:ext cx="9144000" cy="432815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 dirty="0"/>
          </a:p>
        </p:txBody>
      </p:sp>
      <p:sp>
        <p:nvSpPr>
          <p:cNvPr id="3" name="Text Placeholder 2">
            <a:extLst>
              <a:ext uri="{FF2B5EF4-FFF2-40B4-BE49-F238E27FC236}">
                <a16:creationId xmlns:a16="http://schemas.microsoft.com/office/drawing/2014/main" id="{27968D66-6567-4632-B401-3B530736D75C}"/>
              </a:ext>
            </a:extLst>
          </p:cNvPr>
          <p:cNvSpPr>
            <a:spLocks noGrp="1"/>
          </p:cNvSpPr>
          <p:nvPr>
            <p:ph type="body" idx="1"/>
          </p:nvPr>
        </p:nvSpPr>
        <p:spPr>
          <a:xfrm>
            <a:off x="241298" y="2895599"/>
            <a:ext cx="8661400" cy="3015173"/>
          </a:xfrm>
        </p:spPr>
        <p:txBody>
          <a:bodyPr vert="horz" lIns="91440" tIns="45720" rIns="91440" bIns="45720" rtlCol="0">
            <a:normAutofit fontScale="92500"/>
          </a:bodyPr>
          <a:lstStyle/>
          <a:p>
            <a:pPr marL="457200" indent="-457200" algn="l" defTabSz="914400" rtl="0">
              <a:buFont typeface="Wingdings" panose="05000000000000000000" pitchFamily="2" charset="2"/>
              <a:buChar char="v"/>
            </a:pPr>
            <a:r>
              <a:rPr lang="es" sz="3000" b="1" i="0" u="none" baseline="0" dirty="0">
                <a:solidFill>
                  <a:schemeClr val="tx1"/>
                </a:solidFill>
              </a:rPr>
              <a:t>Tener 65 años o más o tener una discapacidad física</a:t>
            </a:r>
          </a:p>
          <a:p>
            <a:pPr marL="457200" indent="-457200" algn="l" defTabSz="914400" rtl="0">
              <a:buFont typeface="Wingdings" panose="05000000000000000000" pitchFamily="2" charset="2"/>
              <a:buChar char="v"/>
            </a:pPr>
            <a:r>
              <a:rPr lang="es" sz="3000" b="1" i="0" u="none" baseline="0" dirty="0">
                <a:solidFill>
                  <a:schemeClr val="tx1"/>
                </a:solidFill>
              </a:rPr>
              <a:t>Cumplir con los requisitos para residir en un hogar de ancianos </a:t>
            </a:r>
          </a:p>
          <a:p>
            <a:pPr marL="457200" indent="-457200" algn="l" defTabSz="914400" rtl="0">
              <a:buFont typeface="Wingdings" panose="05000000000000000000" pitchFamily="2" charset="2"/>
              <a:buChar char="v"/>
            </a:pPr>
            <a:r>
              <a:rPr lang="es" sz="3000" b="1" i="0" u="none" baseline="0" dirty="0">
                <a:solidFill>
                  <a:schemeClr val="tx1"/>
                </a:solidFill>
              </a:rPr>
              <a:t>Cumplir con los requisitos financieros </a:t>
            </a:r>
          </a:p>
          <a:p>
            <a:pPr marL="457200" indent="-457200" algn="l" defTabSz="914400" rtl="0">
              <a:buFont typeface="Wingdings" panose="05000000000000000000" pitchFamily="2" charset="2"/>
              <a:buChar char="v"/>
            </a:pPr>
            <a:r>
              <a:rPr lang="es" sz="3000" b="1" i="0" u="none" baseline="0" dirty="0">
                <a:solidFill>
                  <a:schemeClr val="tx1"/>
                </a:solidFill>
              </a:rPr>
              <a:t>Pueden satisfacer sus necesidades de atención de forma segura en el hogar. </a:t>
            </a:r>
          </a:p>
          <a:p>
            <a:pPr marL="0" indent="-182880" algn="l" defTabSz="914400" rtl="0">
              <a:buFont typeface="Corbel" pitchFamily="34" charset="0"/>
              <a:buChar char="•"/>
            </a:pPr>
            <a:endParaRPr lang="es" sz="1300" dirty="0">
              <a:solidFill>
                <a:schemeClr val="tx1"/>
              </a:solidFill>
            </a:endParaRPr>
          </a:p>
        </p:txBody>
      </p:sp>
      <p:sp>
        <p:nvSpPr>
          <p:cNvPr id="4" name="Slide Number Placeholder 3">
            <a:extLst>
              <a:ext uri="{FF2B5EF4-FFF2-40B4-BE49-F238E27FC236}">
                <a16:creationId xmlns:a16="http://schemas.microsoft.com/office/drawing/2014/main" id="{C4125E9B-6190-4529-BE88-4D76509DBFA3}"/>
              </a:ext>
            </a:extLst>
          </p:cNvPr>
          <p:cNvSpPr>
            <a:spLocks noGrp="1"/>
          </p:cNvSpPr>
          <p:nvPr>
            <p:ph type="sldNum" sz="quarter" idx="12"/>
          </p:nvPr>
        </p:nvSpPr>
        <p:spPr>
          <a:xfrm>
            <a:off x="7870410" y="6223828"/>
            <a:ext cx="406400" cy="312439"/>
          </a:xfrm>
        </p:spPr>
        <p:txBody>
          <a:bodyPr vert="horz" lIns="91440" tIns="45720" rIns="91440" bIns="45720" rtlCol="0" anchor="ctr">
            <a:normAutofit/>
          </a:bodyPr>
          <a:lstStyle/>
          <a:p>
            <a:pPr algn="r" rtl="0">
              <a:spcAft>
                <a:spcPts val="600"/>
              </a:spcAft>
            </a:pPr>
            <a:fld id="{0FD36CA5-7693-4C89-B9C7-276A2083C9F1}" type="slidenum">
              <a:rPr sz="1200">
                <a:solidFill>
                  <a:schemeClr val="tx1"/>
                </a:solidFill>
              </a:rPr>
              <a:pPr>
                <a:spcAft>
                  <a:spcPts val="600"/>
                </a:spcAft>
              </a:pPr>
              <a:t>11</a:t>
            </a:fld>
            <a:endParaRPr lang="es" sz="1200" dirty="0">
              <a:solidFill>
                <a:schemeClr val="tx1"/>
              </a:solidFill>
            </a:endParaRPr>
          </a:p>
        </p:txBody>
      </p:sp>
      <p:pic>
        <p:nvPicPr>
          <p:cNvPr id="5" name="Content Placeholder 10" descr="Una imagen que contiene texto&#10;&#10;Descripción generada automáticamente">
            <a:extLst>
              <a:ext uri="{FF2B5EF4-FFF2-40B4-BE49-F238E27FC236}">
                <a16:creationId xmlns:a16="http://schemas.microsoft.com/office/drawing/2014/main" id="{18D3D730-3800-E5D1-17B0-A71F2E2346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494" y="5994594"/>
            <a:ext cx="1133001" cy="594360"/>
          </a:xfrm>
          <a:prstGeom prst="rect">
            <a:avLst/>
          </a:prstGeom>
        </p:spPr>
      </p:pic>
    </p:spTree>
    <p:extLst>
      <p:ext uri="{BB962C8B-B14F-4D97-AF65-F5344CB8AC3E}">
        <p14:creationId xmlns:p14="http://schemas.microsoft.com/office/powerpoint/2010/main" val="245328638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advTm="35536">
        <p15:prstTrans prst="peelOff"/>
      </p:transition>
    </mc:Choice>
    <mc:Fallback xmlns="">
      <p:transition spd="slow" advTm="35536">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0E3E20-FB5B-482F-8C76-0CB958137121}"/>
              </a:ext>
            </a:extLst>
          </p:cNvPr>
          <p:cNvSpPr>
            <a:spLocks noGrp="1"/>
          </p:cNvSpPr>
          <p:nvPr>
            <p:ph type="title"/>
          </p:nvPr>
        </p:nvSpPr>
        <p:spPr>
          <a:xfrm>
            <a:off x="228600" y="228600"/>
            <a:ext cx="8610600" cy="990600"/>
          </a:xfrm>
        </p:spPr>
        <p:txBody>
          <a:bodyPr>
            <a:noAutofit/>
          </a:bodyPr>
          <a:lstStyle/>
          <a:p>
            <a:pPr rtl="0"/>
            <a:r>
              <a:rPr lang="es" sz="3600" b="1" i="0" u="none" baseline="0" dirty="0"/>
              <a:t>Opciones de Prestación del Servicio de Exención HCB2</a:t>
            </a:r>
          </a:p>
        </p:txBody>
      </p:sp>
      <p:sp>
        <p:nvSpPr>
          <p:cNvPr id="3" name="Text Placeholder 2">
            <a:extLst>
              <a:ext uri="{FF2B5EF4-FFF2-40B4-BE49-F238E27FC236}">
                <a16:creationId xmlns:a16="http://schemas.microsoft.com/office/drawing/2014/main" id="{BE47CA3B-BD7A-460B-B066-DB4C553230F7}"/>
              </a:ext>
            </a:extLst>
          </p:cNvPr>
          <p:cNvSpPr>
            <a:spLocks noGrp="1"/>
          </p:cNvSpPr>
          <p:nvPr>
            <p:ph type="body" idx="1"/>
          </p:nvPr>
        </p:nvSpPr>
        <p:spPr>
          <a:xfrm>
            <a:off x="381001" y="1295400"/>
            <a:ext cx="8305800" cy="4343400"/>
          </a:xfrm>
        </p:spPr>
        <p:txBody>
          <a:bodyPr>
            <a:normAutofit fontScale="92500" lnSpcReduction="20000"/>
          </a:bodyPr>
          <a:lstStyle/>
          <a:p>
            <a:pPr algn="l" rtl="0"/>
            <a:r>
              <a:rPr lang="es" sz="3600" b="1" i="0" u="none" baseline="0" dirty="0"/>
              <a:t>Servicios tradicionales</a:t>
            </a:r>
          </a:p>
          <a:p>
            <a:pPr marL="868363" indent="-868363" algn="l" rtl="0"/>
            <a:r>
              <a:rPr lang="es" sz="2800" b="0" i="0" u="none" baseline="0" dirty="0"/>
              <a:t>  	</a:t>
            </a:r>
            <a:r>
              <a:rPr lang="es" sz="2800" b="1" i="0" u="none" baseline="0" dirty="0"/>
              <a:t>Los participantes utilizan agencias para proporcionar </a:t>
            </a:r>
            <a:r>
              <a:rPr lang="es" sz="2800" b="1" i="1" u="none" baseline="0" dirty="0"/>
              <a:t>todos </a:t>
            </a:r>
            <a:r>
              <a:rPr lang="es" sz="2800" b="1" i="0" u="none" baseline="0" dirty="0"/>
              <a:t>los servicios de la exención.</a:t>
            </a:r>
          </a:p>
          <a:p>
            <a:pPr algn="l" rtl="0"/>
            <a:r>
              <a:rPr lang="es" sz="3600" b="1" i="0" u="none" baseline="0" dirty="0"/>
              <a:t>Servicios </a:t>
            </a:r>
            <a:r>
              <a:rPr lang="es" sz="3600" dirty="0"/>
              <a:t>Dirigidos por el(la) Participante (PDS, por sus siglas en inglés)</a:t>
            </a:r>
          </a:p>
          <a:p>
            <a:pPr marL="901700" algn="l" rtl="0"/>
            <a:r>
              <a:rPr lang="es" sz="2800" b="1" i="0" u="none" baseline="0" dirty="0"/>
              <a:t>Los participantes contratan a sus propios empleados para brindar servicios de exención. </a:t>
            </a:r>
          </a:p>
          <a:p>
            <a:pPr algn="l" rtl="0"/>
            <a:r>
              <a:rPr lang="es" sz="3600" b="1" i="0" u="none" baseline="0" dirty="0"/>
              <a:t>Servicios combinados</a:t>
            </a:r>
          </a:p>
          <a:p>
            <a:pPr marL="901700" algn="l" rtl="0"/>
            <a:r>
              <a:rPr lang="es" sz="2800" b="1" i="0" u="none" baseline="0" dirty="0"/>
              <a:t>Los participantes utilizan agencias para que les brinden algunos de sus servicios, pero contratan a sus propios empleados para otros. </a:t>
            </a:r>
            <a:r>
              <a:rPr lang="es" sz="2800" b="0" i="0" u="none" baseline="0" dirty="0"/>
              <a:t>	</a:t>
            </a:r>
          </a:p>
          <a:p>
            <a:endParaRPr lang="es" dirty="0"/>
          </a:p>
        </p:txBody>
      </p:sp>
      <p:pic>
        <p:nvPicPr>
          <p:cNvPr id="5" name="Content Placeholder 10" descr="Una imagen que contiene texto&#10;&#10;Descripción generada automáticamente">
            <a:extLst>
              <a:ext uri="{FF2B5EF4-FFF2-40B4-BE49-F238E27FC236}">
                <a16:creationId xmlns:a16="http://schemas.microsoft.com/office/drawing/2014/main" id="{642F2123-F73F-DA78-D829-322101DBAE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494" y="5994594"/>
            <a:ext cx="1133001" cy="594360"/>
          </a:xfrm>
          <a:prstGeom prst="rect">
            <a:avLst/>
          </a:prstGeom>
        </p:spPr>
      </p:pic>
      <p:sp>
        <p:nvSpPr>
          <p:cNvPr id="6" name="Slide Number Placeholder 3">
            <a:extLst>
              <a:ext uri="{FF2B5EF4-FFF2-40B4-BE49-F238E27FC236}">
                <a16:creationId xmlns:a16="http://schemas.microsoft.com/office/drawing/2014/main" id="{D40F950F-BDF1-F84B-C2A6-3997EC471C52}"/>
              </a:ext>
            </a:extLst>
          </p:cNvPr>
          <p:cNvSpPr>
            <a:spLocks noGrp="1"/>
          </p:cNvSpPr>
          <p:nvPr>
            <p:ph type="sldNum" sz="quarter" idx="12"/>
          </p:nvPr>
        </p:nvSpPr>
        <p:spPr>
          <a:xfrm>
            <a:off x="7870410" y="6223828"/>
            <a:ext cx="406400" cy="312439"/>
          </a:xfrm>
        </p:spPr>
        <p:txBody>
          <a:bodyPr vert="horz" lIns="91440" tIns="45720" rIns="91440" bIns="45720" rtlCol="0" anchor="ctr">
            <a:normAutofit/>
          </a:bodyPr>
          <a:lstStyle/>
          <a:p>
            <a:pPr algn="r" rtl="0">
              <a:spcAft>
                <a:spcPts val="600"/>
              </a:spcAft>
            </a:pPr>
            <a:fld id="{0FD36CA5-7693-4C89-B9C7-276A2083C9F1}" type="slidenum">
              <a:rPr sz="1200">
                <a:solidFill>
                  <a:schemeClr val="tx1"/>
                </a:solidFill>
              </a:rPr>
              <a:pPr>
                <a:spcAft>
                  <a:spcPts val="600"/>
                </a:spcAft>
              </a:pPr>
              <a:t>12</a:t>
            </a:fld>
            <a:endParaRPr lang="es" sz="1200" dirty="0">
              <a:solidFill>
                <a:schemeClr val="tx1"/>
              </a:solidFill>
            </a:endParaRPr>
          </a:p>
        </p:txBody>
      </p:sp>
    </p:spTree>
    <p:extLst>
      <p:ext uri="{BB962C8B-B14F-4D97-AF65-F5344CB8AC3E}">
        <p14:creationId xmlns:p14="http://schemas.microsoft.com/office/powerpoint/2010/main" val="42810946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32169">
        <p15:prstTrans prst="peelOff"/>
      </p:transition>
    </mc:Choice>
    <mc:Fallback xmlns="">
      <p:transition spd="slow" advTm="32169">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EB3C453-B485-4F07-841B-918D40331D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3355" y="243840"/>
            <a:ext cx="879348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995BDA98-81A2-4264-A3EA-908FCD359E4E}"/>
              </a:ext>
            </a:extLst>
          </p:cNvPr>
          <p:cNvSpPr>
            <a:spLocks noGrp="1"/>
          </p:cNvSpPr>
          <p:nvPr>
            <p:ph type="title"/>
          </p:nvPr>
        </p:nvSpPr>
        <p:spPr>
          <a:xfrm>
            <a:off x="337458" y="609599"/>
            <a:ext cx="2862942" cy="5606143"/>
          </a:xfrm>
        </p:spPr>
        <p:txBody>
          <a:bodyPr vert="horz" lIns="91440" tIns="45720" rIns="91440" bIns="45720" rtlCol="0" anchor="ctr">
            <a:normAutofit/>
          </a:bodyPr>
          <a:lstStyle/>
          <a:p>
            <a:pPr algn="l" defTabSz="914400" rtl="0"/>
            <a:r>
              <a:rPr lang="es" sz="3300" b="1" i="0" u="none" baseline="0" dirty="0"/>
              <a:t>SERVICIOS TRADICIONALES </a:t>
            </a:r>
          </a:p>
        </p:txBody>
      </p:sp>
      <p:graphicFrame>
        <p:nvGraphicFramePr>
          <p:cNvPr id="6" name="Text Placeholder 2">
            <a:extLst>
              <a:ext uri="{FF2B5EF4-FFF2-40B4-BE49-F238E27FC236}">
                <a16:creationId xmlns:a16="http://schemas.microsoft.com/office/drawing/2014/main" id="{C299318C-0FB2-0F99-6644-D41312309909}"/>
              </a:ext>
            </a:extLst>
          </p:cNvPr>
          <p:cNvGraphicFramePr/>
          <p:nvPr>
            <p:extLst>
              <p:ext uri="{D42A27DB-BD31-4B8C-83A1-F6EECF244321}">
                <p14:modId xmlns:p14="http://schemas.microsoft.com/office/powerpoint/2010/main" val="1359812260"/>
              </p:ext>
            </p:extLst>
          </p:nvPr>
        </p:nvGraphicFramePr>
        <p:xfrm>
          <a:off x="3408759" y="1199858"/>
          <a:ext cx="4838958" cy="44678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Content Placeholder 10" descr="Una imagen que contiene texto&#10;&#10;Descripción generada automáticamente">
            <a:extLst>
              <a:ext uri="{FF2B5EF4-FFF2-40B4-BE49-F238E27FC236}">
                <a16:creationId xmlns:a16="http://schemas.microsoft.com/office/drawing/2014/main" id="{254B7CDC-472E-BF80-57A6-F1D3633D89D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85494" y="5994594"/>
            <a:ext cx="1133001" cy="594360"/>
          </a:xfrm>
          <a:prstGeom prst="rect">
            <a:avLst/>
          </a:prstGeom>
        </p:spPr>
      </p:pic>
      <p:sp>
        <p:nvSpPr>
          <p:cNvPr id="5" name="Slide Number Placeholder 3">
            <a:extLst>
              <a:ext uri="{FF2B5EF4-FFF2-40B4-BE49-F238E27FC236}">
                <a16:creationId xmlns:a16="http://schemas.microsoft.com/office/drawing/2014/main" id="{A0080E19-471F-C6E3-C903-827A4E98821D}"/>
              </a:ext>
            </a:extLst>
          </p:cNvPr>
          <p:cNvSpPr>
            <a:spLocks noGrp="1"/>
          </p:cNvSpPr>
          <p:nvPr>
            <p:ph type="sldNum" sz="quarter" idx="12"/>
          </p:nvPr>
        </p:nvSpPr>
        <p:spPr>
          <a:xfrm>
            <a:off x="7870410" y="6223828"/>
            <a:ext cx="406400" cy="312439"/>
          </a:xfrm>
        </p:spPr>
        <p:txBody>
          <a:bodyPr vert="horz" lIns="91440" tIns="45720" rIns="91440" bIns="45720" rtlCol="0" anchor="ctr">
            <a:normAutofit/>
          </a:bodyPr>
          <a:lstStyle/>
          <a:p>
            <a:pPr algn="r" rtl="0">
              <a:spcAft>
                <a:spcPts val="600"/>
              </a:spcAft>
            </a:pPr>
            <a:fld id="{0FD36CA5-7693-4C89-B9C7-276A2083C9F1}" type="slidenum">
              <a:rPr sz="1200">
                <a:solidFill>
                  <a:schemeClr val="tx1"/>
                </a:solidFill>
              </a:rPr>
              <a:pPr>
                <a:spcAft>
                  <a:spcPts val="600"/>
                </a:spcAft>
              </a:pPr>
              <a:t>13</a:t>
            </a:fld>
            <a:endParaRPr lang="es" sz="1200" dirty="0">
              <a:solidFill>
                <a:schemeClr val="tx1"/>
              </a:solidFill>
            </a:endParaRPr>
          </a:p>
        </p:txBody>
      </p:sp>
    </p:spTree>
    <p:extLst>
      <p:ext uri="{BB962C8B-B14F-4D97-AF65-F5344CB8AC3E}">
        <p14:creationId xmlns:p14="http://schemas.microsoft.com/office/powerpoint/2010/main" val="41535851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19630">
        <p15:prstTrans prst="peelOff"/>
      </p:transition>
    </mc:Choice>
    <mc:Fallback xmlns="">
      <p:transition spd="slow" advTm="19630">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EB3C453-B485-4F07-841B-918D40331D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3355" y="243840"/>
            <a:ext cx="879348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84002C86-E4EB-40A0-8A7E-9EBB3EDE37BC}"/>
              </a:ext>
            </a:extLst>
          </p:cNvPr>
          <p:cNvSpPr>
            <a:spLocks noGrp="1"/>
          </p:cNvSpPr>
          <p:nvPr>
            <p:ph type="title"/>
          </p:nvPr>
        </p:nvSpPr>
        <p:spPr>
          <a:xfrm>
            <a:off x="97155" y="533400"/>
            <a:ext cx="3941445" cy="5606143"/>
          </a:xfrm>
        </p:spPr>
        <p:txBody>
          <a:bodyPr vert="horz" lIns="91440" tIns="45720" rIns="91440" bIns="45720" rtlCol="0" anchor="ctr">
            <a:normAutofit/>
          </a:bodyPr>
          <a:lstStyle/>
          <a:p>
            <a:pPr defTabSz="914400" rtl="0"/>
            <a:r>
              <a:rPr lang="es" sz="4200" b="1" i="0" u="none" baseline="0" dirty="0"/>
              <a:t>Servicios Dirigidos por el(la) Participante (PDS, por sus siglas en inglés)</a:t>
            </a:r>
          </a:p>
        </p:txBody>
      </p:sp>
      <p:graphicFrame>
        <p:nvGraphicFramePr>
          <p:cNvPr id="6" name="Text Placeholder 2">
            <a:extLst>
              <a:ext uri="{FF2B5EF4-FFF2-40B4-BE49-F238E27FC236}">
                <a16:creationId xmlns:a16="http://schemas.microsoft.com/office/drawing/2014/main" id="{DF941B5B-63BE-5D94-6C40-8F5C5BAAC418}"/>
              </a:ext>
            </a:extLst>
          </p:cNvPr>
          <p:cNvGraphicFramePr/>
          <p:nvPr>
            <p:extLst>
              <p:ext uri="{D42A27DB-BD31-4B8C-83A1-F6EECF244321}">
                <p14:modId xmlns:p14="http://schemas.microsoft.com/office/powerpoint/2010/main" val="589742478"/>
              </p:ext>
            </p:extLst>
          </p:nvPr>
        </p:nvGraphicFramePr>
        <p:xfrm>
          <a:off x="3962399" y="381000"/>
          <a:ext cx="4876801" cy="620795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3" name="Content Placeholder 10" descr="Una imagen que contiene texto&#10;&#10;Descripción generada automáticamente">
            <a:extLst>
              <a:ext uri="{FF2B5EF4-FFF2-40B4-BE49-F238E27FC236}">
                <a16:creationId xmlns:a16="http://schemas.microsoft.com/office/drawing/2014/main" id="{9AD9E150-EF77-8B80-AD45-56F79BD48A8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85494" y="5994594"/>
            <a:ext cx="1133001" cy="594360"/>
          </a:xfrm>
          <a:prstGeom prst="rect">
            <a:avLst/>
          </a:prstGeom>
        </p:spPr>
      </p:pic>
      <p:sp>
        <p:nvSpPr>
          <p:cNvPr id="7" name="Slide Number Placeholder 3">
            <a:extLst>
              <a:ext uri="{FF2B5EF4-FFF2-40B4-BE49-F238E27FC236}">
                <a16:creationId xmlns:a16="http://schemas.microsoft.com/office/drawing/2014/main" id="{061A89A1-A111-8F4A-B51B-8B9ACB89B3B6}"/>
              </a:ext>
            </a:extLst>
          </p:cNvPr>
          <p:cNvSpPr>
            <a:spLocks noGrp="1"/>
          </p:cNvSpPr>
          <p:nvPr>
            <p:ph type="sldNum" sz="quarter" idx="12"/>
          </p:nvPr>
        </p:nvSpPr>
        <p:spPr>
          <a:xfrm>
            <a:off x="7870410" y="6223828"/>
            <a:ext cx="406400" cy="312439"/>
          </a:xfrm>
        </p:spPr>
        <p:txBody>
          <a:bodyPr vert="horz" lIns="91440" tIns="45720" rIns="91440" bIns="45720" rtlCol="0" anchor="ctr">
            <a:normAutofit/>
          </a:bodyPr>
          <a:lstStyle/>
          <a:p>
            <a:pPr algn="r" rtl="0">
              <a:spcAft>
                <a:spcPts val="600"/>
              </a:spcAft>
            </a:pPr>
            <a:fld id="{0FD36CA5-7693-4C89-B9C7-276A2083C9F1}" type="slidenum">
              <a:rPr sz="1200">
                <a:solidFill>
                  <a:schemeClr val="tx1"/>
                </a:solidFill>
              </a:rPr>
              <a:pPr>
                <a:spcAft>
                  <a:spcPts val="600"/>
                </a:spcAft>
              </a:pPr>
              <a:t>14</a:t>
            </a:fld>
            <a:endParaRPr lang="es" sz="1200" dirty="0">
              <a:solidFill>
                <a:schemeClr val="tx1"/>
              </a:solidFill>
            </a:endParaRPr>
          </a:p>
        </p:txBody>
      </p:sp>
    </p:spTree>
    <p:extLst>
      <p:ext uri="{BB962C8B-B14F-4D97-AF65-F5344CB8AC3E}">
        <p14:creationId xmlns:p14="http://schemas.microsoft.com/office/powerpoint/2010/main" val="20476279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28362">
        <p15:prstTrans prst="peelOff"/>
      </p:transition>
    </mc:Choice>
    <mc:Fallback xmlns="">
      <p:transition spd="slow" advTm="28362">
        <p:fade/>
      </p:transition>
    </mc:Fallback>
  </mc:AlternateContent>
  <p:extLst>
    <p:ext uri="{6950BFC3-D8DA-4A85-94F7-54DA5524770B}">
      <p188:commentRel xmlns:p188="http://schemas.microsoft.com/office/powerpoint/2018/8/main" r:id="rId3"/>
    </p:ext>
  </p:extLs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EB3C453-B485-4F07-841B-918D40331D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3355" y="243840"/>
            <a:ext cx="879348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70E805DA-C50A-4CDF-BE5D-9BB4815A662C}"/>
              </a:ext>
            </a:extLst>
          </p:cNvPr>
          <p:cNvSpPr>
            <a:spLocks noGrp="1"/>
          </p:cNvSpPr>
          <p:nvPr>
            <p:ph type="title"/>
          </p:nvPr>
        </p:nvSpPr>
        <p:spPr>
          <a:xfrm>
            <a:off x="147955" y="533400"/>
            <a:ext cx="3853542" cy="5606143"/>
          </a:xfrm>
        </p:spPr>
        <p:txBody>
          <a:bodyPr vert="horz" lIns="91440" tIns="45720" rIns="91440" bIns="45720" rtlCol="0" anchor="ctr">
            <a:normAutofit/>
          </a:bodyPr>
          <a:lstStyle/>
          <a:p>
            <a:pPr algn="l" defTabSz="914400" rtl="0"/>
            <a:r>
              <a:rPr lang="es" sz="5400" b="1" i="0" u="none" baseline="0" dirty="0"/>
              <a:t>Combinado</a:t>
            </a:r>
            <a:endParaRPr lang="es" sz="6000" b="1" i="0" u="none" baseline="0" dirty="0"/>
          </a:p>
        </p:txBody>
      </p:sp>
      <p:graphicFrame>
        <p:nvGraphicFramePr>
          <p:cNvPr id="6" name="Text Placeholder 2">
            <a:extLst>
              <a:ext uri="{FF2B5EF4-FFF2-40B4-BE49-F238E27FC236}">
                <a16:creationId xmlns:a16="http://schemas.microsoft.com/office/drawing/2014/main" id="{A9800919-1639-DDA9-FA30-265EB9BC99F3}"/>
              </a:ext>
            </a:extLst>
          </p:cNvPr>
          <p:cNvGraphicFramePr/>
          <p:nvPr>
            <p:extLst>
              <p:ext uri="{D42A27DB-BD31-4B8C-83A1-F6EECF244321}">
                <p14:modId xmlns:p14="http://schemas.microsoft.com/office/powerpoint/2010/main" val="3722420285"/>
              </p:ext>
            </p:extLst>
          </p:nvPr>
        </p:nvGraphicFramePr>
        <p:xfrm>
          <a:off x="3408759" y="1199858"/>
          <a:ext cx="4838958" cy="446788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3" name="Content Placeholder 10" descr="Una imagen que contiene texto&#10;&#10;Descripción generada automáticamente">
            <a:extLst>
              <a:ext uri="{FF2B5EF4-FFF2-40B4-BE49-F238E27FC236}">
                <a16:creationId xmlns:a16="http://schemas.microsoft.com/office/drawing/2014/main" id="{AB2B9613-90F6-C67C-359D-02D25D9D679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85494" y="5994594"/>
            <a:ext cx="1133001" cy="594360"/>
          </a:xfrm>
          <a:prstGeom prst="rect">
            <a:avLst/>
          </a:prstGeom>
        </p:spPr>
      </p:pic>
      <p:sp>
        <p:nvSpPr>
          <p:cNvPr id="7" name="Slide Number Placeholder 3">
            <a:extLst>
              <a:ext uri="{FF2B5EF4-FFF2-40B4-BE49-F238E27FC236}">
                <a16:creationId xmlns:a16="http://schemas.microsoft.com/office/drawing/2014/main" id="{9873925D-3EEC-F0F7-3A76-615650436BCD}"/>
              </a:ext>
            </a:extLst>
          </p:cNvPr>
          <p:cNvSpPr>
            <a:spLocks noGrp="1"/>
          </p:cNvSpPr>
          <p:nvPr>
            <p:ph type="sldNum" sz="quarter" idx="12"/>
          </p:nvPr>
        </p:nvSpPr>
        <p:spPr>
          <a:xfrm>
            <a:off x="7870410" y="6223828"/>
            <a:ext cx="406400" cy="312439"/>
          </a:xfrm>
        </p:spPr>
        <p:txBody>
          <a:bodyPr vert="horz" lIns="91440" tIns="45720" rIns="91440" bIns="45720" rtlCol="0" anchor="ctr">
            <a:normAutofit/>
          </a:bodyPr>
          <a:lstStyle/>
          <a:p>
            <a:pPr algn="r" rtl="0">
              <a:spcAft>
                <a:spcPts val="600"/>
              </a:spcAft>
            </a:pPr>
            <a:fld id="{0FD36CA5-7693-4C89-B9C7-276A2083C9F1}" type="slidenum">
              <a:rPr sz="1200">
                <a:solidFill>
                  <a:schemeClr val="tx1"/>
                </a:solidFill>
              </a:rPr>
              <a:pPr>
                <a:spcAft>
                  <a:spcPts val="600"/>
                </a:spcAft>
              </a:pPr>
              <a:t>15</a:t>
            </a:fld>
            <a:endParaRPr lang="es" sz="1200" dirty="0">
              <a:solidFill>
                <a:schemeClr val="tx1"/>
              </a:solidFill>
            </a:endParaRPr>
          </a:p>
        </p:txBody>
      </p:sp>
    </p:spTree>
    <p:extLst>
      <p:ext uri="{BB962C8B-B14F-4D97-AF65-F5344CB8AC3E}">
        <p14:creationId xmlns:p14="http://schemas.microsoft.com/office/powerpoint/2010/main" val="33894545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10761">
        <p15:prstTrans prst="peelOff"/>
      </p:transition>
    </mc:Choice>
    <mc:Fallback xmlns="">
      <p:transition spd="slow" advTm="10761">
        <p:fade/>
      </p:transition>
    </mc:Fallback>
  </mc:AlternateContent>
  <p:extLst>
    <p:ext uri="{6950BFC3-D8DA-4A85-94F7-54DA5524770B}">
      <p188:commentRel xmlns:p188="http://schemas.microsoft.com/office/powerpoint/2018/8/main" r:id="rId3"/>
    </p:ext>
  </p:extLs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947064-FB3D-465A-B4FC-D31B805BD141}"/>
              </a:ext>
            </a:extLst>
          </p:cNvPr>
          <p:cNvSpPr>
            <a:spLocks noGrp="1"/>
          </p:cNvSpPr>
          <p:nvPr>
            <p:ph type="title"/>
          </p:nvPr>
        </p:nvSpPr>
        <p:spPr>
          <a:xfrm>
            <a:off x="0" y="292338"/>
            <a:ext cx="8686799" cy="783700"/>
          </a:xfrm>
        </p:spPr>
        <p:txBody>
          <a:bodyPr>
            <a:noAutofit/>
          </a:bodyPr>
          <a:lstStyle/>
          <a:p>
            <a:pPr rtl="0"/>
            <a:r>
              <a:rPr lang="es" sz="3200" b="1" i="0" u="none" baseline="0" dirty="0">
                <a:solidFill>
                  <a:srgbClr val="0070C0"/>
                </a:solidFill>
              </a:rPr>
              <a:t>Plan de Servicios Centrados en la Persona (PCSP)</a:t>
            </a:r>
          </a:p>
        </p:txBody>
      </p:sp>
      <p:sp>
        <p:nvSpPr>
          <p:cNvPr id="3" name="Text Placeholder 2">
            <a:extLst>
              <a:ext uri="{FF2B5EF4-FFF2-40B4-BE49-F238E27FC236}">
                <a16:creationId xmlns:a16="http://schemas.microsoft.com/office/drawing/2014/main" id="{76678B49-B8CC-4D27-B870-647E9B3BE918}"/>
              </a:ext>
            </a:extLst>
          </p:cNvPr>
          <p:cNvSpPr>
            <a:spLocks noGrp="1"/>
          </p:cNvSpPr>
          <p:nvPr>
            <p:ph type="body" idx="1"/>
          </p:nvPr>
        </p:nvSpPr>
        <p:spPr>
          <a:xfrm>
            <a:off x="228600" y="1066800"/>
            <a:ext cx="8686799" cy="4419600"/>
          </a:xfrm>
        </p:spPr>
        <p:txBody>
          <a:bodyPr>
            <a:normAutofit fontScale="92500"/>
          </a:bodyPr>
          <a:lstStyle/>
          <a:p>
            <a:pPr algn="ctr" rtl="0"/>
            <a:r>
              <a:rPr lang="es" b="1" i="0" u="none" baseline="0" dirty="0">
                <a:solidFill>
                  <a:srgbClr val="0070C0"/>
                </a:solidFill>
              </a:rPr>
              <a:t>SIEMPRE ESTÁ RESPALDADO POR LA EVALUACIÓN</a:t>
            </a:r>
            <a:endParaRPr lang="es" b="0" dirty="0"/>
          </a:p>
          <a:p>
            <a:pPr marL="491490" indent="-457200" algn="l" rtl="0">
              <a:buFont typeface="Wingdings" panose="05000000000000000000" pitchFamily="2" charset="2"/>
              <a:buChar char="Ø"/>
            </a:pPr>
            <a:r>
              <a:rPr lang="es" b="0" i="0" u="none" baseline="0" dirty="0"/>
              <a:t>Un plan individualizado que identifica:</a:t>
            </a:r>
          </a:p>
          <a:p>
            <a:pPr algn="l" rtl="0"/>
            <a:r>
              <a:rPr lang="es" b="0" i="0" u="none" baseline="0" dirty="0"/>
              <a:t> 	</a:t>
            </a:r>
            <a:r>
              <a:rPr lang="es" sz="2800" b="0" i="0" u="none" baseline="0" dirty="0"/>
              <a:t>Necesidades de servicio del(de la) participante (Objetivos)</a:t>
            </a:r>
          </a:p>
          <a:p>
            <a:pPr algn="l" rtl="0"/>
            <a:r>
              <a:rPr lang="es" sz="2800" b="0" i="0" u="none" baseline="0" dirty="0"/>
              <a:t> 	Servicios a prestar al(a la) participante (Objetivos)</a:t>
            </a:r>
            <a:endParaRPr lang="es" b="0" dirty="0"/>
          </a:p>
          <a:p>
            <a:pPr marL="491490" indent="-457200" algn="l" rtl="0">
              <a:buFont typeface="Wingdings" panose="05000000000000000000" pitchFamily="2" charset="2"/>
              <a:buChar char="Ø"/>
            </a:pPr>
            <a:r>
              <a:rPr lang="es" b="0" i="0" u="none" baseline="0" dirty="0"/>
              <a:t>Desarrollado por el(la) participante, el(la) representante autorizado(a) y el equipo centrado en la persona</a:t>
            </a:r>
          </a:p>
          <a:p>
            <a:pPr marL="491490" indent="-457200" algn="l" rtl="0">
              <a:buFont typeface="Wingdings" panose="05000000000000000000" pitchFamily="2" charset="2"/>
              <a:buChar char="Ø"/>
            </a:pPr>
            <a:r>
              <a:rPr lang="es" b="0" i="0" u="none" baseline="0" dirty="0"/>
              <a:t>También conocido como Plan de Cuidados (POC, por sus siglas en inglés)</a:t>
            </a:r>
          </a:p>
        </p:txBody>
      </p:sp>
      <p:pic>
        <p:nvPicPr>
          <p:cNvPr id="5" name="Content Placeholder 10" descr="Una imagen que contiene texto&#10;&#10;Descripción generada automáticamente">
            <a:extLst>
              <a:ext uri="{FF2B5EF4-FFF2-40B4-BE49-F238E27FC236}">
                <a16:creationId xmlns:a16="http://schemas.microsoft.com/office/drawing/2014/main" id="{05C2EEB3-A4F7-0C4F-D788-FA415FD9FFC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5494" y="5994594"/>
            <a:ext cx="1133001" cy="594360"/>
          </a:xfrm>
          <a:prstGeom prst="rect">
            <a:avLst/>
          </a:prstGeom>
        </p:spPr>
      </p:pic>
      <p:sp>
        <p:nvSpPr>
          <p:cNvPr id="6" name="Slide Number Placeholder 3">
            <a:extLst>
              <a:ext uri="{FF2B5EF4-FFF2-40B4-BE49-F238E27FC236}">
                <a16:creationId xmlns:a16="http://schemas.microsoft.com/office/drawing/2014/main" id="{E538F411-3FE9-96DE-01E1-1A09D8177423}"/>
              </a:ext>
            </a:extLst>
          </p:cNvPr>
          <p:cNvSpPr>
            <a:spLocks noGrp="1"/>
          </p:cNvSpPr>
          <p:nvPr>
            <p:ph type="sldNum" sz="quarter" idx="12"/>
          </p:nvPr>
        </p:nvSpPr>
        <p:spPr>
          <a:xfrm>
            <a:off x="7870410" y="6223828"/>
            <a:ext cx="406400" cy="312439"/>
          </a:xfrm>
        </p:spPr>
        <p:txBody>
          <a:bodyPr vert="horz" lIns="91440" tIns="45720" rIns="91440" bIns="45720" rtlCol="0" anchor="ctr">
            <a:normAutofit/>
          </a:bodyPr>
          <a:lstStyle/>
          <a:p>
            <a:pPr algn="r" rtl="0">
              <a:spcAft>
                <a:spcPts val="600"/>
              </a:spcAft>
            </a:pPr>
            <a:fld id="{0FD36CA5-7693-4C89-B9C7-276A2083C9F1}" type="slidenum">
              <a:rPr sz="1200">
                <a:solidFill>
                  <a:schemeClr val="tx1"/>
                </a:solidFill>
              </a:rPr>
              <a:pPr>
                <a:spcAft>
                  <a:spcPts val="600"/>
                </a:spcAft>
              </a:pPr>
              <a:t>16</a:t>
            </a:fld>
            <a:endParaRPr lang="es" sz="1200" dirty="0">
              <a:solidFill>
                <a:schemeClr val="tx1"/>
              </a:solidFill>
            </a:endParaRPr>
          </a:p>
        </p:txBody>
      </p:sp>
      <p:sp>
        <p:nvSpPr>
          <p:cNvPr id="8" name="TextBox 7">
            <a:extLst>
              <a:ext uri="{FF2B5EF4-FFF2-40B4-BE49-F238E27FC236}">
                <a16:creationId xmlns:a16="http://schemas.microsoft.com/office/drawing/2014/main" id="{852BF9FC-7554-671A-D372-077E36D1D843}"/>
              </a:ext>
            </a:extLst>
          </p:cNvPr>
          <p:cNvSpPr txBox="1"/>
          <p:nvPr/>
        </p:nvSpPr>
        <p:spPr>
          <a:xfrm>
            <a:off x="228599" y="5562600"/>
            <a:ext cx="8686799" cy="1077218"/>
          </a:xfrm>
          <a:prstGeom prst="rect">
            <a:avLst/>
          </a:prstGeom>
          <a:noFill/>
        </p:spPr>
        <p:txBody>
          <a:bodyPr wrap="square">
            <a:spAutoFit/>
          </a:bodyPr>
          <a:lstStyle/>
          <a:p>
            <a:pPr algn="ctr" rtl="0"/>
            <a:r>
              <a:rPr lang="es" sz="3200" b="1" i="0" u="none" baseline="0" dirty="0">
                <a:solidFill>
                  <a:srgbClr val="0070C0"/>
                </a:solidFill>
              </a:rPr>
              <a:t>EL(LA) PARTICIPANTE SIEMPRE </a:t>
            </a:r>
          </a:p>
          <a:p>
            <a:pPr algn="ctr" rtl="0"/>
            <a:r>
              <a:rPr lang="es" sz="3200" b="1" i="0" u="none" baseline="0" dirty="0">
                <a:solidFill>
                  <a:srgbClr val="0070C0"/>
                </a:solidFill>
              </a:rPr>
              <a:t>DEBE ESTAR INVOLUCRADO(A)</a:t>
            </a:r>
          </a:p>
        </p:txBody>
      </p:sp>
    </p:spTree>
    <p:extLst>
      <p:ext uri="{BB962C8B-B14F-4D97-AF65-F5344CB8AC3E}">
        <p14:creationId xmlns:p14="http://schemas.microsoft.com/office/powerpoint/2010/main" val="15522206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3083">
        <p15:prstTrans prst="peelOff"/>
      </p:transition>
    </mc:Choice>
    <mc:Fallback xmlns="">
      <p:transition spd="slow" advTm="43083">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3">
                                            <p:txEl>
                                              <p:pRg st="0" end="0"/>
                                            </p:txEl>
                                          </p:spTgt>
                                        </p:tgtEl>
                                      </p:cBhvr>
                                    </p:animEffect>
                                    <p:animScale>
                                      <p:cBhvr>
                                        <p:cTn id="7" dur="250" autoRev="1" fill="hold"/>
                                        <p:tgtEl>
                                          <p:spTgt spid="3">
                                            <p:txEl>
                                              <p:pRg st="0" end="0"/>
                                            </p:txEl>
                                          </p:spTgt>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500" tmFilter="0, 0; .2, .5; .8, .5; 1, 0"/>
                                        <p:tgtEl>
                                          <p:spTgt spid="8">
                                            <p:txEl>
                                              <p:pRg st="0" end="0"/>
                                            </p:txEl>
                                          </p:spTgt>
                                        </p:tgtEl>
                                      </p:cBhvr>
                                    </p:animEffect>
                                    <p:animScale>
                                      <p:cBhvr>
                                        <p:cTn id="12" dur="250" autoRev="1" fill="hold"/>
                                        <p:tgtEl>
                                          <p:spTgt spid="8">
                                            <p:txEl>
                                              <p:pRg st="0" end="0"/>
                                            </p:txEl>
                                          </p:spTgt>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nodeType="clickEffect">
                                  <p:stCondLst>
                                    <p:cond delay="0"/>
                                  </p:stCondLst>
                                  <p:childTnLst>
                                    <p:animEffect transition="out" filter="fade">
                                      <p:cBhvr>
                                        <p:cTn id="16" dur="500" tmFilter="0, 0; .2, .5; .8, .5; 1, 0"/>
                                        <p:tgtEl>
                                          <p:spTgt spid="8">
                                            <p:txEl>
                                              <p:pRg st="1" end="1"/>
                                            </p:txEl>
                                          </p:spTgt>
                                        </p:tgtEl>
                                      </p:cBhvr>
                                    </p:animEffect>
                                    <p:animScale>
                                      <p:cBhvr>
                                        <p:cTn id="17" dur="250" autoRev="1" fill="hold"/>
                                        <p:tgtEl>
                                          <p:spTgt spid="8">
                                            <p:txEl>
                                              <p:pRg st="1" end="1"/>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6950BFC3-D8DA-4A85-94F7-54DA5524770B}">
      <p188:commentRel xmlns:p188="http://schemas.microsoft.com/office/powerpoint/2018/8/main" r:id="rId3"/>
    </p:ext>
  </p:extLs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10961C-A371-4EC1-8803-1A27441CEC0D}"/>
              </a:ext>
            </a:extLst>
          </p:cNvPr>
          <p:cNvSpPr>
            <a:spLocks noGrp="1"/>
          </p:cNvSpPr>
          <p:nvPr>
            <p:ph type="title"/>
          </p:nvPr>
        </p:nvSpPr>
        <p:spPr>
          <a:xfrm>
            <a:off x="533400" y="269046"/>
            <a:ext cx="8001000" cy="950154"/>
          </a:xfrm>
        </p:spPr>
        <p:txBody>
          <a:bodyPr>
            <a:normAutofit fontScale="90000"/>
          </a:bodyPr>
          <a:lstStyle/>
          <a:p>
            <a:pPr rtl="0"/>
            <a:r>
              <a:rPr lang="es" b="1" i="0" u="none" baseline="0">
                <a:solidFill>
                  <a:srgbClr val="BBCE2C"/>
                </a:solidFill>
              </a:rPr>
              <a:t>Definiciones de la Exención HCB2 </a:t>
            </a:r>
          </a:p>
        </p:txBody>
      </p:sp>
      <p:sp>
        <p:nvSpPr>
          <p:cNvPr id="3" name="Text Placeholder 2">
            <a:extLst>
              <a:ext uri="{FF2B5EF4-FFF2-40B4-BE49-F238E27FC236}">
                <a16:creationId xmlns:a16="http://schemas.microsoft.com/office/drawing/2014/main" id="{6AA4D4B4-EB44-4F8D-8EFC-C25AEC373369}"/>
              </a:ext>
            </a:extLst>
          </p:cNvPr>
          <p:cNvSpPr>
            <a:spLocks noGrp="1"/>
          </p:cNvSpPr>
          <p:nvPr>
            <p:ph type="body" idx="1"/>
          </p:nvPr>
        </p:nvSpPr>
        <p:spPr>
          <a:xfrm>
            <a:off x="228600" y="1219200"/>
            <a:ext cx="8686800" cy="4712114"/>
          </a:xfrm>
        </p:spPr>
        <p:txBody>
          <a:bodyPr>
            <a:normAutofit/>
          </a:bodyPr>
          <a:lstStyle/>
          <a:p>
            <a:pPr algn="l" rtl="0"/>
            <a:r>
              <a:rPr lang="es" sz="4400" b="1" i="0" u="none" baseline="0">
                <a:solidFill>
                  <a:srgbClr val="0070C0"/>
                </a:solidFill>
              </a:rPr>
              <a:t>Gestor(a) de Casos</a:t>
            </a:r>
          </a:p>
          <a:p>
            <a:pPr marL="491490" indent="-457200" algn="l" rtl="0">
              <a:buFont typeface="Wingdings" panose="05000000000000000000" pitchFamily="2" charset="2"/>
              <a:buChar char="Ø"/>
            </a:pPr>
            <a:r>
              <a:rPr lang="es" sz="2800" b="0" i="0" u="none" baseline="0"/>
              <a:t>Actúa como defensor(a) del(de la) participante para apoyar, guiar y ayudar a coordinar la atención. </a:t>
            </a:r>
          </a:p>
          <a:p>
            <a:pPr marL="491490" indent="-457200" algn="l" rtl="0">
              <a:buFont typeface="Wingdings" panose="05000000000000000000" pitchFamily="2" charset="2"/>
              <a:buChar char="Ø"/>
            </a:pPr>
            <a:r>
              <a:rPr lang="es" sz="2800" b="0" i="0" u="none" baseline="0"/>
              <a:t>Participa en la planificación y desarrollo del PCSP </a:t>
            </a:r>
          </a:p>
          <a:p>
            <a:pPr marL="491490" indent="-457200" algn="l" rtl="0">
              <a:buFont typeface="Wingdings" panose="05000000000000000000" pitchFamily="2" charset="2"/>
              <a:buChar char="Ø"/>
            </a:pPr>
            <a:r>
              <a:rPr lang="es" sz="2800" b="0" i="0" u="none" baseline="0"/>
              <a:t>Vincula al(a la) participante con los servicios y recursos disponibles</a:t>
            </a:r>
          </a:p>
          <a:p>
            <a:pPr marL="491490" indent="-457200" algn="l" rtl="0">
              <a:buFont typeface="Wingdings" panose="05000000000000000000" pitchFamily="2" charset="2"/>
              <a:buChar char="Ø"/>
            </a:pPr>
            <a:r>
              <a:rPr lang="es" sz="2800" b="0" i="0" u="none" baseline="0"/>
              <a:t>Funciona como facilitador(a), más que como proveedor(a), de servicios para los participantes.</a:t>
            </a:r>
          </a:p>
          <a:p>
            <a:pPr marL="491490" indent="-457200" algn="l" rtl="0">
              <a:buFont typeface="Wingdings" panose="05000000000000000000" pitchFamily="2" charset="2"/>
              <a:buChar char="Ø"/>
            </a:pPr>
            <a:endParaRPr lang="es" sz="2800" b="0" dirty="0"/>
          </a:p>
          <a:p>
            <a:pPr marL="491490" indent="-457200" algn="l" rtl="0">
              <a:buFont typeface="Wingdings" panose="05000000000000000000" pitchFamily="2" charset="2"/>
              <a:buChar char="Ø"/>
            </a:pPr>
            <a:endParaRPr lang="es" sz="2800" b="0" dirty="0"/>
          </a:p>
          <a:p>
            <a:endParaRPr lang="es" dirty="0"/>
          </a:p>
        </p:txBody>
      </p:sp>
      <p:pic>
        <p:nvPicPr>
          <p:cNvPr id="5" name="Content Placeholder 10" descr="Una imagen que contiene texto&#10;&#10;Descripción generada automáticamente">
            <a:extLst>
              <a:ext uri="{FF2B5EF4-FFF2-40B4-BE49-F238E27FC236}">
                <a16:creationId xmlns:a16="http://schemas.microsoft.com/office/drawing/2014/main" id="{B07E0125-AC31-07BC-2A08-4DEB30AADD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494" y="5994594"/>
            <a:ext cx="1133001" cy="594360"/>
          </a:xfrm>
          <a:prstGeom prst="rect">
            <a:avLst/>
          </a:prstGeom>
        </p:spPr>
      </p:pic>
      <p:sp>
        <p:nvSpPr>
          <p:cNvPr id="7" name="Slide Number Placeholder 3">
            <a:extLst>
              <a:ext uri="{FF2B5EF4-FFF2-40B4-BE49-F238E27FC236}">
                <a16:creationId xmlns:a16="http://schemas.microsoft.com/office/drawing/2014/main" id="{E2254CB1-9BF3-EDEF-075A-5D429757A46C}"/>
              </a:ext>
            </a:extLst>
          </p:cNvPr>
          <p:cNvSpPr>
            <a:spLocks noGrp="1"/>
          </p:cNvSpPr>
          <p:nvPr>
            <p:ph type="sldNum" sz="quarter" idx="12"/>
          </p:nvPr>
        </p:nvSpPr>
        <p:spPr>
          <a:xfrm>
            <a:off x="7870410" y="6223828"/>
            <a:ext cx="406400" cy="312439"/>
          </a:xfrm>
        </p:spPr>
        <p:txBody>
          <a:bodyPr vert="horz" lIns="91440" tIns="45720" rIns="91440" bIns="45720" rtlCol="0" anchor="ctr">
            <a:normAutofit/>
          </a:bodyPr>
          <a:lstStyle/>
          <a:p>
            <a:pPr algn="r" rtl="0">
              <a:spcAft>
                <a:spcPts val="600"/>
              </a:spcAft>
            </a:pPr>
            <a:fld id="{0FD36CA5-7693-4C89-B9C7-276A2083C9F1}" type="slidenum">
              <a:rPr sz="1200">
                <a:solidFill>
                  <a:schemeClr val="tx1"/>
                </a:solidFill>
              </a:rPr>
              <a:pPr>
                <a:spcAft>
                  <a:spcPts val="600"/>
                </a:spcAft>
              </a:pPr>
              <a:t>17</a:t>
            </a:fld>
            <a:endParaRPr lang="es" sz="1200" dirty="0">
              <a:solidFill>
                <a:schemeClr val="tx1"/>
              </a:solidFill>
            </a:endParaRPr>
          </a:p>
        </p:txBody>
      </p:sp>
    </p:spTree>
    <p:extLst>
      <p:ext uri="{BB962C8B-B14F-4D97-AF65-F5344CB8AC3E}">
        <p14:creationId xmlns:p14="http://schemas.microsoft.com/office/powerpoint/2010/main" val="30039573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32401">
        <p15:prstTrans prst="peelOff"/>
      </p:transition>
    </mc:Choice>
    <mc:Fallback xmlns="">
      <p:transition spd="slow" advTm="32401">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3D4F03-2C74-426D-8BCD-B014C8F540BA}"/>
              </a:ext>
            </a:extLst>
          </p:cNvPr>
          <p:cNvSpPr>
            <a:spLocks noGrp="1"/>
          </p:cNvSpPr>
          <p:nvPr>
            <p:ph type="title"/>
          </p:nvPr>
        </p:nvSpPr>
        <p:spPr>
          <a:xfrm>
            <a:off x="381000" y="269046"/>
            <a:ext cx="7882890" cy="950154"/>
          </a:xfrm>
        </p:spPr>
        <p:txBody>
          <a:bodyPr>
            <a:normAutofit fontScale="90000"/>
          </a:bodyPr>
          <a:lstStyle/>
          <a:p>
            <a:pPr rtl="0"/>
            <a:r>
              <a:rPr lang="es" b="1" i="0" u="none" baseline="0"/>
              <a:t>Definiciones de la Exención HCB2 </a:t>
            </a:r>
          </a:p>
        </p:txBody>
      </p:sp>
      <p:sp>
        <p:nvSpPr>
          <p:cNvPr id="3" name="Text Placeholder 2">
            <a:extLst>
              <a:ext uri="{FF2B5EF4-FFF2-40B4-BE49-F238E27FC236}">
                <a16:creationId xmlns:a16="http://schemas.microsoft.com/office/drawing/2014/main" id="{A1E00536-3A79-44D1-A521-D705610C7A68}"/>
              </a:ext>
            </a:extLst>
          </p:cNvPr>
          <p:cNvSpPr>
            <a:spLocks noGrp="1"/>
          </p:cNvSpPr>
          <p:nvPr>
            <p:ph type="body" idx="1"/>
          </p:nvPr>
        </p:nvSpPr>
        <p:spPr>
          <a:xfrm>
            <a:off x="228599" y="1091980"/>
            <a:ext cx="8686801" cy="4800600"/>
          </a:xfrm>
        </p:spPr>
        <p:txBody>
          <a:bodyPr>
            <a:normAutofit fontScale="92500" lnSpcReduction="10000"/>
          </a:bodyPr>
          <a:lstStyle/>
          <a:p>
            <a:pPr algn="l" rtl="0"/>
            <a:r>
              <a:rPr lang="es" sz="4300" b="1" i="0" u="none" baseline="0" dirty="0">
                <a:solidFill>
                  <a:srgbClr val="0070C0"/>
                </a:solidFill>
              </a:rPr>
              <a:t>Asesor de Servicios/Agente de Apoyo </a:t>
            </a:r>
          </a:p>
          <a:p>
            <a:pPr algn="l" rtl="0"/>
            <a:r>
              <a:rPr lang="es" sz="3500" b="1" i="0" u="none" baseline="0" dirty="0"/>
              <a:t>(Coordinación de Cuidados de PDS)</a:t>
            </a:r>
          </a:p>
          <a:p>
            <a:pPr marL="491490" indent="-457200" algn="l" rtl="0">
              <a:buFont typeface="Wingdings" panose="05000000000000000000" pitchFamily="2" charset="2"/>
              <a:buChar char="Ø"/>
            </a:pPr>
            <a:r>
              <a:rPr lang="es" sz="2800" b="0" i="0" u="none" baseline="0" dirty="0"/>
              <a:t>Actúa como Gestor(a) de Casos cuando el(la) participante está inscrito(a) en PDS.</a:t>
            </a:r>
          </a:p>
          <a:p>
            <a:pPr marL="491490" indent="-457200" algn="l" rtl="0">
              <a:buFont typeface="Wingdings" panose="05000000000000000000" pitchFamily="2" charset="2"/>
              <a:buChar char="Ø"/>
            </a:pPr>
            <a:r>
              <a:rPr lang="es" sz="2800" b="0" i="0" u="none" baseline="0" dirty="0"/>
              <a:t>Actúa como defensor(a) del(de la) participante para apoyar, guiar y ayudar a coordinar la atención.</a:t>
            </a:r>
          </a:p>
          <a:p>
            <a:pPr marL="491490" indent="-457200" algn="l" rtl="0">
              <a:buFont typeface="Wingdings" panose="05000000000000000000" pitchFamily="2" charset="2"/>
              <a:buChar char="Ø"/>
            </a:pPr>
            <a:r>
              <a:rPr lang="es" sz="2800" b="0" i="0" u="none" baseline="0" dirty="0"/>
              <a:t>Participa en la planificación y desarrollo del PCSP </a:t>
            </a:r>
          </a:p>
          <a:p>
            <a:pPr marL="491490" indent="-457200" algn="l" rtl="0">
              <a:buFont typeface="Wingdings" panose="05000000000000000000" pitchFamily="2" charset="2"/>
              <a:buChar char="Ø"/>
            </a:pPr>
            <a:r>
              <a:rPr lang="es" sz="2800" b="0" i="0" u="none" baseline="0" dirty="0"/>
              <a:t>Vincula al(a la) participante con los servicios y recursos disponibles</a:t>
            </a:r>
          </a:p>
          <a:p>
            <a:pPr marL="491490" indent="-457200" algn="l" rtl="0">
              <a:buFont typeface="Wingdings" panose="05000000000000000000" pitchFamily="2" charset="2"/>
              <a:buChar char="Ø"/>
            </a:pPr>
            <a:r>
              <a:rPr lang="es" sz="2800" b="0" i="0" u="none" baseline="0" dirty="0"/>
              <a:t>Facilita la prestación de servicios directos.</a:t>
            </a:r>
          </a:p>
          <a:p>
            <a:pPr marL="491490" indent="-457200" algn="l" rtl="0">
              <a:buFont typeface="Wingdings" panose="05000000000000000000" pitchFamily="2" charset="2"/>
              <a:buChar char="Ø"/>
            </a:pPr>
            <a:r>
              <a:rPr lang="es" sz="2800" b="0" i="0" u="none" baseline="0" dirty="0"/>
              <a:t>Ayuda al(a la) participante con las funciones del personal.</a:t>
            </a:r>
          </a:p>
          <a:p>
            <a:endParaRPr lang="es" sz="2800" b="0" dirty="0"/>
          </a:p>
          <a:p>
            <a:endParaRPr lang="es" sz="2800" dirty="0"/>
          </a:p>
          <a:p>
            <a:endParaRPr lang="es" dirty="0"/>
          </a:p>
        </p:txBody>
      </p:sp>
      <p:pic>
        <p:nvPicPr>
          <p:cNvPr id="6" name="Content Placeholder 10" descr="Una imagen que contiene texto&#10;&#10;Descripción generada automáticamente">
            <a:extLst>
              <a:ext uri="{FF2B5EF4-FFF2-40B4-BE49-F238E27FC236}">
                <a16:creationId xmlns:a16="http://schemas.microsoft.com/office/drawing/2014/main" id="{55822D86-39F8-0A13-9735-B9CA477370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494" y="5994594"/>
            <a:ext cx="1133001" cy="594360"/>
          </a:xfrm>
          <a:prstGeom prst="rect">
            <a:avLst/>
          </a:prstGeom>
        </p:spPr>
      </p:pic>
      <p:sp>
        <p:nvSpPr>
          <p:cNvPr id="7" name="Slide Number Placeholder 3">
            <a:extLst>
              <a:ext uri="{FF2B5EF4-FFF2-40B4-BE49-F238E27FC236}">
                <a16:creationId xmlns:a16="http://schemas.microsoft.com/office/drawing/2014/main" id="{D2E362F7-7A79-9D60-D0CB-13685C133B3D}"/>
              </a:ext>
            </a:extLst>
          </p:cNvPr>
          <p:cNvSpPr>
            <a:spLocks noGrp="1"/>
          </p:cNvSpPr>
          <p:nvPr>
            <p:ph type="sldNum" sz="quarter" idx="12"/>
          </p:nvPr>
        </p:nvSpPr>
        <p:spPr>
          <a:xfrm>
            <a:off x="7870410" y="6223828"/>
            <a:ext cx="406400" cy="312439"/>
          </a:xfrm>
        </p:spPr>
        <p:txBody>
          <a:bodyPr vert="horz" lIns="91440" tIns="45720" rIns="91440" bIns="45720" rtlCol="0" anchor="ctr">
            <a:normAutofit/>
          </a:bodyPr>
          <a:lstStyle/>
          <a:p>
            <a:pPr algn="r" rtl="0">
              <a:spcAft>
                <a:spcPts val="600"/>
              </a:spcAft>
            </a:pPr>
            <a:fld id="{0FD36CA5-7693-4C89-B9C7-276A2083C9F1}" type="slidenum">
              <a:rPr sz="1200">
                <a:solidFill>
                  <a:schemeClr val="tx1"/>
                </a:solidFill>
              </a:rPr>
              <a:pPr>
                <a:spcAft>
                  <a:spcPts val="600"/>
                </a:spcAft>
              </a:pPr>
              <a:t>18</a:t>
            </a:fld>
            <a:endParaRPr lang="es" sz="1200" dirty="0">
              <a:solidFill>
                <a:schemeClr val="tx1"/>
              </a:solidFill>
            </a:endParaRPr>
          </a:p>
        </p:txBody>
      </p:sp>
    </p:spTree>
    <p:extLst>
      <p:ext uri="{BB962C8B-B14F-4D97-AF65-F5344CB8AC3E}">
        <p14:creationId xmlns:p14="http://schemas.microsoft.com/office/powerpoint/2010/main" val="15215461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50257">
        <p15:prstTrans prst="peelOff"/>
      </p:transition>
    </mc:Choice>
    <mc:Fallback xmlns="">
      <p:transition spd="slow" advTm="50257">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631736-2BC7-40ED-A972-4F60A501EB0D}"/>
              </a:ext>
            </a:extLst>
          </p:cNvPr>
          <p:cNvSpPr>
            <a:spLocks noGrp="1"/>
          </p:cNvSpPr>
          <p:nvPr>
            <p:ph type="title"/>
          </p:nvPr>
        </p:nvSpPr>
        <p:spPr>
          <a:xfrm>
            <a:off x="857250" y="-76200"/>
            <a:ext cx="7406640" cy="1219200"/>
          </a:xfrm>
        </p:spPr>
        <p:txBody>
          <a:bodyPr>
            <a:normAutofit fontScale="90000"/>
          </a:bodyPr>
          <a:lstStyle/>
          <a:p>
            <a:pPr rtl="0"/>
            <a:r>
              <a:rPr lang="es" b="1" i="0" u="none" baseline="0" dirty="0"/>
              <a:t>Definiciones de la Exención HCB2 </a:t>
            </a:r>
          </a:p>
        </p:txBody>
      </p:sp>
      <p:sp>
        <p:nvSpPr>
          <p:cNvPr id="3" name="Text Placeholder 2">
            <a:extLst>
              <a:ext uri="{FF2B5EF4-FFF2-40B4-BE49-F238E27FC236}">
                <a16:creationId xmlns:a16="http://schemas.microsoft.com/office/drawing/2014/main" id="{E7536565-B56F-4A16-B21B-8025DBB5F03E}"/>
              </a:ext>
            </a:extLst>
          </p:cNvPr>
          <p:cNvSpPr>
            <a:spLocks noGrp="1"/>
          </p:cNvSpPr>
          <p:nvPr>
            <p:ph type="body" idx="1"/>
          </p:nvPr>
        </p:nvSpPr>
        <p:spPr>
          <a:xfrm>
            <a:off x="323594" y="902114"/>
            <a:ext cx="8458200" cy="5562600"/>
          </a:xfrm>
        </p:spPr>
        <p:txBody>
          <a:bodyPr>
            <a:normAutofit/>
          </a:bodyPr>
          <a:lstStyle/>
          <a:p>
            <a:pPr algn="l" rtl="0"/>
            <a:r>
              <a:rPr lang="es" sz="4400" b="1" i="0" u="none" baseline="0" dirty="0">
                <a:solidFill>
                  <a:srgbClr val="0070C0"/>
                </a:solidFill>
              </a:rPr>
              <a:t>Auxiliar de</a:t>
            </a:r>
            <a:r>
              <a:rPr lang="es" sz="4400" b="0" i="0" u="none" baseline="0" dirty="0">
                <a:solidFill>
                  <a:srgbClr val="0070C0"/>
                </a:solidFill>
              </a:rPr>
              <a:t> </a:t>
            </a:r>
            <a:r>
              <a:rPr lang="es" sz="4400" b="1" i="0" u="none" baseline="0" dirty="0">
                <a:solidFill>
                  <a:srgbClr val="0070C0"/>
                </a:solidFill>
              </a:rPr>
              <a:t>Atención Asistida</a:t>
            </a:r>
          </a:p>
          <a:p>
            <a:pPr algn="ctr" rtl="0"/>
            <a:r>
              <a:rPr lang="es" sz="3000" b="1" i="0" u="none" baseline="0" dirty="0">
                <a:solidFill>
                  <a:srgbClr val="0070C0"/>
                </a:solidFill>
              </a:rPr>
              <a:t>SIEMPRE ESTÁ RESPALDADO POR LA EVALUACIÓN</a:t>
            </a:r>
            <a:endParaRPr lang="es" sz="4400" dirty="0">
              <a:solidFill>
                <a:srgbClr val="0070C0"/>
              </a:solidFill>
            </a:endParaRPr>
          </a:p>
          <a:p>
            <a:pPr marL="605790" indent="-571500" algn="l" rtl="0">
              <a:buFont typeface="Wingdings" panose="05000000000000000000" pitchFamily="2" charset="2"/>
              <a:buChar char="Ø"/>
            </a:pPr>
            <a:r>
              <a:rPr lang="es" sz="2800" b="0" i="0" u="none" baseline="0" dirty="0"/>
              <a:t>Empleado(a) por una agencia o participante para ayudar al a la) participante a realizar tareas de la vida diaria.</a:t>
            </a:r>
          </a:p>
          <a:p>
            <a:pPr marL="605790" indent="-571500" algn="l" rtl="0">
              <a:buFont typeface="Wingdings" panose="05000000000000000000" pitchFamily="2" charset="2"/>
              <a:buChar char="Ø"/>
            </a:pPr>
            <a:r>
              <a:rPr lang="es" sz="2800" b="0" i="0" u="none" baseline="0" dirty="0"/>
              <a:t>Proporciona servicios directos </a:t>
            </a:r>
            <a:r>
              <a:rPr lang="es" sz="2800" b="1" i="1" u="none" baseline="0" dirty="0"/>
              <a:t>NO CALIFICADOS</a:t>
            </a:r>
            <a:r>
              <a:rPr lang="es" sz="2800" b="0" i="0" u="none" baseline="0" dirty="0"/>
              <a:t> que permiten que el(la) participante permanezca en su hogar y comunidad en lugar de estar en una institución.</a:t>
            </a:r>
          </a:p>
          <a:p>
            <a:pPr marL="605790" indent="-571500" algn="l" rtl="0">
              <a:buFont typeface="Wingdings" panose="05000000000000000000" pitchFamily="2" charset="2"/>
              <a:buChar char="Ø"/>
            </a:pPr>
            <a:r>
              <a:rPr lang="es" sz="2800" b="0" i="0" u="none" baseline="0" dirty="0"/>
              <a:t>Se lo(a) denomina cuidador(a) o personal de apoyo directo. </a:t>
            </a:r>
          </a:p>
          <a:p>
            <a:endParaRPr lang="es" sz="3800" b="0" dirty="0"/>
          </a:p>
        </p:txBody>
      </p:sp>
      <p:pic>
        <p:nvPicPr>
          <p:cNvPr id="5" name="Content Placeholder 10" descr="Una imagen que contiene texto&#10;&#10;Descripción generada automáticamente">
            <a:extLst>
              <a:ext uri="{FF2B5EF4-FFF2-40B4-BE49-F238E27FC236}">
                <a16:creationId xmlns:a16="http://schemas.microsoft.com/office/drawing/2014/main" id="{0DD70F69-402F-339A-57F6-FE927BD98F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494" y="5994594"/>
            <a:ext cx="1133001" cy="594360"/>
          </a:xfrm>
          <a:prstGeom prst="rect">
            <a:avLst/>
          </a:prstGeom>
        </p:spPr>
      </p:pic>
      <p:sp>
        <p:nvSpPr>
          <p:cNvPr id="7" name="Slide Number Placeholder 3">
            <a:extLst>
              <a:ext uri="{FF2B5EF4-FFF2-40B4-BE49-F238E27FC236}">
                <a16:creationId xmlns:a16="http://schemas.microsoft.com/office/drawing/2014/main" id="{BA608E48-33B5-C735-C8DE-6C69355B6FE8}"/>
              </a:ext>
            </a:extLst>
          </p:cNvPr>
          <p:cNvSpPr>
            <a:spLocks noGrp="1"/>
          </p:cNvSpPr>
          <p:nvPr>
            <p:ph type="sldNum" sz="quarter" idx="12"/>
          </p:nvPr>
        </p:nvSpPr>
        <p:spPr>
          <a:xfrm>
            <a:off x="7870410" y="6223828"/>
            <a:ext cx="406400" cy="312439"/>
          </a:xfrm>
        </p:spPr>
        <p:txBody>
          <a:bodyPr vert="horz" lIns="91440" tIns="45720" rIns="91440" bIns="45720" rtlCol="0" anchor="ctr">
            <a:normAutofit/>
          </a:bodyPr>
          <a:lstStyle/>
          <a:p>
            <a:pPr algn="r" rtl="0">
              <a:spcAft>
                <a:spcPts val="600"/>
              </a:spcAft>
            </a:pPr>
            <a:fld id="{0FD36CA5-7693-4C89-B9C7-276A2083C9F1}" type="slidenum">
              <a:rPr sz="1200">
                <a:solidFill>
                  <a:schemeClr val="tx1"/>
                </a:solidFill>
              </a:rPr>
              <a:pPr>
                <a:spcAft>
                  <a:spcPts val="600"/>
                </a:spcAft>
              </a:pPr>
              <a:t>19</a:t>
            </a:fld>
            <a:endParaRPr lang="es" sz="1200" dirty="0">
              <a:solidFill>
                <a:schemeClr val="tx1"/>
              </a:solidFill>
            </a:endParaRPr>
          </a:p>
        </p:txBody>
      </p:sp>
    </p:spTree>
    <p:extLst>
      <p:ext uri="{BB962C8B-B14F-4D97-AF65-F5344CB8AC3E}">
        <p14:creationId xmlns:p14="http://schemas.microsoft.com/office/powerpoint/2010/main" val="11525528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35931">
        <p15:prstTrans prst="peelOff"/>
      </p:transition>
    </mc:Choice>
    <mc:Fallback xmlns="">
      <p:transition spd="slow" advTm="35931">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3">
                                            <p:txEl>
                                              <p:pRg st="1" end="1"/>
                                            </p:txEl>
                                          </p:spTgt>
                                        </p:tgtEl>
                                      </p:cBhvr>
                                    </p:animEffect>
                                    <p:animScale>
                                      <p:cBhvr>
                                        <p:cTn id="7" dur="250" autoRev="1" fill="hold"/>
                                        <p:tgtEl>
                                          <p:spTgt spid="3">
                                            <p:txEl>
                                              <p:pRg st="1" end="1"/>
                                            </p:txEl>
                                          </p:spTgt>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500" tmFilter="0, 0; .2, .5; .8, .5; 1, 0"/>
                                        <p:tgtEl>
                                          <p:spTgt spid="3">
                                            <p:txEl>
                                              <p:pRg st="3" end="3"/>
                                            </p:txEl>
                                          </p:spTgt>
                                        </p:tgtEl>
                                      </p:cBhvr>
                                    </p:animEffect>
                                    <p:animScale>
                                      <p:cBhvr>
                                        <p:cTn id="12" dur="250" autoRev="1" fill="hold"/>
                                        <p:tgtEl>
                                          <p:spTgt spid="3">
                                            <p:txEl>
                                              <p:pRg st="3" end="3"/>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00C4F1C3-3ADD-491F-8C66-57912A2421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3355" y="243840"/>
            <a:ext cx="879348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9" name="Rectangle 18">
            <a:extLst>
              <a:ext uri="{FF2B5EF4-FFF2-40B4-BE49-F238E27FC236}">
                <a16:creationId xmlns:a16="http://schemas.microsoft.com/office/drawing/2014/main" id="{DAFA3325-D377-4457-B847-8ECD2CC679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accent1"/>
          </a:solidFill>
          <a:ln w="12700" cmpd="sng">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a:extLst>
              <a:ext uri="{FF2B5EF4-FFF2-40B4-BE49-F238E27FC236}">
                <a16:creationId xmlns:a16="http://schemas.microsoft.com/office/drawing/2014/main" id="{20013E4B-D141-434B-8421-5E9DDF0C8E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558228" cy="6858000"/>
          </a:xfrm>
          <a:prstGeom prst="rect">
            <a:avLst/>
          </a:prstGeom>
          <a:solidFill>
            <a:schemeClr val="tx1">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C7FF8852-E4B4-4A9E-B767-715D8B40C724}"/>
              </a:ext>
            </a:extLst>
          </p:cNvPr>
          <p:cNvSpPr>
            <a:spLocks noGrp="1"/>
          </p:cNvSpPr>
          <p:nvPr>
            <p:ph type="title"/>
          </p:nvPr>
        </p:nvSpPr>
        <p:spPr>
          <a:xfrm>
            <a:off x="667485" y="1928321"/>
            <a:ext cx="3223260" cy="2381793"/>
          </a:xfrm>
        </p:spPr>
        <p:txBody>
          <a:bodyPr vert="horz" lIns="91440" tIns="45720" rIns="91440" bIns="45720" rtlCol="0" anchor="ctr">
            <a:normAutofit/>
          </a:bodyPr>
          <a:lstStyle/>
          <a:p>
            <a:pPr defTabSz="914400" rtl="0"/>
            <a:br>
              <a:rPr lang="es" sz="2400" b="1" i="0" u="none" strike="noStrike" baseline="0">
                <a:solidFill>
                  <a:schemeClr val="bg1"/>
                </a:solidFill>
              </a:rPr>
            </a:br>
            <a:r>
              <a:rPr lang="es" sz="4000" b="1" i="0" u="none" strike="noStrike" baseline="0">
                <a:solidFill>
                  <a:schemeClr val="bg1"/>
                </a:solidFill>
              </a:rPr>
              <a:t>Objetivos de la Capacitación</a:t>
            </a:r>
            <a:br>
              <a:rPr lang="es" sz="2400" b="1" i="0" u="none" strike="noStrike" baseline="0">
                <a:solidFill>
                  <a:schemeClr val="bg1"/>
                </a:solidFill>
              </a:rPr>
            </a:br>
            <a:br>
              <a:rPr lang="es" sz="2400" b="1" i="0" u="none" strike="noStrike" baseline="0">
                <a:solidFill>
                  <a:schemeClr val="bg1"/>
                </a:solidFill>
              </a:rPr>
            </a:br>
            <a:endParaRPr lang="es" sz="2400" b="1" i="0" u="none" strike="noStrike" baseline="0" dirty="0">
              <a:solidFill>
                <a:schemeClr val="bg1"/>
              </a:solidFill>
            </a:endParaRPr>
          </a:p>
        </p:txBody>
      </p:sp>
      <p:sp>
        <p:nvSpPr>
          <p:cNvPr id="3" name="Text Placeholder 2">
            <a:extLst>
              <a:ext uri="{FF2B5EF4-FFF2-40B4-BE49-F238E27FC236}">
                <a16:creationId xmlns:a16="http://schemas.microsoft.com/office/drawing/2014/main" id="{8CBFF53A-3761-4F99-AF3D-8804C509A038}"/>
              </a:ext>
            </a:extLst>
          </p:cNvPr>
          <p:cNvSpPr>
            <a:spLocks noGrp="1"/>
          </p:cNvSpPr>
          <p:nvPr>
            <p:ph type="body" idx="1"/>
          </p:nvPr>
        </p:nvSpPr>
        <p:spPr>
          <a:xfrm>
            <a:off x="4585773" y="76200"/>
            <a:ext cx="4493201" cy="6705600"/>
          </a:xfrm>
        </p:spPr>
        <p:txBody>
          <a:bodyPr vert="horz" lIns="91440" tIns="45720" rIns="91440" bIns="45720" rtlCol="0" anchor="ctr">
            <a:normAutofit lnSpcReduction="10000"/>
          </a:bodyPr>
          <a:lstStyle/>
          <a:p>
            <a:pPr marL="0" algn="ctr" defTabSz="914400" rtl="0"/>
            <a:r>
              <a:rPr lang="es" sz="2400" b="1" i="0" u="sng" baseline="0" dirty="0">
                <a:solidFill>
                  <a:schemeClr val="tx1"/>
                </a:solidFill>
              </a:rPr>
              <a:t>Proporcionar una comprensión básica de:</a:t>
            </a:r>
          </a:p>
          <a:p>
            <a:pPr marL="742950" lvl="2" indent="-182880" algn="l" defTabSz="914400" rtl="0">
              <a:buClr>
                <a:schemeClr val="accent1"/>
              </a:buClr>
              <a:buFont typeface="Corbel" pitchFamily="34" charset="0"/>
              <a:buChar char="•"/>
            </a:pPr>
            <a:endParaRPr lang="es" sz="2400" dirty="0">
              <a:solidFill>
                <a:schemeClr val="tx1"/>
              </a:solidFill>
            </a:endParaRPr>
          </a:p>
          <a:p>
            <a:pPr marL="742950" lvl="2" indent="-182880" algn="l" defTabSz="914400" rtl="0">
              <a:buClr>
                <a:schemeClr val="accent1"/>
              </a:buClr>
              <a:buFont typeface="Corbel" pitchFamily="34" charset="0"/>
              <a:buChar char="•"/>
            </a:pPr>
            <a:r>
              <a:rPr lang="es" sz="2400" b="0" i="0" u="none" baseline="0" dirty="0">
                <a:solidFill>
                  <a:schemeClr val="tx1"/>
                </a:solidFill>
              </a:rPr>
              <a:t>Programas de Exención de Servicios Basados en el Hogar y la Comunidad (HCBS, por sus siglas en inglés)</a:t>
            </a:r>
          </a:p>
          <a:p>
            <a:pPr marL="560070" lvl="2" indent="-182880" algn="l" defTabSz="914400" rtl="0">
              <a:buClr>
                <a:schemeClr val="accent1"/>
              </a:buClr>
              <a:buFont typeface="Corbel" pitchFamily="34" charset="0"/>
              <a:buChar char="•"/>
            </a:pPr>
            <a:endParaRPr lang="es" sz="2400" dirty="0">
              <a:solidFill>
                <a:schemeClr val="tx1"/>
              </a:solidFill>
            </a:endParaRPr>
          </a:p>
          <a:p>
            <a:pPr marL="742950" lvl="2" indent="-182880" algn="l" defTabSz="914400" rtl="0">
              <a:buClr>
                <a:schemeClr val="accent1"/>
              </a:buClr>
              <a:buFont typeface="Corbel" pitchFamily="34" charset="0"/>
              <a:buChar char="•"/>
            </a:pPr>
            <a:r>
              <a:rPr lang="es" sz="2400" b="0" i="0" u="none" strike="noStrike" baseline="0" dirty="0">
                <a:solidFill>
                  <a:schemeClr val="tx1"/>
                </a:solidFill>
              </a:rPr>
              <a:t>Presta</a:t>
            </a:r>
            <a:r>
              <a:rPr lang="es" sz="2400" b="0" i="0" u="none" baseline="0" dirty="0">
                <a:solidFill>
                  <a:schemeClr val="tx1"/>
                </a:solidFill>
              </a:rPr>
              <a:t>ción de Servicios de Atención Asistida según HCB2</a:t>
            </a:r>
          </a:p>
          <a:p>
            <a:pPr marL="560070" lvl="2" indent="-182880" algn="l" defTabSz="914400" rtl="0">
              <a:buClr>
                <a:schemeClr val="accent1"/>
              </a:buClr>
              <a:buFont typeface="Corbel" pitchFamily="34" charset="0"/>
              <a:buChar char="•"/>
            </a:pPr>
            <a:endParaRPr lang="es" sz="2400" dirty="0">
              <a:solidFill>
                <a:schemeClr val="tx1"/>
              </a:solidFill>
            </a:endParaRPr>
          </a:p>
          <a:p>
            <a:pPr marL="742950" lvl="2" indent="-182880" algn="l" defTabSz="914400" rtl="0">
              <a:buClr>
                <a:schemeClr val="accent1"/>
              </a:buClr>
              <a:buFont typeface="Corbel" pitchFamily="34" charset="0"/>
              <a:buChar char="•"/>
            </a:pPr>
            <a:r>
              <a:rPr lang="es" sz="2400" b="0" i="0" u="none" strike="noStrike" baseline="0" dirty="0">
                <a:solidFill>
                  <a:schemeClr val="tx1"/>
                </a:solidFill>
              </a:rPr>
              <a:t>Función del(de la) Auxiliar de Atención Asistida</a:t>
            </a:r>
          </a:p>
          <a:p>
            <a:pPr marL="742950" lvl="2" indent="-182880" algn="l" defTabSz="914400" rtl="0">
              <a:buClr>
                <a:schemeClr val="accent1"/>
              </a:buClr>
              <a:buFont typeface="Corbel" pitchFamily="34" charset="0"/>
              <a:buChar char="•"/>
            </a:pPr>
            <a:endParaRPr lang="es" sz="2400" dirty="0">
              <a:solidFill>
                <a:schemeClr val="tx1"/>
              </a:solidFill>
            </a:endParaRPr>
          </a:p>
          <a:p>
            <a:pPr marL="742950" lvl="2" indent="-182880" algn="l" defTabSz="914400" rtl="0">
              <a:buClr>
                <a:schemeClr val="accent1"/>
              </a:buClr>
              <a:buFont typeface="Corbel" pitchFamily="34" charset="0"/>
              <a:buChar char="•"/>
            </a:pPr>
            <a:r>
              <a:rPr lang="es" sz="2400" b="0" i="0" u="none" baseline="0" dirty="0">
                <a:solidFill>
                  <a:schemeClr val="tx1"/>
                </a:solidFill>
              </a:rPr>
              <a:t>Principios Centrados en la Persona</a:t>
            </a:r>
            <a:br>
              <a:rPr lang="es" sz="1700" i="0" u="none" strike="noStrike" baseline="0" dirty="0">
                <a:solidFill>
                  <a:schemeClr val="tx1"/>
                </a:solidFill>
              </a:rPr>
            </a:br>
            <a:endParaRPr lang="es" sz="1700" dirty="0">
              <a:solidFill>
                <a:schemeClr val="tx1"/>
              </a:solidFill>
            </a:endParaRPr>
          </a:p>
        </p:txBody>
      </p:sp>
      <p:sp>
        <p:nvSpPr>
          <p:cNvPr id="7" name="Slide Number Placeholder 3">
            <a:extLst>
              <a:ext uri="{FF2B5EF4-FFF2-40B4-BE49-F238E27FC236}">
                <a16:creationId xmlns:a16="http://schemas.microsoft.com/office/drawing/2014/main" id="{003D7A9E-2CAB-D9DE-F8DD-69BBE81713B0}"/>
              </a:ext>
            </a:extLst>
          </p:cNvPr>
          <p:cNvSpPr>
            <a:spLocks noGrp="1"/>
          </p:cNvSpPr>
          <p:nvPr>
            <p:ph type="sldNum" sz="quarter" idx="12"/>
          </p:nvPr>
        </p:nvSpPr>
        <p:spPr>
          <a:xfrm>
            <a:off x="6997147" y="6223828"/>
            <a:ext cx="1279663" cy="365125"/>
          </a:xfrm>
        </p:spPr>
        <p:txBody>
          <a:bodyPr vert="horz" lIns="91440" tIns="45720" rIns="91440" bIns="45720" rtlCol="0" anchor="ctr">
            <a:normAutofit/>
          </a:bodyPr>
          <a:lstStyle/>
          <a:p>
            <a:pPr algn="r" rtl="0">
              <a:spcAft>
                <a:spcPts val="600"/>
              </a:spcAft>
            </a:pPr>
            <a:fld id="{0FD36CA5-7693-4C89-B9C7-276A2083C9F1}" type="slidenum">
              <a:rPr sz="1200">
                <a:solidFill>
                  <a:schemeClr val="bg1"/>
                </a:solidFill>
              </a:rPr>
              <a:pPr>
                <a:spcAft>
                  <a:spcPts val="600"/>
                </a:spcAft>
              </a:pPr>
              <a:t>2</a:t>
            </a:fld>
            <a:endParaRPr lang="es" sz="1200" dirty="0">
              <a:solidFill>
                <a:schemeClr val="bg1"/>
              </a:solidFill>
            </a:endParaRPr>
          </a:p>
        </p:txBody>
      </p:sp>
      <p:pic>
        <p:nvPicPr>
          <p:cNvPr id="6" name="Content Placeholder 10" descr="Una imagen que contiene texto&#10;&#10;Descripción generada automáticamente">
            <a:extLst>
              <a:ext uri="{FF2B5EF4-FFF2-40B4-BE49-F238E27FC236}">
                <a16:creationId xmlns:a16="http://schemas.microsoft.com/office/drawing/2014/main" id="{27E0608F-5325-A27D-D57C-E631AB2FF3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494" y="5994594"/>
            <a:ext cx="1133001" cy="594360"/>
          </a:xfrm>
          <a:prstGeom prst="rect">
            <a:avLst/>
          </a:prstGeom>
        </p:spPr>
      </p:pic>
    </p:spTree>
    <p:extLst>
      <p:ext uri="{BB962C8B-B14F-4D97-AF65-F5344CB8AC3E}">
        <p14:creationId xmlns:p14="http://schemas.microsoft.com/office/powerpoint/2010/main" val="232660877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advTm="33330">
        <p15:prstTrans prst="peelOff"/>
      </p:transition>
    </mc:Choice>
    <mc:Fallback xmlns="">
      <p:transition spd="slow" advTm="33330">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FC8D02-2DD4-4342-80C5-03DA1A7328C0}"/>
              </a:ext>
            </a:extLst>
          </p:cNvPr>
          <p:cNvSpPr>
            <a:spLocks noGrp="1"/>
          </p:cNvSpPr>
          <p:nvPr>
            <p:ph type="title"/>
          </p:nvPr>
        </p:nvSpPr>
        <p:spPr>
          <a:xfrm>
            <a:off x="851994" y="156458"/>
            <a:ext cx="7406640" cy="1356360"/>
          </a:xfrm>
        </p:spPr>
        <p:txBody>
          <a:bodyPr>
            <a:normAutofit fontScale="90000"/>
          </a:bodyPr>
          <a:lstStyle/>
          <a:p>
            <a:pPr rtl="0"/>
            <a:r>
              <a:rPr lang="es" b="1" i="0" u="none" baseline="0"/>
              <a:t>Definiciones de la Exención HCB2 </a:t>
            </a:r>
          </a:p>
        </p:txBody>
      </p:sp>
      <p:sp>
        <p:nvSpPr>
          <p:cNvPr id="3" name="Text Placeholder 2">
            <a:extLst>
              <a:ext uri="{FF2B5EF4-FFF2-40B4-BE49-F238E27FC236}">
                <a16:creationId xmlns:a16="http://schemas.microsoft.com/office/drawing/2014/main" id="{3F017A6B-8164-48E3-B971-3F7930533BD0}"/>
              </a:ext>
            </a:extLst>
          </p:cNvPr>
          <p:cNvSpPr>
            <a:spLocks noGrp="1"/>
          </p:cNvSpPr>
          <p:nvPr>
            <p:ph type="body" idx="1"/>
          </p:nvPr>
        </p:nvSpPr>
        <p:spPr>
          <a:xfrm>
            <a:off x="285494" y="1371600"/>
            <a:ext cx="8573012" cy="4669971"/>
          </a:xfrm>
        </p:spPr>
        <p:txBody>
          <a:bodyPr>
            <a:normAutofit/>
          </a:bodyPr>
          <a:lstStyle/>
          <a:p>
            <a:pPr algn="l" rtl="0"/>
            <a:r>
              <a:rPr lang="es" sz="4400" b="1" i="0" u="none" baseline="0">
                <a:solidFill>
                  <a:srgbClr val="0070C0"/>
                </a:solidFill>
              </a:rPr>
              <a:t>Apoyos naturales </a:t>
            </a:r>
          </a:p>
          <a:p>
            <a:pPr marL="491490" indent="-457200" algn="l" rtl="0">
              <a:buFont typeface="Wingdings" panose="05000000000000000000" pitchFamily="2" charset="2"/>
              <a:buChar char="Ø"/>
            </a:pPr>
            <a:r>
              <a:rPr lang="es" b="0" i="0" u="none" baseline="0"/>
              <a:t>Persona(s) no remunerada(s), cuidador(a) principal o recurso comunitario que puede brindar atención o que históricamente ayudó al(a la) participante </a:t>
            </a:r>
          </a:p>
          <a:p>
            <a:pPr marL="491490" indent="-457200" algn="l" rtl="0">
              <a:buFont typeface="Wingdings" panose="05000000000000000000" pitchFamily="2" charset="2"/>
              <a:buChar char="Ø"/>
            </a:pPr>
            <a:r>
              <a:rPr lang="es" b="0" i="0" u="none" baseline="0"/>
              <a:t>Incluye la familia, amigos, vecinos, compañeros de habitación, miembros de la iglesia y grupos sociales o cívicos.</a:t>
            </a:r>
          </a:p>
          <a:p>
            <a:endParaRPr lang="es" dirty="0"/>
          </a:p>
        </p:txBody>
      </p:sp>
      <p:pic>
        <p:nvPicPr>
          <p:cNvPr id="5" name="Content Placeholder 10" descr="Una imagen que contiene texto&#10;&#10;Descripción generada automáticamente">
            <a:extLst>
              <a:ext uri="{FF2B5EF4-FFF2-40B4-BE49-F238E27FC236}">
                <a16:creationId xmlns:a16="http://schemas.microsoft.com/office/drawing/2014/main" id="{BE2A56C6-FFCA-F2A4-C0F5-D4AF26840A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494" y="5994594"/>
            <a:ext cx="1133001" cy="594360"/>
          </a:xfrm>
          <a:prstGeom prst="rect">
            <a:avLst/>
          </a:prstGeom>
        </p:spPr>
      </p:pic>
      <p:sp>
        <p:nvSpPr>
          <p:cNvPr id="7" name="Slide Number Placeholder 3">
            <a:extLst>
              <a:ext uri="{FF2B5EF4-FFF2-40B4-BE49-F238E27FC236}">
                <a16:creationId xmlns:a16="http://schemas.microsoft.com/office/drawing/2014/main" id="{F8D955B0-F50D-E42A-EFD7-E2F6CA694D97}"/>
              </a:ext>
            </a:extLst>
          </p:cNvPr>
          <p:cNvSpPr>
            <a:spLocks noGrp="1"/>
          </p:cNvSpPr>
          <p:nvPr>
            <p:ph type="sldNum" sz="quarter" idx="12"/>
          </p:nvPr>
        </p:nvSpPr>
        <p:spPr>
          <a:xfrm>
            <a:off x="7870410" y="6223828"/>
            <a:ext cx="406400" cy="312439"/>
          </a:xfrm>
        </p:spPr>
        <p:txBody>
          <a:bodyPr vert="horz" lIns="91440" tIns="45720" rIns="91440" bIns="45720" rtlCol="0" anchor="ctr">
            <a:normAutofit/>
          </a:bodyPr>
          <a:lstStyle/>
          <a:p>
            <a:pPr algn="r" rtl="0">
              <a:spcAft>
                <a:spcPts val="600"/>
              </a:spcAft>
            </a:pPr>
            <a:fld id="{0FD36CA5-7693-4C89-B9C7-276A2083C9F1}" type="slidenum">
              <a:rPr sz="1200">
                <a:solidFill>
                  <a:schemeClr val="tx1"/>
                </a:solidFill>
              </a:rPr>
              <a:pPr>
                <a:spcAft>
                  <a:spcPts val="600"/>
                </a:spcAft>
              </a:pPr>
              <a:t>20</a:t>
            </a:fld>
            <a:endParaRPr lang="es" sz="1200" dirty="0">
              <a:solidFill>
                <a:schemeClr val="tx1"/>
              </a:solidFill>
            </a:endParaRPr>
          </a:p>
        </p:txBody>
      </p:sp>
    </p:spTree>
    <p:extLst>
      <p:ext uri="{BB962C8B-B14F-4D97-AF65-F5344CB8AC3E}">
        <p14:creationId xmlns:p14="http://schemas.microsoft.com/office/powerpoint/2010/main" val="2474697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21883">
        <p15:prstTrans prst="peelOff"/>
      </p:transition>
    </mc:Choice>
    <mc:Fallback xmlns="">
      <p:transition spd="slow" advTm="21883">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9D2EDB-B716-416E-AE93-BEE85D0419B4}"/>
              </a:ext>
            </a:extLst>
          </p:cNvPr>
          <p:cNvSpPr>
            <a:spLocks noGrp="1"/>
          </p:cNvSpPr>
          <p:nvPr>
            <p:ph type="title"/>
          </p:nvPr>
        </p:nvSpPr>
        <p:spPr>
          <a:xfrm>
            <a:off x="851994" y="108264"/>
            <a:ext cx="7406640" cy="1024830"/>
          </a:xfrm>
        </p:spPr>
        <p:txBody>
          <a:bodyPr>
            <a:normAutofit fontScale="90000"/>
          </a:bodyPr>
          <a:lstStyle/>
          <a:p>
            <a:pPr rtl="0"/>
            <a:r>
              <a:rPr lang="es" b="1" i="0" u="none" baseline="0" dirty="0"/>
              <a:t>Definiciones de la Exención HCB2 </a:t>
            </a:r>
          </a:p>
        </p:txBody>
      </p:sp>
      <p:sp>
        <p:nvSpPr>
          <p:cNvPr id="3" name="Text Placeholder 2">
            <a:extLst>
              <a:ext uri="{FF2B5EF4-FFF2-40B4-BE49-F238E27FC236}">
                <a16:creationId xmlns:a16="http://schemas.microsoft.com/office/drawing/2014/main" id="{AB65B579-5F2A-4544-9621-4C1B3D4BEC76}"/>
              </a:ext>
            </a:extLst>
          </p:cNvPr>
          <p:cNvSpPr>
            <a:spLocks noGrp="1"/>
          </p:cNvSpPr>
          <p:nvPr>
            <p:ph type="body" idx="1"/>
          </p:nvPr>
        </p:nvSpPr>
        <p:spPr>
          <a:xfrm>
            <a:off x="193546" y="917071"/>
            <a:ext cx="8762999" cy="4802124"/>
          </a:xfrm>
        </p:spPr>
        <p:txBody>
          <a:bodyPr>
            <a:normAutofit/>
          </a:bodyPr>
          <a:lstStyle/>
          <a:p>
            <a:pPr algn="l" rtl="0"/>
            <a:r>
              <a:rPr lang="es" sz="4400" b="1" i="0" u="none" baseline="0" dirty="0">
                <a:solidFill>
                  <a:srgbClr val="0070C0"/>
                </a:solidFill>
              </a:rPr>
              <a:t>Plan de Respaldo de Emergencia</a:t>
            </a:r>
          </a:p>
        </p:txBody>
      </p:sp>
      <p:sp>
        <p:nvSpPr>
          <p:cNvPr id="6" name="TextBox 5">
            <a:extLst>
              <a:ext uri="{FF2B5EF4-FFF2-40B4-BE49-F238E27FC236}">
                <a16:creationId xmlns:a16="http://schemas.microsoft.com/office/drawing/2014/main" id="{6820F139-CA8E-42D7-A5CF-20292592FACC}"/>
              </a:ext>
            </a:extLst>
          </p:cNvPr>
          <p:cNvSpPr txBox="1"/>
          <p:nvPr/>
        </p:nvSpPr>
        <p:spPr>
          <a:xfrm>
            <a:off x="320548" y="1663127"/>
            <a:ext cx="8629906" cy="3539430"/>
          </a:xfrm>
          <a:prstGeom prst="rect">
            <a:avLst/>
          </a:prstGeom>
          <a:noFill/>
        </p:spPr>
        <p:txBody>
          <a:bodyPr wrap="square">
            <a:spAutoFit/>
          </a:bodyPr>
          <a:lstStyle/>
          <a:p>
            <a:pPr marL="457200" indent="-457200" algn="l" rtl="0">
              <a:buFont typeface="Wingdings" panose="05000000000000000000" pitchFamily="2" charset="2"/>
              <a:buChar char="Ø"/>
            </a:pPr>
            <a:r>
              <a:rPr lang="es" sz="2800" b="0" i="0" u="none" baseline="0" dirty="0">
                <a:solidFill>
                  <a:srgbClr val="AFC129"/>
                </a:solidFill>
              </a:rPr>
              <a:t>Garantiza que se mantenga el apoyo para el(la) participante en caso de una emergencia de personal inesperada.</a:t>
            </a:r>
          </a:p>
          <a:p>
            <a:pPr marL="457200" indent="-457200" algn="l" rtl="0">
              <a:buFont typeface="Wingdings" panose="05000000000000000000" pitchFamily="2" charset="2"/>
              <a:buChar char="Ø"/>
            </a:pPr>
            <a:r>
              <a:rPr lang="es" sz="2800" b="0" i="0" u="none" baseline="0" dirty="0">
                <a:solidFill>
                  <a:srgbClr val="AFC129"/>
                </a:solidFill>
              </a:rPr>
              <a:t>Obligatorio para todos los participantes de la exención HCB2</a:t>
            </a:r>
          </a:p>
          <a:p>
            <a:pPr marL="457200" indent="-457200" algn="l" rtl="0">
              <a:buFont typeface="Wingdings" panose="05000000000000000000" pitchFamily="2" charset="2"/>
              <a:buChar char="Ø"/>
            </a:pPr>
            <a:r>
              <a:rPr lang="es" sz="2800" b="0" i="0" u="none" baseline="0" dirty="0">
                <a:solidFill>
                  <a:srgbClr val="AFC129"/>
                </a:solidFill>
              </a:rPr>
              <a:t>Debe comunicarse a todas las partes que brindan atención al(a la) participante.</a:t>
            </a:r>
          </a:p>
          <a:p>
            <a:pPr marL="457200" indent="-457200" algn="l" rtl="0">
              <a:buFont typeface="Wingdings" panose="05000000000000000000" pitchFamily="2" charset="2"/>
              <a:buChar char="Ø"/>
            </a:pPr>
            <a:r>
              <a:rPr lang="es" sz="2800" b="0" i="0" u="none" baseline="0" dirty="0">
                <a:solidFill>
                  <a:srgbClr val="AFC129"/>
                </a:solidFill>
              </a:rPr>
              <a:t>La planificación de respaldo antes de una emergencia ayuda a garantizar la salud, la seguridad y el bienestar de los participantes. </a:t>
            </a:r>
          </a:p>
          <a:p>
            <a:pPr marL="457200" indent="-457200" algn="l" rtl="0">
              <a:buFont typeface="Wingdings" panose="05000000000000000000" pitchFamily="2" charset="2"/>
              <a:buChar char="Ø"/>
            </a:pPr>
            <a:endParaRPr lang="es" sz="2800" dirty="0"/>
          </a:p>
        </p:txBody>
      </p:sp>
      <p:pic>
        <p:nvPicPr>
          <p:cNvPr id="5" name="Content Placeholder 10" descr="Una imagen que contiene texto&#10;&#10;Descripción generada automáticamente">
            <a:extLst>
              <a:ext uri="{FF2B5EF4-FFF2-40B4-BE49-F238E27FC236}">
                <a16:creationId xmlns:a16="http://schemas.microsoft.com/office/drawing/2014/main" id="{30EE8EB0-3F66-3BBA-B962-43DF5A5D23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494" y="5994594"/>
            <a:ext cx="1133001" cy="594360"/>
          </a:xfrm>
          <a:prstGeom prst="rect">
            <a:avLst/>
          </a:prstGeom>
        </p:spPr>
      </p:pic>
      <p:sp>
        <p:nvSpPr>
          <p:cNvPr id="8" name="Slide Number Placeholder 3">
            <a:extLst>
              <a:ext uri="{FF2B5EF4-FFF2-40B4-BE49-F238E27FC236}">
                <a16:creationId xmlns:a16="http://schemas.microsoft.com/office/drawing/2014/main" id="{000A34CB-6E5D-7AA2-4D68-9F3D79CF3A00}"/>
              </a:ext>
            </a:extLst>
          </p:cNvPr>
          <p:cNvSpPr>
            <a:spLocks noGrp="1"/>
          </p:cNvSpPr>
          <p:nvPr>
            <p:ph type="sldNum" sz="quarter" idx="12"/>
          </p:nvPr>
        </p:nvSpPr>
        <p:spPr>
          <a:xfrm>
            <a:off x="7870410" y="6223828"/>
            <a:ext cx="406400" cy="312439"/>
          </a:xfrm>
        </p:spPr>
        <p:txBody>
          <a:bodyPr vert="horz" lIns="91440" tIns="45720" rIns="91440" bIns="45720" rtlCol="0" anchor="ctr">
            <a:normAutofit/>
          </a:bodyPr>
          <a:lstStyle/>
          <a:p>
            <a:pPr algn="r" rtl="0">
              <a:spcAft>
                <a:spcPts val="600"/>
              </a:spcAft>
            </a:pPr>
            <a:fld id="{0FD36CA5-7693-4C89-B9C7-276A2083C9F1}" type="slidenum">
              <a:rPr sz="1200">
                <a:solidFill>
                  <a:schemeClr val="tx1"/>
                </a:solidFill>
              </a:rPr>
              <a:pPr>
                <a:spcAft>
                  <a:spcPts val="600"/>
                </a:spcAft>
              </a:pPr>
              <a:t>21</a:t>
            </a:fld>
            <a:endParaRPr lang="es" sz="1200" dirty="0">
              <a:solidFill>
                <a:schemeClr val="tx1"/>
              </a:solidFill>
            </a:endParaRPr>
          </a:p>
        </p:txBody>
      </p:sp>
    </p:spTree>
    <p:extLst>
      <p:ext uri="{BB962C8B-B14F-4D97-AF65-F5344CB8AC3E}">
        <p14:creationId xmlns:p14="http://schemas.microsoft.com/office/powerpoint/2010/main" val="2658599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7030">
        <p15:prstTrans prst="peelOff"/>
      </p:transition>
    </mc:Choice>
    <mc:Fallback xmlns="">
      <p:transition spd="slow" advTm="47030">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33DA2-9DE4-4C15-BEAB-702EE8D32240}"/>
              </a:ext>
            </a:extLst>
          </p:cNvPr>
          <p:cNvSpPr>
            <a:spLocks noGrp="1"/>
          </p:cNvSpPr>
          <p:nvPr>
            <p:ph type="title"/>
          </p:nvPr>
        </p:nvSpPr>
        <p:spPr/>
        <p:txBody>
          <a:bodyPr>
            <a:normAutofit fontScale="90000"/>
          </a:bodyPr>
          <a:lstStyle/>
          <a:p>
            <a:pPr rtl="0"/>
            <a:r>
              <a:rPr lang="es" b="1" i="0" u="none" baseline="0"/>
              <a:t>Sección III </a:t>
            </a:r>
            <a:br>
              <a:rPr lang="es"/>
            </a:br>
            <a:r>
              <a:rPr lang="es" b="1" i="0" u="none" baseline="0"/>
              <a:t>de Servicios de Atención Asistida</a:t>
            </a:r>
          </a:p>
        </p:txBody>
      </p:sp>
      <p:pic>
        <p:nvPicPr>
          <p:cNvPr id="7" name="Picture 6">
            <a:extLst>
              <a:ext uri="{FF2B5EF4-FFF2-40B4-BE49-F238E27FC236}">
                <a16:creationId xmlns:a16="http://schemas.microsoft.com/office/drawing/2014/main" id="{AB381CC6-4B39-4DBF-9104-DA9F751784BB}"/>
              </a:ext>
            </a:extLst>
          </p:cNvPr>
          <p:cNvPicPr>
            <a:picLocks noChangeAspect="1"/>
          </p:cNvPicPr>
          <p:nvPr/>
        </p:nvPicPr>
        <p:blipFill>
          <a:blip r:embed="rId3"/>
          <a:stretch>
            <a:fillRect/>
          </a:stretch>
        </p:blipFill>
        <p:spPr>
          <a:xfrm>
            <a:off x="3505200" y="2438400"/>
            <a:ext cx="2438400" cy="2419350"/>
          </a:xfrm>
          <a:prstGeom prst="rect">
            <a:avLst/>
          </a:prstGeom>
        </p:spPr>
      </p:pic>
      <p:pic>
        <p:nvPicPr>
          <p:cNvPr id="8" name="Picture 7">
            <a:extLst>
              <a:ext uri="{FF2B5EF4-FFF2-40B4-BE49-F238E27FC236}">
                <a16:creationId xmlns:a16="http://schemas.microsoft.com/office/drawing/2014/main" id="{38A110D7-E15E-471B-A7B0-02292F55F735}"/>
              </a:ext>
            </a:extLst>
          </p:cNvPr>
          <p:cNvPicPr>
            <a:picLocks noChangeAspect="1"/>
          </p:cNvPicPr>
          <p:nvPr/>
        </p:nvPicPr>
        <p:blipFill>
          <a:blip r:embed="rId4"/>
          <a:stretch>
            <a:fillRect/>
          </a:stretch>
        </p:blipFill>
        <p:spPr>
          <a:xfrm>
            <a:off x="6476999" y="2438400"/>
            <a:ext cx="2133601" cy="2209799"/>
          </a:xfrm>
          <a:prstGeom prst="rect">
            <a:avLst/>
          </a:prstGeom>
        </p:spPr>
      </p:pic>
      <p:pic>
        <p:nvPicPr>
          <p:cNvPr id="10" name="Picture 9">
            <a:extLst>
              <a:ext uri="{FF2B5EF4-FFF2-40B4-BE49-F238E27FC236}">
                <a16:creationId xmlns:a16="http://schemas.microsoft.com/office/drawing/2014/main" id="{A5C81348-950D-42CE-835F-277948AF196F}"/>
              </a:ext>
            </a:extLst>
          </p:cNvPr>
          <p:cNvPicPr>
            <a:picLocks noChangeAspect="1"/>
          </p:cNvPicPr>
          <p:nvPr/>
        </p:nvPicPr>
        <p:blipFill>
          <a:blip r:embed="rId5"/>
          <a:stretch>
            <a:fillRect/>
          </a:stretch>
        </p:blipFill>
        <p:spPr>
          <a:xfrm>
            <a:off x="533400" y="2230754"/>
            <a:ext cx="2209801" cy="2834641"/>
          </a:xfrm>
          <a:prstGeom prst="rect">
            <a:avLst/>
          </a:prstGeom>
        </p:spPr>
      </p:pic>
      <p:pic>
        <p:nvPicPr>
          <p:cNvPr id="5" name="Content Placeholder 10" descr="Una imagen que contiene texto&#10;&#10;Descripción generada automáticamente">
            <a:extLst>
              <a:ext uri="{FF2B5EF4-FFF2-40B4-BE49-F238E27FC236}">
                <a16:creationId xmlns:a16="http://schemas.microsoft.com/office/drawing/2014/main" id="{188998C5-24BA-A8A5-58E5-ECBD01DDEC5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5494" y="5994594"/>
            <a:ext cx="1133001" cy="594360"/>
          </a:xfrm>
          <a:prstGeom prst="rect">
            <a:avLst/>
          </a:prstGeom>
        </p:spPr>
      </p:pic>
      <p:sp>
        <p:nvSpPr>
          <p:cNvPr id="9" name="Slide Number Placeholder 3">
            <a:extLst>
              <a:ext uri="{FF2B5EF4-FFF2-40B4-BE49-F238E27FC236}">
                <a16:creationId xmlns:a16="http://schemas.microsoft.com/office/drawing/2014/main" id="{24761C70-EA88-FC94-B598-7E7ECA3C844E}"/>
              </a:ext>
            </a:extLst>
          </p:cNvPr>
          <p:cNvSpPr>
            <a:spLocks noGrp="1"/>
          </p:cNvSpPr>
          <p:nvPr>
            <p:ph type="sldNum" sz="quarter" idx="12"/>
          </p:nvPr>
        </p:nvSpPr>
        <p:spPr>
          <a:xfrm>
            <a:off x="7870410" y="6223828"/>
            <a:ext cx="406400" cy="312439"/>
          </a:xfrm>
        </p:spPr>
        <p:txBody>
          <a:bodyPr vert="horz" lIns="91440" tIns="45720" rIns="91440" bIns="45720" rtlCol="0" anchor="ctr">
            <a:normAutofit/>
          </a:bodyPr>
          <a:lstStyle/>
          <a:p>
            <a:pPr algn="r" rtl="0">
              <a:spcAft>
                <a:spcPts val="600"/>
              </a:spcAft>
            </a:pPr>
            <a:fld id="{0FD36CA5-7693-4C89-B9C7-276A2083C9F1}" type="slidenum">
              <a:rPr sz="1200">
                <a:solidFill>
                  <a:schemeClr val="tx1"/>
                </a:solidFill>
              </a:rPr>
              <a:pPr>
                <a:spcAft>
                  <a:spcPts val="600"/>
                </a:spcAft>
              </a:pPr>
              <a:t>22</a:t>
            </a:fld>
            <a:endParaRPr lang="es" sz="1200" dirty="0">
              <a:solidFill>
                <a:schemeClr val="tx1"/>
              </a:solidFill>
            </a:endParaRPr>
          </a:p>
        </p:txBody>
      </p:sp>
    </p:spTree>
    <p:extLst>
      <p:ext uri="{BB962C8B-B14F-4D97-AF65-F5344CB8AC3E}">
        <p14:creationId xmlns:p14="http://schemas.microsoft.com/office/powerpoint/2010/main" val="31447248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7254">
        <p15:prstTrans prst="peelOff"/>
      </p:transition>
    </mc:Choice>
    <mc:Fallback xmlns="">
      <p:transition spd="slow" advTm="7254">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00C4F1C3-3ADD-491F-8C66-57912A2421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3355" y="243840"/>
            <a:ext cx="879348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a:extLst>
              <a:ext uri="{FF2B5EF4-FFF2-40B4-BE49-F238E27FC236}">
                <a16:creationId xmlns:a16="http://schemas.microsoft.com/office/drawing/2014/main" id="{7578A52D-2496-4956-A9A4-EA5C38B2F1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999"/>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21">
            <a:extLst>
              <a:ext uri="{FF2B5EF4-FFF2-40B4-BE49-F238E27FC236}">
                <a16:creationId xmlns:a16="http://schemas.microsoft.com/office/drawing/2014/main" id="{9809C8E2-EF9B-4E0B-A17E-836DE0508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1299" y="321733"/>
            <a:ext cx="8661399" cy="1886373"/>
          </a:xfrm>
          <a:prstGeom prst="rect">
            <a:avLst/>
          </a:pr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F4118827-1050-4684-A0DD-A3200D9252B6}"/>
              </a:ext>
            </a:extLst>
          </p:cNvPr>
          <p:cNvSpPr>
            <a:spLocks noGrp="1"/>
          </p:cNvSpPr>
          <p:nvPr>
            <p:ph type="title"/>
          </p:nvPr>
        </p:nvSpPr>
        <p:spPr>
          <a:xfrm>
            <a:off x="241298" y="609600"/>
            <a:ext cx="8661398" cy="1356360"/>
          </a:xfrm>
        </p:spPr>
        <p:txBody>
          <a:bodyPr vert="horz" lIns="91440" tIns="45720" rIns="91440" bIns="45720" rtlCol="0" anchor="ctr">
            <a:normAutofit/>
          </a:bodyPr>
          <a:lstStyle/>
          <a:p>
            <a:pPr defTabSz="914400" rtl="0"/>
            <a:r>
              <a:rPr lang="es" sz="4400" b="1" i="0" u="none" baseline="0">
                <a:solidFill>
                  <a:srgbClr val="FFFFFF"/>
                </a:solidFill>
              </a:rPr>
              <a:t>¿Qué es la </a:t>
            </a:r>
            <a:br>
              <a:rPr lang="es" sz="4400">
                <a:solidFill>
                  <a:srgbClr val="FFFFFF"/>
                </a:solidFill>
              </a:rPr>
            </a:br>
            <a:r>
              <a:rPr lang="es" sz="4400" b="1" i="0" u="none" baseline="0">
                <a:solidFill>
                  <a:srgbClr val="FFFFFF"/>
                </a:solidFill>
              </a:rPr>
              <a:t>Asistencia de Cuidados (AC)?</a:t>
            </a:r>
          </a:p>
        </p:txBody>
      </p:sp>
      <p:sp useBgFill="1">
        <p:nvSpPr>
          <p:cNvPr id="24" name="Rectangle 23">
            <a:extLst>
              <a:ext uri="{FF2B5EF4-FFF2-40B4-BE49-F238E27FC236}">
                <a16:creationId xmlns:a16="http://schemas.microsoft.com/office/drawing/2014/main" id="{61EB557E-621E-4254-B750-85274C5F4D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529841"/>
            <a:ext cx="9144000" cy="432815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 dirty="0"/>
          </a:p>
        </p:txBody>
      </p:sp>
      <p:sp>
        <p:nvSpPr>
          <p:cNvPr id="3" name="Text Placeholder 2">
            <a:extLst>
              <a:ext uri="{FF2B5EF4-FFF2-40B4-BE49-F238E27FC236}">
                <a16:creationId xmlns:a16="http://schemas.microsoft.com/office/drawing/2014/main" id="{4CBAE9C9-970B-4CD6-94C7-29850B670001}"/>
              </a:ext>
            </a:extLst>
          </p:cNvPr>
          <p:cNvSpPr>
            <a:spLocks noGrp="1"/>
          </p:cNvSpPr>
          <p:nvPr>
            <p:ph type="body" idx="1"/>
          </p:nvPr>
        </p:nvSpPr>
        <p:spPr>
          <a:xfrm>
            <a:off x="609600" y="2667000"/>
            <a:ext cx="8001000" cy="3320608"/>
          </a:xfrm>
        </p:spPr>
        <p:txBody>
          <a:bodyPr vert="horz" lIns="91440" tIns="45720" rIns="91440" bIns="45720" rtlCol="0">
            <a:normAutofit lnSpcReduction="10000"/>
          </a:bodyPr>
          <a:lstStyle/>
          <a:p>
            <a:pPr marL="0" algn="l" defTabSz="914400" rtl="0"/>
            <a:r>
              <a:rPr lang="es" b="1" i="0" u="none" baseline="0">
                <a:solidFill>
                  <a:schemeClr val="tx1"/>
                </a:solidFill>
              </a:rPr>
              <a:t>Los servicios brindados están respaldados por la evaluación e incluyen asistencia práctica no médica para el(la) participante que tiene limitaciones para realizar: </a:t>
            </a:r>
          </a:p>
          <a:p>
            <a:pPr marL="845820" indent="-457200" algn="l" defTabSz="914400" rtl="0">
              <a:buFont typeface="Wingdings" panose="05000000000000000000" pitchFamily="2" charset="2"/>
              <a:buChar char="Ø"/>
            </a:pPr>
            <a:r>
              <a:rPr lang="es" b="1" i="0" u="none" baseline="0">
                <a:solidFill>
                  <a:schemeClr val="tx1"/>
                </a:solidFill>
              </a:rPr>
              <a:t>Actividades de la Vida Diaria (AVD) </a:t>
            </a:r>
          </a:p>
          <a:p>
            <a:pPr marL="887095" indent="-457200" algn="l" defTabSz="914400" rtl="0">
              <a:buFont typeface="Wingdings" panose="05000000000000000000" pitchFamily="2" charset="2"/>
              <a:buChar char="Ø"/>
            </a:pPr>
            <a:r>
              <a:rPr lang="es" b="1" i="0" u="none" baseline="0">
                <a:solidFill>
                  <a:schemeClr val="tx1"/>
                </a:solidFill>
              </a:rPr>
              <a:t>Actividades Instrumentales de la Vida Diaria (AIVD, por sus siglas en inglés)</a:t>
            </a:r>
          </a:p>
        </p:txBody>
      </p:sp>
      <p:pic>
        <p:nvPicPr>
          <p:cNvPr id="5" name="Content Placeholder 10" descr="Una imagen que contiene texto&#10;&#10;Descripción generada automáticamente">
            <a:extLst>
              <a:ext uri="{FF2B5EF4-FFF2-40B4-BE49-F238E27FC236}">
                <a16:creationId xmlns:a16="http://schemas.microsoft.com/office/drawing/2014/main" id="{F0BF0D7F-E494-158C-70CE-64190F74DD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494" y="5994594"/>
            <a:ext cx="1133001" cy="594360"/>
          </a:xfrm>
          <a:prstGeom prst="rect">
            <a:avLst/>
          </a:prstGeom>
        </p:spPr>
      </p:pic>
      <p:sp>
        <p:nvSpPr>
          <p:cNvPr id="7" name="Slide Number Placeholder 3">
            <a:extLst>
              <a:ext uri="{FF2B5EF4-FFF2-40B4-BE49-F238E27FC236}">
                <a16:creationId xmlns:a16="http://schemas.microsoft.com/office/drawing/2014/main" id="{2D0B0B6F-F9F4-C2FC-AF4F-CC1E0F8D9657}"/>
              </a:ext>
            </a:extLst>
          </p:cNvPr>
          <p:cNvSpPr>
            <a:spLocks noGrp="1"/>
          </p:cNvSpPr>
          <p:nvPr>
            <p:ph type="sldNum" sz="quarter" idx="12"/>
          </p:nvPr>
        </p:nvSpPr>
        <p:spPr>
          <a:xfrm>
            <a:off x="7870410" y="6223828"/>
            <a:ext cx="406400" cy="312439"/>
          </a:xfrm>
        </p:spPr>
        <p:txBody>
          <a:bodyPr vert="horz" lIns="91440" tIns="45720" rIns="91440" bIns="45720" rtlCol="0" anchor="ctr">
            <a:normAutofit/>
          </a:bodyPr>
          <a:lstStyle/>
          <a:p>
            <a:pPr algn="r" rtl="0">
              <a:spcAft>
                <a:spcPts val="600"/>
              </a:spcAft>
            </a:pPr>
            <a:fld id="{0FD36CA5-7693-4C89-B9C7-276A2083C9F1}" type="slidenum">
              <a:rPr sz="1200">
                <a:solidFill>
                  <a:schemeClr val="tx1"/>
                </a:solidFill>
              </a:rPr>
              <a:pPr>
                <a:spcAft>
                  <a:spcPts val="600"/>
                </a:spcAft>
              </a:pPr>
              <a:t>23</a:t>
            </a:fld>
            <a:endParaRPr lang="es" sz="1200" dirty="0">
              <a:solidFill>
                <a:schemeClr val="tx1"/>
              </a:solidFill>
            </a:endParaRPr>
          </a:p>
        </p:txBody>
      </p:sp>
    </p:spTree>
    <p:extLst>
      <p:ext uri="{BB962C8B-B14F-4D97-AF65-F5344CB8AC3E}">
        <p14:creationId xmlns:p14="http://schemas.microsoft.com/office/powerpoint/2010/main" val="172062458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advTm="19328">
        <p15:prstTrans prst="peelOff"/>
      </p:transition>
    </mc:Choice>
    <mc:Fallback xmlns="">
      <p:transition spd="slow" advTm="19328">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DD0CB-1108-410C-8173-C2EDFEF5E5F6}"/>
              </a:ext>
            </a:extLst>
          </p:cNvPr>
          <p:cNvSpPr>
            <a:spLocks noGrp="1"/>
          </p:cNvSpPr>
          <p:nvPr>
            <p:ph type="title"/>
          </p:nvPr>
        </p:nvSpPr>
        <p:spPr>
          <a:xfrm>
            <a:off x="0" y="304800"/>
            <a:ext cx="8915400" cy="1219200"/>
          </a:xfrm>
        </p:spPr>
        <p:txBody>
          <a:bodyPr>
            <a:normAutofit/>
          </a:bodyPr>
          <a:lstStyle/>
          <a:p>
            <a:pPr algn="ctr" rtl="0"/>
            <a:r>
              <a:rPr lang="es" sz="5400" b="1" i="0" u="none" strike="noStrike" baseline="0">
                <a:solidFill>
                  <a:srgbClr val="2784C5"/>
                </a:solidFill>
              </a:rPr>
              <a:t> </a:t>
            </a:r>
            <a:r>
              <a:rPr lang="es" sz="4500" b="1" i="0" u="none" strike="noStrike" baseline="0">
                <a:solidFill>
                  <a:srgbClr val="2784C5"/>
                </a:solidFill>
              </a:rPr>
              <a:t>Actividades de la Vida Diaria (AVD) </a:t>
            </a:r>
          </a:p>
        </p:txBody>
      </p:sp>
      <p:sp>
        <p:nvSpPr>
          <p:cNvPr id="3" name="Text Placeholder 2">
            <a:extLst>
              <a:ext uri="{FF2B5EF4-FFF2-40B4-BE49-F238E27FC236}">
                <a16:creationId xmlns:a16="http://schemas.microsoft.com/office/drawing/2014/main" id="{AFD2B88C-E7AF-4F30-9039-F9D17AA87914}"/>
              </a:ext>
            </a:extLst>
          </p:cNvPr>
          <p:cNvSpPr>
            <a:spLocks noGrp="1"/>
          </p:cNvSpPr>
          <p:nvPr>
            <p:ph type="body" idx="1"/>
          </p:nvPr>
        </p:nvSpPr>
        <p:spPr>
          <a:xfrm>
            <a:off x="609601" y="1447800"/>
            <a:ext cx="8001000" cy="4419600"/>
          </a:xfrm>
        </p:spPr>
        <p:txBody>
          <a:bodyPr>
            <a:normAutofit lnSpcReduction="10000"/>
          </a:bodyPr>
          <a:lstStyle/>
          <a:p>
            <a:pPr marL="491490" indent="-457200" algn="just" rtl="0">
              <a:buFont typeface="Wingdings" panose="05000000000000000000" pitchFamily="2" charset="2"/>
              <a:buChar char="ü"/>
            </a:pPr>
            <a:r>
              <a:rPr lang="es" sz="2800" b="1" i="0" u="none" baseline="0"/>
              <a:t>Actividades diarias esenciales para el bienestar de una persona y que las personas sanas pueden realizar por sí mismas</a:t>
            </a:r>
          </a:p>
          <a:p>
            <a:pPr marL="491490" indent="-457200" algn="just" rtl="0">
              <a:buFont typeface="Wingdings" panose="05000000000000000000" pitchFamily="2" charset="2"/>
              <a:buChar char="ü"/>
            </a:pPr>
            <a:r>
              <a:rPr lang="es" sz="2800" b="1" i="0" u="none" baseline="0"/>
              <a:t>Tareas de autocuidado que incluyen:</a:t>
            </a:r>
          </a:p>
          <a:p>
            <a:pPr marL="491490" indent="-457200" algn="just" rtl="0">
              <a:buClr>
                <a:srgbClr val="0070C0"/>
              </a:buClr>
              <a:buFont typeface="Wingdings" panose="05000000000000000000" pitchFamily="2" charset="2"/>
              <a:buChar char="v"/>
            </a:pPr>
            <a:r>
              <a:rPr lang="es" sz="2800" b="0" i="0" u="none" baseline="0"/>
              <a:t>Bañarse o ducharse</a:t>
            </a:r>
          </a:p>
          <a:p>
            <a:pPr marL="491490" indent="-457200" algn="just" rtl="0">
              <a:buClr>
                <a:srgbClr val="0070C0"/>
              </a:buClr>
              <a:buFont typeface="Wingdings" panose="05000000000000000000" pitchFamily="2" charset="2"/>
              <a:buChar char="v"/>
            </a:pPr>
            <a:r>
              <a:rPr lang="es" sz="2800" b="0" i="0" u="none" baseline="0"/>
              <a:t>Vestirse</a:t>
            </a:r>
          </a:p>
          <a:p>
            <a:pPr marL="491490" indent="-457200" algn="just" rtl="0">
              <a:buClr>
                <a:srgbClr val="0070C0"/>
              </a:buClr>
              <a:buFont typeface="Wingdings" panose="05000000000000000000" pitchFamily="2" charset="2"/>
              <a:buChar char="v"/>
            </a:pPr>
            <a:r>
              <a:rPr lang="es" sz="2800" b="0" i="0" u="none" baseline="0"/>
              <a:t>Entrar y salir de la cama o de una silla.</a:t>
            </a:r>
          </a:p>
          <a:p>
            <a:pPr marL="491490" indent="-457200" algn="just" rtl="0">
              <a:buClr>
                <a:srgbClr val="0070C0"/>
              </a:buClr>
              <a:buFont typeface="Wingdings" panose="05000000000000000000" pitchFamily="2" charset="2"/>
              <a:buChar char="v"/>
            </a:pPr>
            <a:r>
              <a:rPr lang="es" sz="2800" b="0" i="0" u="none" baseline="0"/>
              <a:t>Caminar</a:t>
            </a:r>
          </a:p>
          <a:p>
            <a:pPr marL="491490" indent="-457200" algn="just" rtl="0">
              <a:buClr>
                <a:srgbClr val="0070C0"/>
              </a:buClr>
              <a:buFont typeface="Wingdings" panose="05000000000000000000" pitchFamily="2" charset="2"/>
              <a:buChar char="v"/>
            </a:pPr>
            <a:r>
              <a:rPr lang="es" sz="2800" b="0" i="0" u="none" baseline="0"/>
              <a:t>Usar el baño</a:t>
            </a:r>
          </a:p>
          <a:p>
            <a:pPr marL="491490" indent="-457200" algn="just" rtl="0">
              <a:buClr>
                <a:srgbClr val="0070C0"/>
              </a:buClr>
              <a:buFont typeface="Wingdings" panose="05000000000000000000" pitchFamily="2" charset="2"/>
              <a:buChar char="v"/>
            </a:pPr>
            <a:r>
              <a:rPr lang="es" sz="2800" b="0" i="0" u="none" baseline="0"/>
              <a:t>Comer </a:t>
            </a:r>
          </a:p>
          <a:p>
            <a:pPr marL="34290" indent="0" algn="just" rtl="0">
              <a:buNone/>
            </a:pPr>
            <a:endParaRPr lang="es" sz="2800" dirty="0"/>
          </a:p>
        </p:txBody>
      </p:sp>
      <p:pic>
        <p:nvPicPr>
          <p:cNvPr id="4" name="Content Placeholder 10" descr="Una imagen que contiene texto&#10;&#10;Descripción generada automáticamente">
            <a:extLst>
              <a:ext uri="{FF2B5EF4-FFF2-40B4-BE49-F238E27FC236}">
                <a16:creationId xmlns:a16="http://schemas.microsoft.com/office/drawing/2014/main" id="{16D16822-9105-39A2-8296-775E1791D7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494" y="5994594"/>
            <a:ext cx="1133001" cy="594360"/>
          </a:xfrm>
          <a:prstGeom prst="rect">
            <a:avLst/>
          </a:prstGeom>
        </p:spPr>
      </p:pic>
      <p:sp>
        <p:nvSpPr>
          <p:cNvPr id="6" name="Slide Number Placeholder 3">
            <a:extLst>
              <a:ext uri="{FF2B5EF4-FFF2-40B4-BE49-F238E27FC236}">
                <a16:creationId xmlns:a16="http://schemas.microsoft.com/office/drawing/2014/main" id="{01BD48D3-C1EB-234B-F530-A01C3B4DCE8F}"/>
              </a:ext>
            </a:extLst>
          </p:cNvPr>
          <p:cNvSpPr>
            <a:spLocks noGrp="1"/>
          </p:cNvSpPr>
          <p:nvPr>
            <p:ph type="sldNum" sz="quarter" idx="12"/>
          </p:nvPr>
        </p:nvSpPr>
        <p:spPr>
          <a:xfrm>
            <a:off x="7870410" y="6223828"/>
            <a:ext cx="406400" cy="312439"/>
          </a:xfrm>
        </p:spPr>
        <p:txBody>
          <a:bodyPr vert="horz" lIns="91440" tIns="45720" rIns="91440" bIns="45720" rtlCol="0" anchor="ctr">
            <a:normAutofit/>
          </a:bodyPr>
          <a:lstStyle/>
          <a:p>
            <a:pPr algn="r" rtl="0">
              <a:spcAft>
                <a:spcPts val="600"/>
              </a:spcAft>
            </a:pPr>
            <a:fld id="{0FD36CA5-7693-4C89-B9C7-276A2083C9F1}" type="slidenum">
              <a:rPr sz="1200">
                <a:solidFill>
                  <a:schemeClr val="tx1"/>
                </a:solidFill>
              </a:rPr>
              <a:pPr>
                <a:spcAft>
                  <a:spcPts val="600"/>
                </a:spcAft>
              </a:pPr>
              <a:t>24</a:t>
            </a:fld>
            <a:endParaRPr lang="es" sz="1200" dirty="0">
              <a:solidFill>
                <a:schemeClr val="tx1"/>
              </a:solidFill>
            </a:endParaRPr>
          </a:p>
        </p:txBody>
      </p:sp>
    </p:spTree>
    <p:extLst>
      <p:ext uri="{BB962C8B-B14F-4D97-AF65-F5344CB8AC3E}">
        <p14:creationId xmlns:p14="http://schemas.microsoft.com/office/powerpoint/2010/main" val="32601220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24019">
        <p15:prstTrans prst="peelOff"/>
      </p:transition>
    </mc:Choice>
    <mc:Fallback xmlns="">
      <p:transition spd="slow" advTm="24019">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7374F6-5CFC-4968-9DD3-739B7EF2F7B7}"/>
              </a:ext>
            </a:extLst>
          </p:cNvPr>
          <p:cNvSpPr>
            <a:spLocks noGrp="1"/>
          </p:cNvSpPr>
          <p:nvPr>
            <p:ph type="title"/>
          </p:nvPr>
        </p:nvSpPr>
        <p:spPr>
          <a:xfrm>
            <a:off x="152400" y="381000"/>
            <a:ext cx="8839200" cy="838200"/>
          </a:xfrm>
        </p:spPr>
        <p:txBody>
          <a:bodyPr>
            <a:noAutofit/>
          </a:bodyPr>
          <a:lstStyle/>
          <a:p>
            <a:pPr algn="ctr" rtl="0"/>
            <a:r>
              <a:rPr lang="es" sz="4500" b="1" i="0" u="none" baseline="0" dirty="0">
                <a:solidFill>
                  <a:srgbClr val="2784C5"/>
                </a:solidFill>
              </a:rPr>
              <a:t>Actividades Instrumentales </a:t>
            </a:r>
            <a:br>
              <a:rPr lang="es" sz="4500" b="1" i="0" u="none" baseline="0" dirty="0">
                <a:solidFill>
                  <a:srgbClr val="2784C5"/>
                </a:solidFill>
              </a:rPr>
            </a:br>
            <a:r>
              <a:rPr lang="es" sz="4500" b="1" i="0" u="none" baseline="0" dirty="0">
                <a:solidFill>
                  <a:srgbClr val="2784C5"/>
                </a:solidFill>
              </a:rPr>
              <a:t>de la Vida Diaria (AIVD)</a:t>
            </a:r>
          </a:p>
        </p:txBody>
      </p:sp>
      <p:pic>
        <p:nvPicPr>
          <p:cNvPr id="5" name="Content Placeholder 10" descr="Una imagen que contiene texto&#10;&#10;Descripción generada automáticamente">
            <a:extLst>
              <a:ext uri="{FF2B5EF4-FFF2-40B4-BE49-F238E27FC236}">
                <a16:creationId xmlns:a16="http://schemas.microsoft.com/office/drawing/2014/main" id="{319DD46A-5F08-AFA7-447E-EA26511E1F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494" y="5994594"/>
            <a:ext cx="1133001" cy="594360"/>
          </a:xfrm>
          <a:prstGeom prst="rect">
            <a:avLst/>
          </a:prstGeom>
        </p:spPr>
      </p:pic>
      <p:sp>
        <p:nvSpPr>
          <p:cNvPr id="7" name="Slide Number Placeholder 3">
            <a:extLst>
              <a:ext uri="{FF2B5EF4-FFF2-40B4-BE49-F238E27FC236}">
                <a16:creationId xmlns:a16="http://schemas.microsoft.com/office/drawing/2014/main" id="{34C9F14A-D439-080A-3C2D-88509391145D}"/>
              </a:ext>
            </a:extLst>
          </p:cNvPr>
          <p:cNvSpPr>
            <a:spLocks noGrp="1"/>
          </p:cNvSpPr>
          <p:nvPr>
            <p:ph type="sldNum" sz="quarter" idx="12"/>
          </p:nvPr>
        </p:nvSpPr>
        <p:spPr>
          <a:xfrm>
            <a:off x="7870410" y="6223828"/>
            <a:ext cx="406400" cy="312439"/>
          </a:xfrm>
        </p:spPr>
        <p:txBody>
          <a:bodyPr vert="horz" lIns="91440" tIns="45720" rIns="91440" bIns="45720" rtlCol="0" anchor="ctr">
            <a:normAutofit/>
          </a:bodyPr>
          <a:lstStyle/>
          <a:p>
            <a:pPr algn="r" rtl="0">
              <a:spcAft>
                <a:spcPts val="600"/>
              </a:spcAft>
            </a:pPr>
            <a:fld id="{0FD36CA5-7693-4C89-B9C7-276A2083C9F1}" type="slidenum">
              <a:rPr sz="1200">
                <a:solidFill>
                  <a:schemeClr val="tx1"/>
                </a:solidFill>
              </a:rPr>
              <a:pPr>
                <a:spcAft>
                  <a:spcPts val="600"/>
                </a:spcAft>
              </a:pPr>
              <a:t>25</a:t>
            </a:fld>
            <a:endParaRPr lang="es" sz="1200" dirty="0">
              <a:solidFill>
                <a:schemeClr val="tx1"/>
              </a:solidFill>
            </a:endParaRPr>
          </a:p>
        </p:txBody>
      </p:sp>
      <p:sp>
        <p:nvSpPr>
          <p:cNvPr id="8" name="Text Placeholder 2">
            <a:extLst>
              <a:ext uri="{FF2B5EF4-FFF2-40B4-BE49-F238E27FC236}">
                <a16:creationId xmlns:a16="http://schemas.microsoft.com/office/drawing/2014/main" id="{BAE03579-3B35-AF97-4787-7DFA05C8E466}"/>
              </a:ext>
            </a:extLst>
          </p:cNvPr>
          <p:cNvSpPr>
            <a:spLocks noGrp="1"/>
          </p:cNvSpPr>
          <p:nvPr>
            <p:ph type="body" idx="1"/>
          </p:nvPr>
        </p:nvSpPr>
        <p:spPr>
          <a:xfrm>
            <a:off x="609601" y="1447800"/>
            <a:ext cx="8001000" cy="4800600"/>
          </a:xfrm>
        </p:spPr>
        <p:txBody>
          <a:bodyPr>
            <a:normAutofit fontScale="92500" lnSpcReduction="20000"/>
          </a:bodyPr>
          <a:lstStyle/>
          <a:p>
            <a:pPr marL="491490" indent="-457200" algn="l" rtl="0">
              <a:buFont typeface="Wingdings" panose="05000000000000000000" pitchFamily="2" charset="2"/>
              <a:buChar char="ü"/>
            </a:pPr>
            <a:r>
              <a:rPr lang="es" sz="2800" b="1" i="0" u="none" baseline="0" dirty="0"/>
              <a:t>Actividades necesarias para apoyar la vida diaria y mejorar las interacciones del(de la) participante con los demás o el entorno.</a:t>
            </a:r>
          </a:p>
          <a:p>
            <a:pPr marL="491490" indent="-457200" algn="l" rtl="0">
              <a:buFont typeface="Wingdings" panose="05000000000000000000" pitchFamily="2" charset="2"/>
              <a:buChar char="ü"/>
            </a:pPr>
            <a:r>
              <a:rPr lang="es" sz="2800" b="1" i="0" u="none" baseline="0" dirty="0"/>
              <a:t>Importante para la vida en el hogar y en comunidad y puede incluir:</a:t>
            </a:r>
          </a:p>
          <a:p>
            <a:pPr marL="491490" indent="-457200" algn="l" rtl="0">
              <a:buClr>
                <a:srgbClr val="0070C0"/>
              </a:buClr>
              <a:buFont typeface="Wingdings" panose="05000000000000000000" pitchFamily="2" charset="2"/>
              <a:buChar char="v"/>
            </a:pPr>
            <a:r>
              <a:rPr lang="es" sz="2800" b="0" i="0" u="none" baseline="0" dirty="0"/>
              <a:t>Preparar comidas</a:t>
            </a:r>
          </a:p>
          <a:p>
            <a:pPr marL="491490" indent="-457200" algn="l" rtl="0">
              <a:buClr>
                <a:srgbClr val="0070C0"/>
              </a:buClr>
              <a:buFont typeface="Wingdings" panose="05000000000000000000" pitchFamily="2" charset="2"/>
              <a:buChar char="v"/>
            </a:pPr>
            <a:r>
              <a:rPr lang="es" sz="2800" b="0" i="0" u="none" baseline="0" dirty="0"/>
              <a:t>Realizar tareas domésticas ligeras</a:t>
            </a:r>
          </a:p>
          <a:p>
            <a:pPr marL="491490" indent="-457200" algn="l" rtl="0">
              <a:buClr>
                <a:srgbClr val="0070C0"/>
              </a:buClr>
              <a:buFont typeface="Wingdings" panose="05000000000000000000" pitchFamily="2" charset="2"/>
              <a:buChar char="v"/>
            </a:pPr>
            <a:r>
              <a:rPr lang="es" sz="2800" b="0" i="0" u="none" baseline="0" dirty="0"/>
              <a:t>Manejar el dinero (por ejemplo, pagar las facturas)</a:t>
            </a:r>
          </a:p>
          <a:p>
            <a:pPr marL="491490" indent="-457200" algn="l" rtl="0">
              <a:buClr>
                <a:srgbClr val="0070C0"/>
              </a:buClr>
              <a:buFont typeface="Wingdings" panose="05000000000000000000" pitchFamily="2" charset="2"/>
              <a:buChar char="v"/>
            </a:pPr>
            <a:r>
              <a:rPr lang="es" sz="2800" b="0" i="0" u="none" baseline="0" dirty="0"/>
              <a:t>Manejar los medicamentos </a:t>
            </a:r>
          </a:p>
          <a:p>
            <a:pPr marL="491490" indent="-457200" algn="l" rtl="0">
              <a:buClr>
                <a:srgbClr val="0070C0"/>
              </a:buClr>
              <a:buFont typeface="Wingdings" panose="05000000000000000000" pitchFamily="2" charset="2"/>
              <a:buChar char="v"/>
            </a:pPr>
            <a:r>
              <a:rPr lang="es" sz="2800" b="0" i="0" u="none" baseline="0" dirty="0"/>
              <a:t>Comprar comestibles o artículos personales.</a:t>
            </a:r>
          </a:p>
          <a:p>
            <a:pPr marL="491490" indent="-457200" algn="l" rtl="0">
              <a:buClr>
                <a:srgbClr val="0070C0"/>
              </a:buClr>
              <a:buFont typeface="Wingdings" panose="05000000000000000000" pitchFamily="2" charset="2"/>
              <a:buChar char="v"/>
            </a:pPr>
            <a:r>
              <a:rPr lang="es" sz="2800" b="0" i="0" u="none" baseline="0" dirty="0"/>
              <a:t>Usar el teléfono </a:t>
            </a:r>
          </a:p>
          <a:p>
            <a:pPr marL="491490" indent="-457200" algn="l" rtl="0">
              <a:buClr>
                <a:srgbClr val="0070C0"/>
              </a:buClr>
              <a:buFont typeface="Wingdings" panose="05000000000000000000" pitchFamily="2" charset="2"/>
              <a:buChar char="v"/>
            </a:pPr>
            <a:r>
              <a:rPr lang="es" sz="2800" b="0" i="0" u="none" baseline="0" dirty="0"/>
              <a:t>Transporte a las citas</a:t>
            </a:r>
          </a:p>
          <a:p>
            <a:pPr marL="34290" indent="0" algn="just" rtl="0">
              <a:buNone/>
            </a:pPr>
            <a:endParaRPr lang="es" sz="2800" dirty="0"/>
          </a:p>
        </p:txBody>
      </p:sp>
    </p:spTree>
    <p:extLst>
      <p:ext uri="{BB962C8B-B14F-4D97-AF65-F5344CB8AC3E}">
        <p14:creationId xmlns:p14="http://schemas.microsoft.com/office/powerpoint/2010/main" val="19344680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50130">
        <p15:prstTrans prst="peelOff"/>
      </p:transition>
    </mc:Choice>
    <mc:Fallback xmlns="">
      <p:transition spd="slow" advTm="50130">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79CBD3C9-4E66-426D-948E-7CF4778107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3355" y="243840"/>
            <a:ext cx="879348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4F023245-0CCD-451F-834D-17D96BD88E3E}"/>
              </a:ext>
            </a:extLst>
          </p:cNvPr>
          <p:cNvSpPr>
            <a:spLocks noGrp="1"/>
          </p:cNvSpPr>
          <p:nvPr>
            <p:ph type="title"/>
          </p:nvPr>
        </p:nvSpPr>
        <p:spPr>
          <a:xfrm>
            <a:off x="857250" y="609600"/>
            <a:ext cx="7406640" cy="1356360"/>
          </a:xfrm>
        </p:spPr>
        <p:txBody>
          <a:bodyPr vert="horz" lIns="91440" tIns="45720" rIns="91440" bIns="45720" rtlCol="0" anchor="ctr">
            <a:normAutofit/>
          </a:bodyPr>
          <a:lstStyle/>
          <a:p>
            <a:pPr algn="l" defTabSz="914400" rtl="0"/>
            <a:r>
              <a:rPr lang="es" sz="4400" b="1" i="0" u="none" strike="noStrike" baseline="0"/>
              <a:t>Transporte de los participantes</a:t>
            </a:r>
          </a:p>
        </p:txBody>
      </p:sp>
      <p:pic>
        <p:nvPicPr>
          <p:cNvPr id="7" name="Graphic 6" descr="Automóvil">
            <a:extLst>
              <a:ext uri="{FF2B5EF4-FFF2-40B4-BE49-F238E27FC236}">
                <a16:creationId xmlns:a16="http://schemas.microsoft.com/office/drawing/2014/main" id="{7BD0108B-D413-6102-7715-0B13B17D1E9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87465" y="2093789"/>
            <a:ext cx="2172427" cy="2172427"/>
          </a:xfrm>
          <a:prstGeom prst="rect">
            <a:avLst/>
          </a:prstGeom>
        </p:spPr>
      </p:pic>
      <p:sp>
        <p:nvSpPr>
          <p:cNvPr id="3" name="Text Placeholder 2">
            <a:extLst>
              <a:ext uri="{FF2B5EF4-FFF2-40B4-BE49-F238E27FC236}">
                <a16:creationId xmlns:a16="http://schemas.microsoft.com/office/drawing/2014/main" id="{5B5D39EF-2323-468B-8FC0-44E77117BA43}"/>
              </a:ext>
            </a:extLst>
          </p:cNvPr>
          <p:cNvSpPr>
            <a:spLocks noGrp="1"/>
          </p:cNvSpPr>
          <p:nvPr>
            <p:ph type="body" idx="1"/>
          </p:nvPr>
        </p:nvSpPr>
        <p:spPr>
          <a:xfrm>
            <a:off x="3616528" y="1828800"/>
            <a:ext cx="4893671" cy="4343400"/>
          </a:xfrm>
        </p:spPr>
        <p:txBody>
          <a:bodyPr vert="horz" lIns="91440" tIns="45720" rIns="91440" bIns="45720" rtlCol="0">
            <a:normAutofit fontScale="92500"/>
          </a:bodyPr>
          <a:lstStyle/>
          <a:p>
            <a:pPr marL="445770" indent="-182880" algn="l" defTabSz="914400" rtl="0">
              <a:buFont typeface="Corbel" pitchFamily="34" charset="0"/>
              <a:buChar char="•"/>
            </a:pPr>
            <a:r>
              <a:rPr lang="es" sz="2200" b="0" i="0" u="none" strike="noStrike" baseline="0"/>
              <a:t>Debe especificarse en PCSP</a:t>
            </a:r>
          </a:p>
          <a:p>
            <a:pPr marL="445770" indent="-182880" algn="l" defTabSz="914400" rtl="0">
              <a:buFont typeface="Corbel" pitchFamily="34" charset="0"/>
              <a:buChar char="•"/>
            </a:pPr>
            <a:r>
              <a:rPr lang="es" sz="2200" b="0" i="0" u="none" strike="noStrike" baseline="0"/>
              <a:t>Licencia de conducir vigente</a:t>
            </a:r>
          </a:p>
          <a:p>
            <a:pPr marL="445770" indent="-182880" algn="l" defTabSz="914400" rtl="0">
              <a:buFont typeface="Corbel" pitchFamily="34" charset="0"/>
              <a:buChar char="•"/>
            </a:pPr>
            <a:r>
              <a:rPr lang="es" sz="2200" b="0" i="0" u="none" strike="noStrike" baseline="0"/>
              <a:t>Seguro de responsabilidad civil vigente sobre el vehículo utilizado para el transporte del(de la) participante</a:t>
            </a:r>
          </a:p>
          <a:p>
            <a:pPr marL="445770" indent="-182880" algn="l" defTabSz="914400" rtl="0">
              <a:buFont typeface="Corbel" pitchFamily="34" charset="0"/>
              <a:buChar char="•"/>
            </a:pPr>
            <a:r>
              <a:rPr lang="es" sz="2200" b="0" i="0" u="none" strike="noStrike" baseline="0"/>
              <a:t>Obedecer todas las leyes de tránsito</a:t>
            </a:r>
          </a:p>
          <a:p>
            <a:pPr marL="445770" indent="-182880" algn="l" defTabSz="914400" rtl="0">
              <a:buFont typeface="Corbel" pitchFamily="34" charset="0"/>
              <a:buChar char="•"/>
            </a:pPr>
            <a:r>
              <a:rPr lang="es" sz="2200" b="0" i="0" u="none" strike="noStrike" baseline="0"/>
              <a:t>Practicar la conducción defensiva</a:t>
            </a:r>
          </a:p>
          <a:p>
            <a:pPr marL="445770" indent="-182880" algn="l" defTabSz="914400" rtl="0">
              <a:buFont typeface="Corbel" pitchFamily="34" charset="0"/>
              <a:buChar char="•"/>
            </a:pPr>
            <a:r>
              <a:rPr lang="es" sz="2200" b="0" i="0" u="none" strike="noStrike" baseline="0"/>
              <a:t>Informar todos los accidentes de acuerdo con las políticas de la agencia.</a:t>
            </a:r>
          </a:p>
          <a:p>
            <a:pPr marL="445770" indent="-182880" algn="l" defTabSz="914400" rtl="0">
              <a:buFont typeface="Corbel" pitchFamily="34" charset="0"/>
              <a:buChar char="•"/>
            </a:pPr>
            <a:r>
              <a:rPr lang="es" sz="2200" b="0" i="0" u="none" strike="noStrike" baseline="0"/>
              <a:t>Asegurarse de que las puertas del vehículo estén cerradas cuando esté desocupado.</a:t>
            </a:r>
          </a:p>
          <a:p>
            <a:pPr indent="-182880" algn="l" defTabSz="914400" rtl="0">
              <a:buFont typeface="Corbel" pitchFamily="34" charset="0"/>
              <a:buChar char="•"/>
            </a:pPr>
            <a:endParaRPr lang="es" sz="2200" b="0" i="0" u="none" strike="noStrike" baseline="0" dirty="0"/>
          </a:p>
          <a:p>
            <a:pPr indent="-182880" algn="l" defTabSz="914400" rtl="0">
              <a:buFont typeface="Corbel" pitchFamily="34" charset="0"/>
              <a:buChar char="•"/>
            </a:pPr>
            <a:endParaRPr lang="es" sz="2200" b="0" i="0" u="none" strike="noStrike" baseline="0" dirty="0"/>
          </a:p>
          <a:p>
            <a:pPr indent="-182880" algn="l" defTabSz="914400" rtl="0">
              <a:buFont typeface="Corbel" pitchFamily="34" charset="0"/>
              <a:buChar char="•"/>
            </a:pPr>
            <a:endParaRPr lang="es" sz="2200" b="0" i="0" u="none" strike="noStrike" baseline="0" dirty="0"/>
          </a:p>
          <a:p>
            <a:pPr indent="-182880" algn="l" defTabSz="914400" rtl="0">
              <a:buFont typeface="Corbel" pitchFamily="34" charset="0"/>
              <a:buChar char="•"/>
            </a:pPr>
            <a:endParaRPr lang="es" sz="2200" b="0" i="0" u="none" strike="noStrike" baseline="0" dirty="0"/>
          </a:p>
          <a:p>
            <a:pPr indent="-182880" algn="l" defTabSz="914400" rtl="0">
              <a:buFont typeface="Corbel" pitchFamily="34" charset="0"/>
              <a:buChar char="•"/>
            </a:pPr>
            <a:endParaRPr lang="es" sz="2200" b="0" i="0" u="none" strike="noStrike" baseline="0" dirty="0"/>
          </a:p>
          <a:p>
            <a:pPr indent="-182880" algn="l" defTabSz="914400" rtl="0">
              <a:buFont typeface="Corbel" pitchFamily="34" charset="0"/>
              <a:buChar char="•"/>
            </a:pPr>
            <a:endParaRPr lang="es" sz="2200" dirty="0"/>
          </a:p>
          <a:p>
            <a:pPr indent="-182880" algn="l" defTabSz="914400" rtl="0">
              <a:buFont typeface="Corbel" pitchFamily="34" charset="0"/>
              <a:buChar char="•"/>
            </a:pPr>
            <a:endParaRPr lang="es" sz="2200" b="0" i="0" u="none" strike="noStrike" baseline="0" dirty="0"/>
          </a:p>
          <a:p>
            <a:pPr indent="-182880" algn="l" defTabSz="914400" rtl="0">
              <a:buFont typeface="Corbel" pitchFamily="34" charset="0"/>
              <a:buChar char="•"/>
            </a:pPr>
            <a:endParaRPr lang="es" sz="2200" dirty="0"/>
          </a:p>
        </p:txBody>
      </p:sp>
      <p:pic>
        <p:nvPicPr>
          <p:cNvPr id="5" name="Content Placeholder 10" descr="Una imagen que contiene texto&#10;&#10;Descripción generada automáticamente">
            <a:extLst>
              <a:ext uri="{FF2B5EF4-FFF2-40B4-BE49-F238E27FC236}">
                <a16:creationId xmlns:a16="http://schemas.microsoft.com/office/drawing/2014/main" id="{9C9EFF79-EBF5-376B-CF8D-04C43C38D7B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5494" y="5994594"/>
            <a:ext cx="1133001" cy="594360"/>
          </a:xfrm>
          <a:prstGeom prst="rect">
            <a:avLst/>
          </a:prstGeom>
        </p:spPr>
      </p:pic>
      <p:sp>
        <p:nvSpPr>
          <p:cNvPr id="6" name="Slide Number Placeholder 3">
            <a:extLst>
              <a:ext uri="{FF2B5EF4-FFF2-40B4-BE49-F238E27FC236}">
                <a16:creationId xmlns:a16="http://schemas.microsoft.com/office/drawing/2014/main" id="{8B6AE29A-8424-5386-B99C-0A7DA948E761}"/>
              </a:ext>
            </a:extLst>
          </p:cNvPr>
          <p:cNvSpPr>
            <a:spLocks noGrp="1"/>
          </p:cNvSpPr>
          <p:nvPr>
            <p:ph type="sldNum" sz="quarter" idx="12"/>
          </p:nvPr>
        </p:nvSpPr>
        <p:spPr>
          <a:xfrm>
            <a:off x="7870410" y="6223828"/>
            <a:ext cx="406400" cy="312439"/>
          </a:xfrm>
        </p:spPr>
        <p:txBody>
          <a:bodyPr vert="horz" lIns="91440" tIns="45720" rIns="91440" bIns="45720" rtlCol="0" anchor="ctr">
            <a:normAutofit/>
          </a:bodyPr>
          <a:lstStyle/>
          <a:p>
            <a:pPr algn="r" rtl="0">
              <a:spcAft>
                <a:spcPts val="600"/>
              </a:spcAft>
            </a:pPr>
            <a:fld id="{0FD36CA5-7693-4C89-B9C7-276A2083C9F1}" type="slidenum">
              <a:rPr sz="1200">
                <a:solidFill>
                  <a:schemeClr val="tx1"/>
                </a:solidFill>
              </a:rPr>
              <a:pPr>
                <a:spcAft>
                  <a:spcPts val="600"/>
                </a:spcAft>
              </a:pPr>
              <a:t>26</a:t>
            </a:fld>
            <a:endParaRPr lang="es" sz="1200" dirty="0">
              <a:solidFill>
                <a:schemeClr val="tx1"/>
              </a:solidFill>
            </a:endParaRPr>
          </a:p>
        </p:txBody>
      </p:sp>
    </p:spTree>
    <p:extLst>
      <p:ext uri="{BB962C8B-B14F-4D97-AF65-F5344CB8AC3E}">
        <p14:creationId xmlns:p14="http://schemas.microsoft.com/office/powerpoint/2010/main" val="40466114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37208">
        <p15:prstTrans prst="peelOff"/>
      </p:transition>
    </mc:Choice>
    <mc:Fallback xmlns="">
      <p:transition spd="slow" advTm="37208">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EB3C453-B485-4F07-841B-918D40331D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3355" y="243840"/>
            <a:ext cx="879348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07BBA3E6-4BE8-49B1-8FFA-CE137E778575}"/>
              </a:ext>
            </a:extLst>
          </p:cNvPr>
          <p:cNvSpPr>
            <a:spLocks noGrp="1"/>
          </p:cNvSpPr>
          <p:nvPr>
            <p:ph type="title"/>
          </p:nvPr>
        </p:nvSpPr>
        <p:spPr>
          <a:xfrm>
            <a:off x="54786" y="566057"/>
            <a:ext cx="3472542" cy="5606143"/>
          </a:xfrm>
        </p:spPr>
        <p:txBody>
          <a:bodyPr vert="horz" lIns="91440" tIns="45720" rIns="91440" bIns="45720" rtlCol="0" anchor="ctr">
            <a:normAutofit/>
          </a:bodyPr>
          <a:lstStyle/>
          <a:p>
            <a:pPr defTabSz="914400" rtl="0"/>
            <a:r>
              <a:rPr lang="es" sz="4200" b="1" i="0" u="none" baseline="0" dirty="0"/>
              <a:t>Actividades no incluidas en la Atención Asistida (AC)</a:t>
            </a:r>
          </a:p>
        </p:txBody>
      </p:sp>
      <p:graphicFrame>
        <p:nvGraphicFramePr>
          <p:cNvPr id="6" name="Text Placeholder 2">
            <a:extLst>
              <a:ext uri="{FF2B5EF4-FFF2-40B4-BE49-F238E27FC236}">
                <a16:creationId xmlns:a16="http://schemas.microsoft.com/office/drawing/2014/main" id="{50B578CA-8A6E-2EFF-0511-9BF0F21D865A}"/>
              </a:ext>
            </a:extLst>
          </p:cNvPr>
          <p:cNvGraphicFramePr/>
          <p:nvPr>
            <p:extLst>
              <p:ext uri="{D42A27DB-BD31-4B8C-83A1-F6EECF244321}">
                <p14:modId xmlns:p14="http://schemas.microsoft.com/office/powerpoint/2010/main" val="4282103791"/>
              </p:ext>
            </p:extLst>
          </p:nvPr>
        </p:nvGraphicFramePr>
        <p:xfrm>
          <a:off x="3408758" y="685800"/>
          <a:ext cx="5245383" cy="533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Content Placeholder 10" descr="Una imagen que contiene texto&#10;&#10;Descripción generada automáticamente">
            <a:extLst>
              <a:ext uri="{FF2B5EF4-FFF2-40B4-BE49-F238E27FC236}">
                <a16:creationId xmlns:a16="http://schemas.microsoft.com/office/drawing/2014/main" id="{5E1FD4BE-E1AC-D967-7BBD-BD9D53E8889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85494" y="5994594"/>
            <a:ext cx="1133001" cy="594360"/>
          </a:xfrm>
          <a:prstGeom prst="rect">
            <a:avLst/>
          </a:prstGeom>
        </p:spPr>
      </p:pic>
      <p:sp>
        <p:nvSpPr>
          <p:cNvPr id="7" name="Slide Number Placeholder 3">
            <a:extLst>
              <a:ext uri="{FF2B5EF4-FFF2-40B4-BE49-F238E27FC236}">
                <a16:creationId xmlns:a16="http://schemas.microsoft.com/office/drawing/2014/main" id="{B4CB4DDD-9359-36BB-5608-A3A83D0F7FCB}"/>
              </a:ext>
            </a:extLst>
          </p:cNvPr>
          <p:cNvSpPr>
            <a:spLocks noGrp="1"/>
          </p:cNvSpPr>
          <p:nvPr>
            <p:ph type="sldNum" sz="quarter" idx="12"/>
          </p:nvPr>
        </p:nvSpPr>
        <p:spPr>
          <a:xfrm>
            <a:off x="7870410" y="6223828"/>
            <a:ext cx="406400" cy="312439"/>
          </a:xfrm>
        </p:spPr>
        <p:txBody>
          <a:bodyPr vert="horz" lIns="91440" tIns="45720" rIns="91440" bIns="45720" rtlCol="0" anchor="ctr">
            <a:normAutofit/>
          </a:bodyPr>
          <a:lstStyle/>
          <a:p>
            <a:pPr algn="r" rtl="0">
              <a:spcAft>
                <a:spcPts val="600"/>
              </a:spcAft>
            </a:pPr>
            <a:fld id="{0FD36CA5-7693-4C89-B9C7-276A2083C9F1}" type="slidenum">
              <a:rPr sz="1200">
                <a:solidFill>
                  <a:schemeClr val="tx1"/>
                </a:solidFill>
              </a:rPr>
              <a:pPr>
                <a:spcAft>
                  <a:spcPts val="600"/>
                </a:spcAft>
              </a:pPr>
              <a:t>27</a:t>
            </a:fld>
            <a:endParaRPr lang="es" sz="1200" dirty="0">
              <a:solidFill>
                <a:schemeClr val="tx1"/>
              </a:solidFill>
            </a:endParaRPr>
          </a:p>
        </p:txBody>
      </p:sp>
    </p:spTree>
    <p:extLst>
      <p:ext uri="{BB962C8B-B14F-4D97-AF65-F5344CB8AC3E}">
        <p14:creationId xmlns:p14="http://schemas.microsoft.com/office/powerpoint/2010/main" val="9221185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1318">
        <p15:prstTrans prst="peelOff"/>
      </p:transition>
    </mc:Choice>
    <mc:Fallback xmlns="">
      <p:transition spd="slow" advTm="41318">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EEB1F-686E-4142-AE65-DF019F122BFA}"/>
              </a:ext>
            </a:extLst>
          </p:cNvPr>
          <p:cNvSpPr>
            <a:spLocks noGrp="1"/>
          </p:cNvSpPr>
          <p:nvPr>
            <p:ph type="title"/>
          </p:nvPr>
        </p:nvSpPr>
        <p:spPr>
          <a:xfrm>
            <a:off x="857250" y="381000"/>
            <a:ext cx="7406640" cy="1356360"/>
          </a:xfrm>
        </p:spPr>
        <p:txBody>
          <a:bodyPr>
            <a:normAutofit/>
          </a:bodyPr>
          <a:lstStyle/>
          <a:p>
            <a:pPr rtl="0"/>
            <a:r>
              <a:rPr lang="es" sz="4400" b="1" i="0" u="sng" baseline="0" dirty="0"/>
              <a:t>¿Quién puede proporcionar servicios de AC?</a:t>
            </a:r>
          </a:p>
        </p:txBody>
      </p:sp>
      <p:sp>
        <p:nvSpPr>
          <p:cNvPr id="3" name="Text Placeholder 2">
            <a:extLst>
              <a:ext uri="{FF2B5EF4-FFF2-40B4-BE49-F238E27FC236}">
                <a16:creationId xmlns:a16="http://schemas.microsoft.com/office/drawing/2014/main" id="{98FA5FC6-02E8-4B5E-9D11-6655753FFF57}"/>
              </a:ext>
            </a:extLst>
          </p:cNvPr>
          <p:cNvSpPr>
            <a:spLocks noGrp="1"/>
          </p:cNvSpPr>
          <p:nvPr>
            <p:ph type="body" idx="1"/>
          </p:nvPr>
        </p:nvSpPr>
        <p:spPr>
          <a:xfrm>
            <a:off x="457200" y="1524000"/>
            <a:ext cx="8229599" cy="4419600"/>
          </a:xfrm>
        </p:spPr>
        <p:txBody>
          <a:bodyPr>
            <a:normAutofit fontScale="92500" lnSpcReduction="20000"/>
          </a:bodyPr>
          <a:lstStyle/>
          <a:p>
            <a:pPr marL="290513" indent="-255588" algn="just" rtl="0">
              <a:buClr>
                <a:srgbClr val="0070C0"/>
              </a:buClr>
            </a:pPr>
            <a:endParaRPr lang="es" sz="3600" dirty="0"/>
          </a:p>
          <a:p>
            <a:pPr marL="606425" indent="-571500" algn="just" rtl="0">
              <a:buClr>
                <a:srgbClr val="0070C0"/>
              </a:buClr>
              <a:buFont typeface="Wingdings" panose="05000000000000000000" pitchFamily="2" charset="2"/>
              <a:buChar char="Ø"/>
            </a:pPr>
            <a:r>
              <a:rPr lang="es" sz="3600" b="1" i="0" u="none" baseline="0" dirty="0"/>
              <a:t>En un entorno de HCB tradicional, los servicios de AC son proporcionados por cuidadores empleados por una agencia.</a:t>
            </a:r>
          </a:p>
          <a:p>
            <a:pPr marL="34925" algn="just" rtl="0">
              <a:buClr>
                <a:srgbClr val="0070C0"/>
              </a:buClr>
            </a:pPr>
            <a:r>
              <a:rPr lang="es" sz="3600" b="0" i="0" u="none" baseline="0" dirty="0"/>
              <a:t> </a:t>
            </a:r>
          </a:p>
          <a:p>
            <a:pPr marL="606425" indent="-571500" algn="l" rtl="0">
              <a:buClr>
                <a:srgbClr val="0070C0"/>
              </a:buClr>
              <a:buFont typeface="Wingdings" panose="05000000000000000000" pitchFamily="2" charset="2"/>
              <a:buChar char="Ø"/>
            </a:pPr>
            <a:r>
              <a:rPr lang="es" sz="3600" b="1" i="0" u="none" baseline="0" dirty="0"/>
              <a:t>En un entorno de PDS, los servicios de AC son proporcionados por cualquier persona seleccionada por el(la) participante o el(la) representante de PDS y que cumpla con los requisitos para proporcionar servicios de AC.</a:t>
            </a:r>
          </a:p>
        </p:txBody>
      </p:sp>
      <p:pic>
        <p:nvPicPr>
          <p:cNvPr id="6" name="Content Placeholder 10" descr="Una imagen que contiene texto&#10;&#10;Descripción generada automáticamente">
            <a:extLst>
              <a:ext uri="{FF2B5EF4-FFF2-40B4-BE49-F238E27FC236}">
                <a16:creationId xmlns:a16="http://schemas.microsoft.com/office/drawing/2014/main" id="{EFAFBDF4-21EF-BD7C-0E60-CA27FB634A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494" y="5994594"/>
            <a:ext cx="1133001" cy="594360"/>
          </a:xfrm>
          <a:prstGeom prst="rect">
            <a:avLst/>
          </a:prstGeom>
        </p:spPr>
      </p:pic>
      <p:sp>
        <p:nvSpPr>
          <p:cNvPr id="7" name="Slide Number Placeholder 3">
            <a:extLst>
              <a:ext uri="{FF2B5EF4-FFF2-40B4-BE49-F238E27FC236}">
                <a16:creationId xmlns:a16="http://schemas.microsoft.com/office/drawing/2014/main" id="{B50C7B80-092E-C138-6B47-C2343F476B57}"/>
              </a:ext>
            </a:extLst>
          </p:cNvPr>
          <p:cNvSpPr>
            <a:spLocks noGrp="1"/>
          </p:cNvSpPr>
          <p:nvPr>
            <p:ph type="sldNum" sz="quarter" idx="12"/>
          </p:nvPr>
        </p:nvSpPr>
        <p:spPr>
          <a:xfrm>
            <a:off x="7870410" y="6223828"/>
            <a:ext cx="406400" cy="312439"/>
          </a:xfrm>
        </p:spPr>
        <p:txBody>
          <a:bodyPr vert="horz" lIns="91440" tIns="45720" rIns="91440" bIns="45720" rtlCol="0" anchor="ctr">
            <a:normAutofit/>
          </a:bodyPr>
          <a:lstStyle/>
          <a:p>
            <a:pPr algn="r" rtl="0">
              <a:spcAft>
                <a:spcPts val="600"/>
              </a:spcAft>
            </a:pPr>
            <a:fld id="{0FD36CA5-7693-4C89-B9C7-276A2083C9F1}" type="slidenum">
              <a:rPr sz="1200">
                <a:solidFill>
                  <a:schemeClr val="tx1"/>
                </a:solidFill>
              </a:rPr>
              <a:pPr>
                <a:spcAft>
                  <a:spcPts val="600"/>
                </a:spcAft>
              </a:pPr>
              <a:t>28</a:t>
            </a:fld>
            <a:endParaRPr lang="es" sz="1200" dirty="0">
              <a:solidFill>
                <a:schemeClr val="tx1"/>
              </a:solidFill>
            </a:endParaRPr>
          </a:p>
        </p:txBody>
      </p:sp>
    </p:spTree>
    <p:extLst>
      <p:ext uri="{BB962C8B-B14F-4D97-AF65-F5344CB8AC3E}">
        <p14:creationId xmlns:p14="http://schemas.microsoft.com/office/powerpoint/2010/main" val="38284455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26341">
        <p15:prstTrans prst="peelOff"/>
      </p:transition>
    </mc:Choice>
    <mc:Fallback xmlns="">
      <p:transition spd="slow" advTm="26341">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8BC60-7224-4712-85E3-8B2475BEF7DB}"/>
              </a:ext>
            </a:extLst>
          </p:cNvPr>
          <p:cNvSpPr>
            <a:spLocks noGrp="1"/>
          </p:cNvSpPr>
          <p:nvPr>
            <p:ph type="title"/>
          </p:nvPr>
        </p:nvSpPr>
        <p:spPr>
          <a:xfrm>
            <a:off x="609600" y="269046"/>
            <a:ext cx="7654290" cy="797754"/>
          </a:xfrm>
        </p:spPr>
        <p:txBody>
          <a:bodyPr>
            <a:normAutofit fontScale="90000"/>
          </a:bodyPr>
          <a:lstStyle/>
          <a:p>
            <a:pPr rtl="0"/>
            <a:r>
              <a:rPr lang="es" b="1" i="0" u="none" baseline="0" dirty="0">
                <a:solidFill>
                  <a:srgbClr val="0070C0"/>
                </a:solidFill>
              </a:rPr>
              <a:t>Documentación de Servicio de AC</a:t>
            </a:r>
          </a:p>
        </p:txBody>
      </p:sp>
      <p:sp>
        <p:nvSpPr>
          <p:cNvPr id="3" name="Text Placeholder 2">
            <a:extLst>
              <a:ext uri="{FF2B5EF4-FFF2-40B4-BE49-F238E27FC236}">
                <a16:creationId xmlns:a16="http://schemas.microsoft.com/office/drawing/2014/main" id="{1A011B01-A831-47D2-9F16-F600B2590013}"/>
              </a:ext>
            </a:extLst>
          </p:cNvPr>
          <p:cNvSpPr>
            <a:spLocks noGrp="1"/>
          </p:cNvSpPr>
          <p:nvPr>
            <p:ph type="body" idx="1"/>
          </p:nvPr>
        </p:nvSpPr>
        <p:spPr>
          <a:xfrm>
            <a:off x="313203" y="1029323"/>
            <a:ext cx="8458200" cy="5410200"/>
          </a:xfrm>
        </p:spPr>
        <p:txBody>
          <a:bodyPr>
            <a:normAutofit lnSpcReduction="10000"/>
          </a:bodyPr>
          <a:lstStyle/>
          <a:p>
            <a:pPr marL="346075" indent="-311150" algn="l" rtl="0">
              <a:buClrTx/>
              <a:buFont typeface="Wingdings" panose="05000000000000000000" pitchFamily="2" charset="2"/>
              <a:buChar char="Ø"/>
            </a:pPr>
            <a:r>
              <a:rPr lang="es" sz="2700" b="1" i="0" u="none" baseline="0" dirty="0"/>
              <a:t>Una documentación de servicio clara y concisa es fundamental para brindar a los participantes una atención de calidad.</a:t>
            </a:r>
          </a:p>
          <a:p>
            <a:pPr marL="492125" indent="-457200" algn="l" rtl="0">
              <a:buClrTx/>
              <a:buFont typeface="Wingdings" panose="05000000000000000000" pitchFamily="2" charset="2"/>
              <a:buChar char="Ø"/>
            </a:pPr>
            <a:r>
              <a:rPr lang="es" sz="2700" b="1" i="0" u="none" baseline="0" dirty="0"/>
              <a:t>Es necesario que los empleados de servicios directos reciban su pago de manera precisa y puntual.</a:t>
            </a:r>
          </a:p>
          <a:p>
            <a:pPr marL="346075" indent="-311150" algn="l" rtl="0">
              <a:buClrTx/>
              <a:buFont typeface="Wingdings" panose="05000000000000000000" pitchFamily="2" charset="2"/>
              <a:buChar char="Ø"/>
            </a:pPr>
            <a:r>
              <a:rPr lang="es" sz="2700" b="1" i="0" u="none" baseline="0" dirty="0"/>
              <a:t>Para garantizar la exactitud de la documentación del servicio, </a:t>
            </a:r>
            <a:r>
              <a:rPr lang="es" sz="2700" b="1" i="1" u="sng" baseline="0" dirty="0"/>
              <a:t>documéntela durante la prestación del servicio</a:t>
            </a:r>
            <a:r>
              <a:rPr lang="es" sz="2700" b="1" i="0" u="none" baseline="0" dirty="0"/>
              <a:t> o tan pronto como sea posible después de la prestación del servicio.  </a:t>
            </a:r>
          </a:p>
          <a:p>
            <a:pPr marL="346075" indent="-311150" algn="l" rtl="0">
              <a:buClrTx/>
              <a:buFont typeface="Wingdings" panose="05000000000000000000" pitchFamily="2" charset="2"/>
              <a:buChar char="Ø"/>
            </a:pPr>
            <a:r>
              <a:rPr lang="es" sz="2700" b="1" i="0" u="none" baseline="0" dirty="0"/>
              <a:t>Si no está documentado, no se realizó.</a:t>
            </a:r>
          </a:p>
          <a:p>
            <a:pPr marL="346075" indent="-311150" algn="l" rtl="0">
              <a:buClrTx/>
              <a:buFont typeface="Wingdings" panose="05000000000000000000" pitchFamily="2" charset="2"/>
              <a:buChar char="Ø"/>
            </a:pPr>
            <a:r>
              <a:rPr lang="es" sz="2700" b="1" i="0" u="none" baseline="0" dirty="0"/>
              <a:t>Elementos de datos necesarios para la Verificación Electrónica de Visitas:  </a:t>
            </a:r>
          </a:p>
          <a:p>
            <a:pPr marL="34925" algn="l" rtl="0">
              <a:buClrTx/>
            </a:pPr>
            <a:r>
              <a:rPr lang="es" sz="2700" dirty="0"/>
              <a:t>  </a:t>
            </a:r>
            <a:r>
              <a:rPr lang="es" sz="2700" b="1" i="0" u="none" baseline="0" dirty="0"/>
              <a:t>   </a:t>
            </a:r>
            <a:r>
              <a:rPr lang="es" sz="2500" b="0" i="0" u="none" baseline="0" dirty="0">
                <a:solidFill>
                  <a:srgbClr val="0070C0"/>
                </a:solidFill>
                <a:hlinkClick r:id="rId3">
                  <a:extLst>
                    <a:ext uri="{A12FA001-AC4F-418D-AE19-62706E023703}">
                      <ahyp:hlinkClr xmlns:ahyp="http://schemas.microsoft.com/office/drawing/2018/hyperlinkcolor" val="tx"/>
                    </a:ext>
                  </a:extLst>
                </a:hlinkClick>
              </a:rPr>
              <a:t>https://www.chfs.ky.gov/agencies/dms/dca/Pages/evv.aspx</a:t>
            </a:r>
            <a:r>
              <a:rPr lang="es" sz="2500" b="0" i="0" u="none" baseline="0" dirty="0">
                <a:solidFill>
                  <a:srgbClr val="0070C0"/>
                </a:solidFill>
              </a:rPr>
              <a:t> </a:t>
            </a:r>
          </a:p>
          <a:p>
            <a:pPr marL="346075" indent="-311150" algn="l" rtl="0">
              <a:buClrTx/>
              <a:buFont typeface="Wingdings" panose="05000000000000000000" pitchFamily="2" charset="2"/>
              <a:buChar char="Ø"/>
            </a:pPr>
            <a:endParaRPr lang="es" dirty="0"/>
          </a:p>
        </p:txBody>
      </p:sp>
      <p:pic>
        <p:nvPicPr>
          <p:cNvPr id="5" name="Content Placeholder 10" descr="Una imagen que contiene texto&#10;&#10;Descripción generada automáticamente">
            <a:extLst>
              <a:ext uri="{FF2B5EF4-FFF2-40B4-BE49-F238E27FC236}">
                <a16:creationId xmlns:a16="http://schemas.microsoft.com/office/drawing/2014/main" id="{258F44F1-FFB2-B80B-8E4A-FED8D9F629F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5494" y="5994594"/>
            <a:ext cx="1133001" cy="594360"/>
          </a:xfrm>
          <a:prstGeom prst="rect">
            <a:avLst/>
          </a:prstGeom>
        </p:spPr>
      </p:pic>
      <p:sp>
        <p:nvSpPr>
          <p:cNvPr id="6" name="Slide Number Placeholder 3">
            <a:extLst>
              <a:ext uri="{FF2B5EF4-FFF2-40B4-BE49-F238E27FC236}">
                <a16:creationId xmlns:a16="http://schemas.microsoft.com/office/drawing/2014/main" id="{36144F35-957E-CBC1-F7E9-C9E9BDF94515}"/>
              </a:ext>
            </a:extLst>
          </p:cNvPr>
          <p:cNvSpPr>
            <a:spLocks noGrp="1"/>
          </p:cNvSpPr>
          <p:nvPr>
            <p:ph type="sldNum" sz="quarter" idx="12"/>
          </p:nvPr>
        </p:nvSpPr>
        <p:spPr>
          <a:xfrm>
            <a:off x="7870410" y="6223828"/>
            <a:ext cx="406400" cy="312439"/>
          </a:xfrm>
        </p:spPr>
        <p:txBody>
          <a:bodyPr vert="horz" lIns="91440" tIns="45720" rIns="91440" bIns="45720" rtlCol="0" anchor="ctr">
            <a:normAutofit/>
          </a:bodyPr>
          <a:lstStyle/>
          <a:p>
            <a:pPr algn="r" rtl="0">
              <a:spcAft>
                <a:spcPts val="600"/>
              </a:spcAft>
            </a:pPr>
            <a:fld id="{0FD36CA5-7693-4C89-B9C7-276A2083C9F1}" type="slidenum">
              <a:rPr sz="1200">
                <a:solidFill>
                  <a:schemeClr val="tx1"/>
                </a:solidFill>
              </a:rPr>
              <a:pPr>
                <a:spcAft>
                  <a:spcPts val="600"/>
                </a:spcAft>
              </a:pPr>
              <a:t>29</a:t>
            </a:fld>
            <a:endParaRPr lang="es" sz="1200" dirty="0">
              <a:solidFill>
                <a:schemeClr val="tx1"/>
              </a:solidFill>
            </a:endParaRPr>
          </a:p>
        </p:txBody>
      </p:sp>
    </p:spTree>
    <p:extLst>
      <p:ext uri="{BB962C8B-B14F-4D97-AF65-F5344CB8AC3E}">
        <p14:creationId xmlns:p14="http://schemas.microsoft.com/office/powerpoint/2010/main" val="21692687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63841">
        <p15:prstTrans prst="peelOff"/>
      </p:transition>
    </mc:Choice>
    <mc:Fallback xmlns="">
      <p:transition spd="slow" advTm="63841">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9CBD3C9-4E66-426D-948E-7CF4778107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3355" y="243840"/>
            <a:ext cx="879348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E9271C28-7496-4447-8541-7B39F5E948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3355" y="243840"/>
            <a:ext cx="879348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7C6647A5-A831-4290-A7D3-BDAEF8D6D7BE}"/>
              </a:ext>
            </a:extLst>
          </p:cNvPr>
          <p:cNvSpPr>
            <a:spLocks noGrp="1"/>
          </p:cNvSpPr>
          <p:nvPr>
            <p:ph type="title"/>
          </p:nvPr>
        </p:nvSpPr>
        <p:spPr>
          <a:xfrm>
            <a:off x="2558428" y="5050030"/>
            <a:ext cx="4023333" cy="1356360"/>
          </a:xfrm>
        </p:spPr>
        <p:txBody>
          <a:bodyPr vert="horz" lIns="91440" tIns="45720" rIns="91440" bIns="45720" rtlCol="0" anchor="ctr">
            <a:normAutofit/>
          </a:bodyPr>
          <a:lstStyle/>
          <a:p>
            <a:pPr defTabSz="914400" rtl="0"/>
            <a:r>
              <a:rPr lang="es" sz="5400" b="1" i="0" u="none" baseline="0">
                <a:solidFill>
                  <a:srgbClr val="0070C0"/>
                </a:solidFill>
              </a:rPr>
              <a:t>Sección I</a:t>
            </a:r>
          </a:p>
        </p:txBody>
      </p:sp>
      <p:pic>
        <p:nvPicPr>
          <p:cNvPr id="8" name="Graphic 7" descr="Hogar">
            <a:extLst>
              <a:ext uri="{FF2B5EF4-FFF2-40B4-BE49-F238E27FC236}">
                <a16:creationId xmlns:a16="http://schemas.microsoft.com/office/drawing/2014/main" id="{5B44218F-AB14-DFD1-2ED1-0651F8C181D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54048" y="1705366"/>
            <a:ext cx="3445286" cy="3445286"/>
          </a:xfrm>
          <a:prstGeom prst="rect">
            <a:avLst/>
          </a:prstGeom>
        </p:spPr>
      </p:pic>
      <p:sp>
        <p:nvSpPr>
          <p:cNvPr id="3" name="Text Placeholder 2">
            <a:extLst>
              <a:ext uri="{FF2B5EF4-FFF2-40B4-BE49-F238E27FC236}">
                <a16:creationId xmlns:a16="http://schemas.microsoft.com/office/drawing/2014/main" id="{CB1183BD-BC3E-4B13-A596-CF1F3EDBD3AB}"/>
              </a:ext>
            </a:extLst>
          </p:cNvPr>
          <p:cNvSpPr>
            <a:spLocks noGrp="1"/>
          </p:cNvSpPr>
          <p:nvPr>
            <p:ph type="body" idx="1"/>
          </p:nvPr>
        </p:nvSpPr>
        <p:spPr>
          <a:xfrm>
            <a:off x="4191001" y="2057400"/>
            <a:ext cx="4412360" cy="2667000"/>
          </a:xfrm>
        </p:spPr>
        <p:txBody>
          <a:bodyPr vert="horz" lIns="91440" tIns="45720" rIns="91440" bIns="45720" rtlCol="0">
            <a:normAutofit fontScale="85000" lnSpcReduction="10000"/>
          </a:bodyPr>
          <a:lstStyle/>
          <a:p>
            <a:pPr marL="0" indent="0" algn="ctr" defTabSz="914400" rtl="0">
              <a:buNone/>
            </a:pPr>
            <a:r>
              <a:rPr lang="es" sz="4400" b="1" i="0" u="none" baseline="0"/>
              <a:t>Programas de Exención de Servicios Basados en el Hogar y la Comunidad</a:t>
            </a:r>
          </a:p>
          <a:p>
            <a:pPr marL="0" indent="0" algn="ctr" defTabSz="914400" rtl="0">
              <a:buNone/>
            </a:pPr>
            <a:r>
              <a:rPr lang="es" sz="3200" b="1" i="0" u="none" baseline="0"/>
              <a:t>(Introducción)</a:t>
            </a:r>
          </a:p>
        </p:txBody>
      </p:sp>
      <p:pic>
        <p:nvPicPr>
          <p:cNvPr id="7" name="Content Placeholder 10" descr="Una imagen que contiene texto&#10;&#10;Descripción generada automáticamente">
            <a:extLst>
              <a:ext uri="{FF2B5EF4-FFF2-40B4-BE49-F238E27FC236}">
                <a16:creationId xmlns:a16="http://schemas.microsoft.com/office/drawing/2014/main" id="{8D21F8EB-7355-F4EC-B582-950550741B7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5494" y="5994594"/>
            <a:ext cx="1133001" cy="594360"/>
          </a:xfrm>
          <a:prstGeom prst="rect">
            <a:avLst/>
          </a:prstGeom>
        </p:spPr>
      </p:pic>
      <p:sp>
        <p:nvSpPr>
          <p:cNvPr id="10" name="Slide Number Placeholder 3">
            <a:extLst>
              <a:ext uri="{FF2B5EF4-FFF2-40B4-BE49-F238E27FC236}">
                <a16:creationId xmlns:a16="http://schemas.microsoft.com/office/drawing/2014/main" id="{CC0C00F4-ADD0-5B1D-7A35-71473C3567A4}"/>
              </a:ext>
            </a:extLst>
          </p:cNvPr>
          <p:cNvSpPr>
            <a:spLocks noGrp="1"/>
          </p:cNvSpPr>
          <p:nvPr>
            <p:ph type="sldNum" sz="quarter" idx="12"/>
          </p:nvPr>
        </p:nvSpPr>
        <p:spPr>
          <a:xfrm>
            <a:off x="7870410" y="6223828"/>
            <a:ext cx="406400" cy="312439"/>
          </a:xfrm>
        </p:spPr>
        <p:txBody>
          <a:bodyPr vert="horz" lIns="91440" tIns="45720" rIns="91440" bIns="45720" rtlCol="0" anchor="ctr">
            <a:normAutofit/>
          </a:bodyPr>
          <a:lstStyle/>
          <a:p>
            <a:pPr algn="r" rtl="0">
              <a:spcAft>
                <a:spcPts val="600"/>
              </a:spcAft>
            </a:pPr>
            <a:fld id="{0FD36CA5-7693-4C89-B9C7-276A2083C9F1}" type="slidenum">
              <a:rPr sz="1200">
                <a:solidFill>
                  <a:schemeClr val="tx1"/>
                </a:solidFill>
              </a:rPr>
              <a:pPr>
                <a:spcAft>
                  <a:spcPts val="600"/>
                </a:spcAft>
              </a:pPr>
              <a:t>3</a:t>
            </a:fld>
            <a:endParaRPr lang="es" sz="1200" dirty="0">
              <a:solidFill>
                <a:schemeClr val="tx1"/>
              </a:solidFill>
            </a:endParaRPr>
          </a:p>
        </p:txBody>
      </p:sp>
    </p:spTree>
    <p:extLst>
      <p:ext uri="{BB962C8B-B14F-4D97-AF65-F5344CB8AC3E}">
        <p14:creationId xmlns:p14="http://schemas.microsoft.com/office/powerpoint/2010/main" val="14978457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15242">
        <p15:prstTrans prst="peelOff"/>
      </p:transition>
    </mc:Choice>
    <mc:Fallback xmlns="">
      <p:transition spd="slow" advTm="15242">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191C81-4AB6-449C-AB28-A105D189BA73}"/>
              </a:ext>
            </a:extLst>
          </p:cNvPr>
          <p:cNvSpPr>
            <a:spLocks noGrp="1"/>
          </p:cNvSpPr>
          <p:nvPr>
            <p:ph type="title"/>
          </p:nvPr>
        </p:nvSpPr>
        <p:spPr>
          <a:xfrm>
            <a:off x="381000" y="76200"/>
            <a:ext cx="8153399" cy="1331154"/>
          </a:xfrm>
        </p:spPr>
        <p:txBody>
          <a:bodyPr>
            <a:normAutofit fontScale="90000"/>
          </a:bodyPr>
          <a:lstStyle/>
          <a:p>
            <a:pPr rtl="0"/>
            <a:r>
              <a:rPr lang="es" b="1" i="0" u="none" baseline="0" dirty="0">
                <a:solidFill>
                  <a:srgbClr val="0070C0"/>
                </a:solidFill>
              </a:rPr>
              <a:t>Documentación de Servicio de AC</a:t>
            </a:r>
          </a:p>
        </p:txBody>
      </p:sp>
      <p:sp>
        <p:nvSpPr>
          <p:cNvPr id="3" name="Text Placeholder 2">
            <a:extLst>
              <a:ext uri="{FF2B5EF4-FFF2-40B4-BE49-F238E27FC236}">
                <a16:creationId xmlns:a16="http://schemas.microsoft.com/office/drawing/2014/main" id="{75D4648F-B7F3-4702-B001-7EC05935E494}"/>
              </a:ext>
            </a:extLst>
          </p:cNvPr>
          <p:cNvSpPr>
            <a:spLocks noGrp="1"/>
          </p:cNvSpPr>
          <p:nvPr>
            <p:ph type="body" idx="1"/>
          </p:nvPr>
        </p:nvSpPr>
        <p:spPr>
          <a:xfrm>
            <a:off x="457201" y="1295400"/>
            <a:ext cx="8077200" cy="4648200"/>
          </a:xfrm>
        </p:spPr>
        <p:txBody>
          <a:bodyPr>
            <a:normAutofit fontScale="92500" lnSpcReduction="20000"/>
          </a:bodyPr>
          <a:lstStyle/>
          <a:p>
            <a:pPr algn="l" rtl="0"/>
            <a:r>
              <a:rPr lang="es" b="1" i="0" u="none" baseline="0" dirty="0"/>
              <a:t>Incluye:</a:t>
            </a:r>
          </a:p>
          <a:p>
            <a:pPr marL="491490" indent="-457200" algn="l" rtl="0">
              <a:buFont typeface="Wingdings" panose="05000000000000000000" pitchFamily="2" charset="2"/>
              <a:buChar char="ü"/>
            </a:pPr>
            <a:r>
              <a:rPr lang="es" b="1" i="0" u="none" baseline="0" dirty="0"/>
              <a:t>Fecha, duración, descripción y lugar del servicio prestado </a:t>
            </a:r>
          </a:p>
          <a:p>
            <a:pPr marL="491490" indent="-457200" algn="l" rtl="0">
              <a:buFont typeface="Wingdings" panose="05000000000000000000" pitchFamily="2" charset="2"/>
              <a:buChar char="ü"/>
            </a:pPr>
            <a:r>
              <a:rPr lang="es" b="1" i="0" u="none" baseline="0" dirty="0"/>
              <a:t>La hora de llegada y salida del(de la) cuidador(a)</a:t>
            </a:r>
          </a:p>
          <a:p>
            <a:pPr marL="491490" indent="-457200" algn="l" rtl="0">
              <a:buFont typeface="Wingdings" panose="05000000000000000000" pitchFamily="2" charset="2"/>
              <a:buChar char="ü"/>
            </a:pPr>
            <a:r>
              <a:rPr lang="es" b="1" i="0" u="none" baseline="0" dirty="0"/>
              <a:t>El nombre, título y firma del(de la) cuidador(a) que proporcionó el servicio.</a:t>
            </a:r>
          </a:p>
          <a:p>
            <a:pPr marL="491490" indent="-457200" algn="l" rtl="0">
              <a:buFont typeface="Wingdings" panose="05000000000000000000" pitchFamily="2" charset="2"/>
              <a:buChar char="ü"/>
            </a:pPr>
            <a:r>
              <a:rPr lang="es" b="1" i="0" u="none" baseline="0" dirty="0"/>
              <a:t>La firma del(de la) participante cuando sea posible.  </a:t>
            </a:r>
          </a:p>
          <a:p>
            <a:pPr marL="491490" indent="-457200" algn="l" rtl="0">
              <a:buFont typeface="Wingdings" panose="05000000000000000000" pitchFamily="2" charset="2"/>
              <a:buChar char="ü"/>
            </a:pPr>
            <a:r>
              <a:rPr lang="es" b="1" i="0" u="none" baseline="0" dirty="0"/>
              <a:t>Si el(la) participante no puede firmar, se requiere una nota que explique el motivo, si esto no está respaldado por la evaluación.   </a:t>
            </a:r>
          </a:p>
          <a:p>
            <a:endParaRPr lang="es" dirty="0"/>
          </a:p>
        </p:txBody>
      </p:sp>
      <p:pic>
        <p:nvPicPr>
          <p:cNvPr id="6" name="Content Placeholder 10" descr="Una imagen que contiene texto&#10;&#10;Descripción generada automáticamente">
            <a:extLst>
              <a:ext uri="{FF2B5EF4-FFF2-40B4-BE49-F238E27FC236}">
                <a16:creationId xmlns:a16="http://schemas.microsoft.com/office/drawing/2014/main" id="{46B3FB07-1F9C-217A-DFF9-BD04093719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494" y="5994594"/>
            <a:ext cx="1133001" cy="594360"/>
          </a:xfrm>
          <a:prstGeom prst="rect">
            <a:avLst/>
          </a:prstGeom>
        </p:spPr>
      </p:pic>
      <p:sp>
        <p:nvSpPr>
          <p:cNvPr id="7" name="Slide Number Placeholder 3">
            <a:extLst>
              <a:ext uri="{FF2B5EF4-FFF2-40B4-BE49-F238E27FC236}">
                <a16:creationId xmlns:a16="http://schemas.microsoft.com/office/drawing/2014/main" id="{A82C0427-E266-BD77-83EA-298874CF390D}"/>
              </a:ext>
            </a:extLst>
          </p:cNvPr>
          <p:cNvSpPr>
            <a:spLocks noGrp="1"/>
          </p:cNvSpPr>
          <p:nvPr>
            <p:ph type="sldNum" sz="quarter" idx="12"/>
          </p:nvPr>
        </p:nvSpPr>
        <p:spPr>
          <a:xfrm>
            <a:off x="7870410" y="6223828"/>
            <a:ext cx="406400" cy="312439"/>
          </a:xfrm>
        </p:spPr>
        <p:txBody>
          <a:bodyPr vert="horz" lIns="91440" tIns="45720" rIns="91440" bIns="45720" rtlCol="0" anchor="ctr">
            <a:normAutofit/>
          </a:bodyPr>
          <a:lstStyle/>
          <a:p>
            <a:pPr algn="r" rtl="0">
              <a:spcAft>
                <a:spcPts val="600"/>
              </a:spcAft>
            </a:pPr>
            <a:fld id="{0FD36CA5-7693-4C89-B9C7-276A2083C9F1}" type="slidenum">
              <a:rPr sz="1200">
                <a:solidFill>
                  <a:schemeClr val="tx1"/>
                </a:solidFill>
              </a:rPr>
              <a:pPr>
                <a:spcAft>
                  <a:spcPts val="600"/>
                </a:spcAft>
              </a:pPr>
              <a:t>30</a:t>
            </a:fld>
            <a:endParaRPr lang="es" sz="1200" dirty="0">
              <a:solidFill>
                <a:schemeClr val="tx1"/>
              </a:solidFill>
            </a:endParaRPr>
          </a:p>
        </p:txBody>
      </p:sp>
    </p:spTree>
    <p:extLst>
      <p:ext uri="{BB962C8B-B14F-4D97-AF65-F5344CB8AC3E}">
        <p14:creationId xmlns:p14="http://schemas.microsoft.com/office/powerpoint/2010/main" val="200589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8377">
        <p15:prstTrans prst="peelOff"/>
      </p:transition>
    </mc:Choice>
    <mc:Fallback xmlns="">
      <p:transition spd="slow" advTm="48377">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0A45F-A178-4246-BB92-544D80A8DDB9}"/>
              </a:ext>
            </a:extLst>
          </p:cNvPr>
          <p:cNvSpPr>
            <a:spLocks noGrp="1"/>
          </p:cNvSpPr>
          <p:nvPr>
            <p:ph type="title"/>
          </p:nvPr>
        </p:nvSpPr>
        <p:spPr>
          <a:xfrm>
            <a:off x="857250" y="269046"/>
            <a:ext cx="7406640" cy="1102554"/>
          </a:xfrm>
        </p:spPr>
        <p:txBody>
          <a:bodyPr/>
          <a:lstStyle/>
          <a:p>
            <a:pPr rtl="0"/>
            <a:r>
              <a:rPr lang="es" b="1" i="0" u="none" baseline="0">
                <a:solidFill>
                  <a:srgbClr val="0070C0"/>
                </a:solidFill>
              </a:rPr>
              <a:t>Cosas para recordar </a:t>
            </a:r>
          </a:p>
        </p:txBody>
      </p:sp>
      <p:sp>
        <p:nvSpPr>
          <p:cNvPr id="3" name="Text Placeholder 2">
            <a:extLst>
              <a:ext uri="{FF2B5EF4-FFF2-40B4-BE49-F238E27FC236}">
                <a16:creationId xmlns:a16="http://schemas.microsoft.com/office/drawing/2014/main" id="{FED5DA2B-BAC9-4321-85EE-03F28BAB4D8F}"/>
              </a:ext>
            </a:extLst>
          </p:cNvPr>
          <p:cNvSpPr>
            <a:spLocks noGrp="1"/>
          </p:cNvSpPr>
          <p:nvPr>
            <p:ph type="body" idx="1"/>
          </p:nvPr>
        </p:nvSpPr>
        <p:spPr>
          <a:xfrm>
            <a:off x="495300" y="1320580"/>
            <a:ext cx="8153400" cy="4495800"/>
          </a:xfrm>
        </p:spPr>
        <p:txBody>
          <a:bodyPr>
            <a:normAutofit fontScale="92500" lnSpcReduction="10000"/>
          </a:bodyPr>
          <a:lstStyle/>
          <a:p>
            <a:pPr marL="491490" indent="-457200" algn="l" rtl="0">
              <a:buFont typeface="Wingdings" panose="05000000000000000000" pitchFamily="2" charset="2"/>
              <a:buChar char="ü"/>
            </a:pPr>
            <a:r>
              <a:rPr lang="es" b="1" i="0" u="none" baseline="0"/>
              <a:t>La evaluación del(de la) participante y PCSP identifican la asistencia en las AVD y las AIVD que se debe proporcionar. </a:t>
            </a:r>
          </a:p>
          <a:p>
            <a:pPr marL="491490" indent="-457200" algn="l" rtl="0">
              <a:buFont typeface="Wingdings" panose="05000000000000000000" pitchFamily="2" charset="2"/>
              <a:buChar char="ü"/>
            </a:pPr>
            <a:r>
              <a:rPr lang="es" b="1" i="0" u="none" baseline="0"/>
              <a:t>Permitir y alentar al(a la) participante a ser lo más independiente posible</a:t>
            </a:r>
          </a:p>
          <a:p>
            <a:pPr marL="491490" indent="-457200" algn="l" rtl="0">
              <a:buFont typeface="Wingdings" panose="05000000000000000000" pitchFamily="2" charset="2"/>
              <a:buChar char="ü"/>
            </a:pPr>
            <a:r>
              <a:rPr lang="es" b="1" i="0" u="none" baseline="0"/>
              <a:t>Seguir las instrucciones o la orientación del(de la) participante, cuando sea apropiado y proteja la salud, la seguridad y el bienestar del(de la) participante. </a:t>
            </a:r>
          </a:p>
          <a:p>
            <a:pPr marL="491490" indent="-457200" algn="l" rtl="0">
              <a:buFont typeface="Wingdings" panose="05000000000000000000" pitchFamily="2" charset="2"/>
              <a:buChar char="ü"/>
            </a:pPr>
            <a:r>
              <a:rPr lang="es" b="1" i="0" u="none" baseline="0"/>
              <a:t>Apoyar las AVD y las AIVD puede ser un trabajo difícil pero ampliamente gratificante.</a:t>
            </a:r>
          </a:p>
          <a:p>
            <a:endParaRPr lang="es" dirty="0"/>
          </a:p>
        </p:txBody>
      </p:sp>
      <p:pic>
        <p:nvPicPr>
          <p:cNvPr id="6" name="Content Placeholder 10" descr="Una imagen que contiene texto&#10;&#10;Descripción generada automáticamente">
            <a:extLst>
              <a:ext uri="{FF2B5EF4-FFF2-40B4-BE49-F238E27FC236}">
                <a16:creationId xmlns:a16="http://schemas.microsoft.com/office/drawing/2014/main" id="{A1D0435D-AE69-2AF3-02E7-2F2428C44D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494" y="5994594"/>
            <a:ext cx="1133001" cy="594360"/>
          </a:xfrm>
          <a:prstGeom prst="rect">
            <a:avLst/>
          </a:prstGeom>
        </p:spPr>
      </p:pic>
      <p:sp>
        <p:nvSpPr>
          <p:cNvPr id="7" name="Slide Number Placeholder 3">
            <a:extLst>
              <a:ext uri="{FF2B5EF4-FFF2-40B4-BE49-F238E27FC236}">
                <a16:creationId xmlns:a16="http://schemas.microsoft.com/office/drawing/2014/main" id="{3889EAC9-B298-9AC6-ABF1-186DA94457FC}"/>
              </a:ext>
            </a:extLst>
          </p:cNvPr>
          <p:cNvSpPr>
            <a:spLocks noGrp="1"/>
          </p:cNvSpPr>
          <p:nvPr>
            <p:ph type="sldNum" sz="quarter" idx="12"/>
          </p:nvPr>
        </p:nvSpPr>
        <p:spPr>
          <a:xfrm>
            <a:off x="7870410" y="6223828"/>
            <a:ext cx="406400" cy="312439"/>
          </a:xfrm>
        </p:spPr>
        <p:txBody>
          <a:bodyPr vert="horz" lIns="91440" tIns="45720" rIns="91440" bIns="45720" rtlCol="0" anchor="ctr">
            <a:normAutofit/>
          </a:bodyPr>
          <a:lstStyle/>
          <a:p>
            <a:pPr algn="r" rtl="0">
              <a:spcAft>
                <a:spcPts val="600"/>
              </a:spcAft>
            </a:pPr>
            <a:fld id="{0FD36CA5-7693-4C89-B9C7-276A2083C9F1}" type="slidenum">
              <a:rPr sz="1200">
                <a:solidFill>
                  <a:schemeClr val="tx1"/>
                </a:solidFill>
              </a:rPr>
              <a:pPr>
                <a:spcAft>
                  <a:spcPts val="600"/>
                </a:spcAft>
              </a:pPr>
              <a:t>31</a:t>
            </a:fld>
            <a:endParaRPr lang="es" sz="1200" dirty="0">
              <a:solidFill>
                <a:schemeClr val="tx1"/>
              </a:solidFill>
            </a:endParaRPr>
          </a:p>
        </p:txBody>
      </p:sp>
    </p:spTree>
    <p:extLst>
      <p:ext uri="{BB962C8B-B14F-4D97-AF65-F5344CB8AC3E}">
        <p14:creationId xmlns:p14="http://schemas.microsoft.com/office/powerpoint/2010/main" val="13174549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5590">
        <p15:prstTrans prst="peelOff"/>
      </p:transition>
    </mc:Choice>
    <mc:Fallback xmlns="">
      <p:transition spd="slow" advTm="45590">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09C0BCD-BEE9-423F-A51C-BCCD8E5EAA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3355" y="243840"/>
            <a:ext cx="879348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9998D094-42B2-42BA-AA14-E8FBE073A5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3355" y="243840"/>
            <a:ext cx="879348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a:extLst>
              <a:ext uri="{FF2B5EF4-FFF2-40B4-BE49-F238E27FC236}">
                <a16:creationId xmlns:a16="http://schemas.microsoft.com/office/drawing/2014/main" id="{8465D64B-59F4-4BDC-B833-A17EF1E0469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83995" y="3733800"/>
            <a:ext cx="6172200"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63FE6F10-B3AD-4403-94CA-F511552869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3355" y="243840"/>
            <a:ext cx="8791575" cy="6377939"/>
          </a:xfrm>
          <a:prstGeom prst="rect">
            <a:avLst/>
          </a:prstGeom>
          <a:solidFill>
            <a:schemeClr val="bg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useBgFill="1">
        <p:nvSpPr>
          <p:cNvPr id="18" name="Rectangle 17">
            <a:extLst>
              <a:ext uri="{FF2B5EF4-FFF2-40B4-BE49-F238E27FC236}">
                <a16:creationId xmlns:a16="http://schemas.microsoft.com/office/drawing/2014/main" id="{364D6A39-A4F7-4B00-9F42-3BC67177DB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4708" y="246887"/>
            <a:ext cx="3298316" cy="6377939"/>
          </a:xfrm>
          <a:prstGeom prst="rect">
            <a:avLst/>
          </a:prstGeom>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cxnSp>
        <p:nvCxnSpPr>
          <p:cNvPr id="20" name="Straight Connector 19">
            <a:extLst>
              <a:ext uri="{FF2B5EF4-FFF2-40B4-BE49-F238E27FC236}">
                <a16:creationId xmlns:a16="http://schemas.microsoft.com/office/drawing/2014/main" id="{13553ADF-88A1-4645-B819-890CA3DF7D5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277713" y="4405863"/>
            <a:ext cx="2072306"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B5D0D97D-7911-4A25-88E2-4D81FD4AB2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1450" y="246888"/>
            <a:ext cx="8793480" cy="6377939"/>
          </a:xfrm>
          <a:prstGeom prst="rect">
            <a:avLst/>
          </a:pr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1994ACDA-A552-4455-B389-6CB8354F2F23}"/>
              </a:ext>
            </a:extLst>
          </p:cNvPr>
          <p:cNvSpPr>
            <a:spLocks noGrp="1"/>
          </p:cNvSpPr>
          <p:nvPr>
            <p:ph type="title"/>
          </p:nvPr>
        </p:nvSpPr>
        <p:spPr>
          <a:xfrm>
            <a:off x="5867400" y="857675"/>
            <a:ext cx="2885887" cy="3622844"/>
          </a:xfrm>
        </p:spPr>
        <p:txBody>
          <a:bodyPr vert="horz" lIns="91440" tIns="45720" rIns="91440" bIns="45720" rtlCol="0" anchor="b">
            <a:normAutofit/>
          </a:bodyPr>
          <a:lstStyle/>
          <a:p>
            <a:pPr defTabSz="914400" rtl="0">
              <a:lnSpc>
                <a:spcPct val="85000"/>
              </a:lnSpc>
            </a:pPr>
            <a:r>
              <a:rPr lang="es" sz="4000" b="1" i="0" u="none" cap="all" baseline="0">
                <a:solidFill>
                  <a:srgbClr val="FFFFFF"/>
                </a:solidFill>
              </a:rPr>
              <a:t>Función del(de la) Auxiliar de Atención Asistida</a:t>
            </a:r>
            <a:br>
              <a:rPr lang="es" sz="3300" cap="all">
                <a:solidFill>
                  <a:srgbClr val="FFFFFF"/>
                </a:solidFill>
              </a:rPr>
            </a:br>
            <a:br>
              <a:rPr lang="es" sz="3300" cap="all">
                <a:solidFill>
                  <a:srgbClr val="FFFFFF"/>
                </a:solidFill>
              </a:rPr>
            </a:br>
            <a:endParaRPr lang="es" sz="3300" cap="all" dirty="0">
              <a:solidFill>
                <a:srgbClr val="FFFFFF"/>
              </a:solidFill>
            </a:endParaRPr>
          </a:p>
        </p:txBody>
      </p:sp>
      <p:pic>
        <p:nvPicPr>
          <p:cNvPr id="5" name="Picture 4">
            <a:extLst>
              <a:ext uri="{FF2B5EF4-FFF2-40B4-BE49-F238E27FC236}">
                <a16:creationId xmlns:a16="http://schemas.microsoft.com/office/drawing/2014/main" id="{2F0F36D7-70EC-4133-9A48-20EFDF5F7D98}"/>
              </a:ext>
            </a:extLst>
          </p:cNvPr>
          <p:cNvPicPr>
            <a:picLocks noChangeAspect="1"/>
          </p:cNvPicPr>
          <p:nvPr/>
        </p:nvPicPr>
        <p:blipFill rotWithShape="1">
          <a:blip r:embed="rId3"/>
          <a:srcRect l="811" r="10989" b="2"/>
          <a:stretch/>
        </p:blipFill>
        <p:spPr>
          <a:xfrm>
            <a:off x="654048" y="857675"/>
            <a:ext cx="4534182" cy="4857325"/>
          </a:xfrm>
          <a:prstGeom prst="rect">
            <a:avLst/>
          </a:prstGeom>
        </p:spPr>
      </p:pic>
      <p:sp>
        <p:nvSpPr>
          <p:cNvPr id="6" name="TextBox 5">
            <a:extLst>
              <a:ext uri="{FF2B5EF4-FFF2-40B4-BE49-F238E27FC236}">
                <a16:creationId xmlns:a16="http://schemas.microsoft.com/office/drawing/2014/main" id="{3B0BF7E9-E8F4-581C-0529-EA2E0325EADD}"/>
              </a:ext>
            </a:extLst>
          </p:cNvPr>
          <p:cNvSpPr txBox="1"/>
          <p:nvPr/>
        </p:nvSpPr>
        <p:spPr>
          <a:xfrm>
            <a:off x="6277713" y="4876800"/>
            <a:ext cx="2212239" cy="584775"/>
          </a:xfrm>
          <a:prstGeom prst="rect">
            <a:avLst/>
          </a:prstGeom>
          <a:noFill/>
        </p:spPr>
        <p:txBody>
          <a:bodyPr wrap="square" rtlCol="0">
            <a:spAutoFit/>
          </a:bodyPr>
          <a:lstStyle/>
          <a:p>
            <a:pPr algn="l" rtl="0"/>
            <a:r>
              <a:rPr lang="es" sz="3200" b="0" i="0" u="none" cap="all" baseline="0">
                <a:solidFill>
                  <a:srgbClr val="FFFFFF"/>
                </a:solidFill>
              </a:rPr>
              <a:t>Sección IV</a:t>
            </a:r>
            <a:endParaRPr lang="es" sz="3200" dirty="0"/>
          </a:p>
        </p:txBody>
      </p:sp>
      <p:pic>
        <p:nvPicPr>
          <p:cNvPr id="7" name="Content Placeholder 10" descr="Una imagen que contiene texto&#10;&#10;Descripción generada automáticamente">
            <a:extLst>
              <a:ext uri="{FF2B5EF4-FFF2-40B4-BE49-F238E27FC236}">
                <a16:creationId xmlns:a16="http://schemas.microsoft.com/office/drawing/2014/main" id="{62F06236-305B-F91D-2B13-A179A7E4243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5494" y="5994594"/>
            <a:ext cx="1133001" cy="594360"/>
          </a:xfrm>
          <a:prstGeom prst="rect">
            <a:avLst/>
          </a:prstGeom>
        </p:spPr>
      </p:pic>
      <p:sp>
        <p:nvSpPr>
          <p:cNvPr id="8" name="Slide Number Placeholder 3">
            <a:extLst>
              <a:ext uri="{FF2B5EF4-FFF2-40B4-BE49-F238E27FC236}">
                <a16:creationId xmlns:a16="http://schemas.microsoft.com/office/drawing/2014/main" id="{C0B5C40B-C48D-7C6E-0F83-3C4AE5E9713B}"/>
              </a:ext>
            </a:extLst>
          </p:cNvPr>
          <p:cNvSpPr>
            <a:spLocks noGrp="1"/>
          </p:cNvSpPr>
          <p:nvPr>
            <p:ph type="sldNum" sz="quarter" idx="12"/>
          </p:nvPr>
        </p:nvSpPr>
        <p:spPr>
          <a:xfrm>
            <a:off x="7870410" y="6223828"/>
            <a:ext cx="406400" cy="312439"/>
          </a:xfrm>
        </p:spPr>
        <p:txBody>
          <a:bodyPr vert="horz" lIns="91440" tIns="45720" rIns="91440" bIns="45720" rtlCol="0" anchor="ctr">
            <a:normAutofit/>
          </a:bodyPr>
          <a:lstStyle/>
          <a:p>
            <a:pPr algn="r" rtl="0">
              <a:spcAft>
                <a:spcPts val="600"/>
              </a:spcAft>
            </a:pPr>
            <a:fld id="{0FD36CA5-7693-4C89-B9C7-276A2083C9F1}" type="slidenum">
              <a:rPr sz="1200">
                <a:solidFill>
                  <a:schemeClr val="tx1"/>
                </a:solidFill>
              </a:rPr>
              <a:pPr>
                <a:spcAft>
                  <a:spcPts val="600"/>
                </a:spcAft>
              </a:pPr>
              <a:t>32</a:t>
            </a:fld>
            <a:endParaRPr lang="es" sz="1200" dirty="0">
              <a:solidFill>
                <a:schemeClr val="tx1"/>
              </a:solidFill>
            </a:endParaRPr>
          </a:p>
        </p:txBody>
      </p:sp>
    </p:spTree>
    <p:extLst>
      <p:ext uri="{BB962C8B-B14F-4D97-AF65-F5344CB8AC3E}">
        <p14:creationId xmlns:p14="http://schemas.microsoft.com/office/powerpoint/2010/main" val="21346859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8160">
        <p15:prstTrans prst="peelOff"/>
      </p:transition>
    </mc:Choice>
    <mc:Fallback xmlns="">
      <p:transition spd="slow" advTm="8160">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EB3C453-B485-4F07-841B-918D40331D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3355" y="243840"/>
            <a:ext cx="879348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B6A497DB-90D1-4352-B955-CC35F1AC1A50}"/>
              </a:ext>
            </a:extLst>
          </p:cNvPr>
          <p:cNvSpPr>
            <a:spLocks noGrp="1"/>
          </p:cNvSpPr>
          <p:nvPr>
            <p:ph type="title"/>
          </p:nvPr>
        </p:nvSpPr>
        <p:spPr>
          <a:xfrm>
            <a:off x="173355" y="617685"/>
            <a:ext cx="2918901" cy="5606143"/>
          </a:xfrm>
        </p:spPr>
        <p:txBody>
          <a:bodyPr vert="horz" lIns="91440" tIns="45720" rIns="91440" bIns="45720" rtlCol="0" anchor="ctr">
            <a:normAutofit/>
          </a:bodyPr>
          <a:lstStyle/>
          <a:p>
            <a:pPr defTabSz="914400" rtl="0"/>
            <a:r>
              <a:rPr lang="es" sz="3300" b="1" i="0" u="none" baseline="0"/>
              <a:t>Mantener la confidencialidad </a:t>
            </a:r>
          </a:p>
        </p:txBody>
      </p:sp>
      <p:graphicFrame>
        <p:nvGraphicFramePr>
          <p:cNvPr id="6" name="Text Placeholder 2">
            <a:extLst>
              <a:ext uri="{FF2B5EF4-FFF2-40B4-BE49-F238E27FC236}">
                <a16:creationId xmlns:a16="http://schemas.microsoft.com/office/drawing/2014/main" id="{FC2D23D0-1484-1563-8E20-E88735336025}"/>
              </a:ext>
            </a:extLst>
          </p:cNvPr>
          <p:cNvGraphicFramePr/>
          <p:nvPr>
            <p:extLst>
              <p:ext uri="{D42A27DB-BD31-4B8C-83A1-F6EECF244321}">
                <p14:modId xmlns:p14="http://schemas.microsoft.com/office/powerpoint/2010/main" val="930120874"/>
              </p:ext>
            </p:extLst>
          </p:nvPr>
        </p:nvGraphicFramePr>
        <p:xfrm>
          <a:off x="3408759" y="617685"/>
          <a:ext cx="4838958" cy="55206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Content Placeholder 10" descr="Una imagen que contiene texto&#10;&#10;Descripción generada automáticamente">
            <a:extLst>
              <a:ext uri="{FF2B5EF4-FFF2-40B4-BE49-F238E27FC236}">
                <a16:creationId xmlns:a16="http://schemas.microsoft.com/office/drawing/2014/main" id="{F6233E0F-1E7C-9A07-9921-BF86B2E328F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85494" y="5994594"/>
            <a:ext cx="1133001" cy="594360"/>
          </a:xfrm>
          <a:prstGeom prst="rect">
            <a:avLst/>
          </a:prstGeom>
        </p:spPr>
      </p:pic>
      <p:sp>
        <p:nvSpPr>
          <p:cNvPr id="7" name="Slide Number Placeholder 3">
            <a:extLst>
              <a:ext uri="{FF2B5EF4-FFF2-40B4-BE49-F238E27FC236}">
                <a16:creationId xmlns:a16="http://schemas.microsoft.com/office/drawing/2014/main" id="{1C8BFA49-0C6F-57F8-E680-1D45F8C441C9}"/>
              </a:ext>
            </a:extLst>
          </p:cNvPr>
          <p:cNvSpPr>
            <a:spLocks noGrp="1"/>
          </p:cNvSpPr>
          <p:nvPr>
            <p:ph type="sldNum" sz="quarter" idx="12"/>
          </p:nvPr>
        </p:nvSpPr>
        <p:spPr>
          <a:xfrm>
            <a:off x="7870410" y="6223828"/>
            <a:ext cx="406400" cy="312439"/>
          </a:xfrm>
        </p:spPr>
        <p:txBody>
          <a:bodyPr vert="horz" lIns="91440" tIns="45720" rIns="91440" bIns="45720" rtlCol="0" anchor="ctr">
            <a:normAutofit/>
          </a:bodyPr>
          <a:lstStyle/>
          <a:p>
            <a:pPr algn="r" rtl="0">
              <a:spcAft>
                <a:spcPts val="600"/>
              </a:spcAft>
            </a:pPr>
            <a:fld id="{0FD36CA5-7693-4C89-B9C7-276A2083C9F1}" type="slidenum">
              <a:rPr sz="1200">
                <a:solidFill>
                  <a:schemeClr val="tx1"/>
                </a:solidFill>
              </a:rPr>
              <a:pPr>
                <a:spcAft>
                  <a:spcPts val="600"/>
                </a:spcAft>
              </a:pPr>
              <a:t>33</a:t>
            </a:fld>
            <a:endParaRPr lang="es" sz="1200" dirty="0">
              <a:solidFill>
                <a:schemeClr val="tx1"/>
              </a:solidFill>
            </a:endParaRPr>
          </a:p>
        </p:txBody>
      </p:sp>
    </p:spTree>
    <p:extLst>
      <p:ext uri="{BB962C8B-B14F-4D97-AF65-F5344CB8AC3E}">
        <p14:creationId xmlns:p14="http://schemas.microsoft.com/office/powerpoint/2010/main" val="26577538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37463">
        <p15:prstTrans prst="peelOff"/>
      </p:transition>
    </mc:Choice>
    <mc:Fallback xmlns="">
      <p:transition spd="slow" advTm="37463">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BD4597-92C4-480B-A7E4-35DCD63B808F}"/>
              </a:ext>
            </a:extLst>
          </p:cNvPr>
          <p:cNvSpPr>
            <a:spLocks noGrp="1"/>
          </p:cNvSpPr>
          <p:nvPr>
            <p:ph type="title"/>
          </p:nvPr>
        </p:nvSpPr>
        <p:spPr>
          <a:xfrm>
            <a:off x="857250" y="-381000"/>
            <a:ext cx="7406640" cy="1981200"/>
          </a:xfrm>
        </p:spPr>
        <p:txBody>
          <a:bodyPr/>
          <a:lstStyle/>
          <a:p>
            <a:pPr rtl="0"/>
            <a:r>
              <a:rPr lang="es" b="1" i="0" u="none" baseline="0"/>
              <a:t>Mantener la confidencialidad </a:t>
            </a:r>
          </a:p>
        </p:txBody>
      </p:sp>
      <p:sp>
        <p:nvSpPr>
          <p:cNvPr id="3" name="Text Placeholder 2">
            <a:extLst>
              <a:ext uri="{FF2B5EF4-FFF2-40B4-BE49-F238E27FC236}">
                <a16:creationId xmlns:a16="http://schemas.microsoft.com/office/drawing/2014/main" id="{9474771F-B640-42CD-B979-F72D7C379E48}"/>
              </a:ext>
            </a:extLst>
          </p:cNvPr>
          <p:cNvSpPr>
            <a:spLocks noGrp="1"/>
          </p:cNvSpPr>
          <p:nvPr>
            <p:ph type="body" idx="1"/>
          </p:nvPr>
        </p:nvSpPr>
        <p:spPr>
          <a:xfrm>
            <a:off x="457200" y="1143000"/>
            <a:ext cx="8229600" cy="4419600"/>
          </a:xfrm>
        </p:spPr>
        <p:txBody>
          <a:bodyPr>
            <a:normAutofit fontScale="85000" lnSpcReduction="20000"/>
          </a:bodyPr>
          <a:lstStyle/>
          <a:p>
            <a:pPr algn="l" rtl="0"/>
            <a:r>
              <a:rPr lang="es" b="1" i="0" u="none" baseline="0" dirty="0">
                <a:solidFill>
                  <a:srgbClr val="0070C0"/>
                </a:solidFill>
              </a:rPr>
              <a:t>Confidencialidad de la Ley de Portabilidad y Responsabilidad Seguros Médicos (HIPAA, por sus siglas en inglés)</a:t>
            </a:r>
          </a:p>
          <a:p>
            <a:pPr marL="723900" indent="-690563" algn="l" rtl="0"/>
            <a:r>
              <a:rPr lang="es" b="0" i="0" u="none" baseline="0" dirty="0"/>
              <a:t>	La Ley de Portabilidad y 	Responsabilidad de Seguros Médicos de 1996 (HIPAA) es una regulación 	federal relacionada con la confidencialidad de los datos de los pacientes. </a:t>
            </a:r>
          </a:p>
          <a:p>
            <a:pPr algn="l" rtl="0"/>
            <a:r>
              <a:rPr lang="es" b="1" i="0" u="none" baseline="0" dirty="0">
                <a:solidFill>
                  <a:srgbClr val="0070C0"/>
                </a:solidFill>
              </a:rPr>
              <a:t>Privacidad de la HIPAA</a:t>
            </a:r>
          </a:p>
          <a:p>
            <a:pPr marL="723900" algn="l" rtl="0"/>
            <a:r>
              <a:rPr lang="es" b="0" i="0" u="none" baseline="0" dirty="0"/>
              <a:t>Protege toda la “información de salud individualmente identificable” que posee o transmite una entidad cubierta en cualquier forma y llama a esta información “información de salud protegida (PHI)”. </a:t>
            </a:r>
          </a:p>
        </p:txBody>
      </p:sp>
      <p:pic>
        <p:nvPicPr>
          <p:cNvPr id="6" name="Content Placeholder 10" descr="Una imagen que contiene texto&#10;&#10;Descripción generada automáticamente">
            <a:extLst>
              <a:ext uri="{FF2B5EF4-FFF2-40B4-BE49-F238E27FC236}">
                <a16:creationId xmlns:a16="http://schemas.microsoft.com/office/drawing/2014/main" id="{180A1063-80FD-E272-F68C-9D0CA51AA9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494" y="5994594"/>
            <a:ext cx="1133001" cy="594360"/>
          </a:xfrm>
          <a:prstGeom prst="rect">
            <a:avLst/>
          </a:prstGeom>
        </p:spPr>
      </p:pic>
      <p:sp>
        <p:nvSpPr>
          <p:cNvPr id="7" name="Slide Number Placeholder 3">
            <a:extLst>
              <a:ext uri="{FF2B5EF4-FFF2-40B4-BE49-F238E27FC236}">
                <a16:creationId xmlns:a16="http://schemas.microsoft.com/office/drawing/2014/main" id="{A879E7D3-B25C-BA11-4463-B8BB8C2F2E72}"/>
              </a:ext>
            </a:extLst>
          </p:cNvPr>
          <p:cNvSpPr>
            <a:spLocks noGrp="1"/>
          </p:cNvSpPr>
          <p:nvPr>
            <p:ph type="sldNum" sz="quarter" idx="12"/>
          </p:nvPr>
        </p:nvSpPr>
        <p:spPr>
          <a:xfrm>
            <a:off x="7870410" y="6223828"/>
            <a:ext cx="406400" cy="312439"/>
          </a:xfrm>
        </p:spPr>
        <p:txBody>
          <a:bodyPr vert="horz" lIns="91440" tIns="45720" rIns="91440" bIns="45720" rtlCol="0" anchor="ctr">
            <a:normAutofit/>
          </a:bodyPr>
          <a:lstStyle/>
          <a:p>
            <a:pPr algn="r" rtl="0">
              <a:spcAft>
                <a:spcPts val="600"/>
              </a:spcAft>
            </a:pPr>
            <a:fld id="{0FD36CA5-7693-4C89-B9C7-276A2083C9F1}" type="slidenum">
              <a:rPr sz="1200">
                <a:solidFill>
                  <a:schemeClr val="tx1"/>
                </a:solidFill>
              </a:rPr>
              <a:pPr>
                <a:spcAft>
                  <a:spcPts val="600"/>
                </a:spcAft>
              </a:pPr>
              <a:t>34</a:t>
            </a:fld>
            <a:endParaRPr lang="es" sz="1200" dirty="0">
              <a:solidFill>
                <a:schemeClr val="tx1"/>
              </a:solidFill>
            </a:endParaRPr>
          </a:p>
        </p:txBody>
      </p:sp>
      <p:sp>
        <p:nvSpPr>
          <p:cNvPr id="8" name="TextBox 7">
            <a:extLst>
              <a:ext uri="{FF2B5EF4-FFF2-40B4-BE49-F238E27FC236}">
                <a16:creationId xmlns:a16="http://schemas.microsoft.com/office/drawing/2014/main" id="{9F48D130-D2DF-81CF-D18D-9F8361827515}"/>
              </a:ext>
            </a:extLst>
          </p:cNvPr>
          <p:cNvSpPr txBox="1"/>
          <p:nvPr/>
        </p:nvSpPr>
        <p:spPr>
          <a:xfrm>
            <a:off x="3581400" y="5854496"/>
            <a:ext cx="4582884" cy="369332"/>
          </a:xfrm>
          <a:prstGeom prst="rect">
            <a:avLst/>
          </a:prstGeom>
          <a:noFill/>
        </p:spPr>
        <p:txBody>
          <a:bodyPr wrap="square">
            <a:spAutoFit/>
          </a:bodyPr>
          <a:lstStyle/>
          <a:p>
            <a:pPr algn="l" rtl="0"/>
            <a:r>
              <a:rPr lang="es" b="0" i="0" u="none" baseline="0">
                <a:solidFill>
                  <a:srgbClr val="0070C0"/>
                </a:solidFill>
                <a:hlinkClick r:id="rId4">
                  <a:extLst>
                    <a:ext uri="{A12FA001-AC4F-418D-AE19-62706E023703}">
                      <ahyp:hlinkClr xmlns:ahyp="http://schemas.microsoft.com/office/drawing/2018/hyperlinkcolor" val="tx"/>
                    </a:ext>
                  </a:extLst>
                </a:hlinkClick>
              </a:rPr>
              <a:t>Página de inicio de HIPAA | HHS.gov</a:t>
            </a:r>
            <a:endParaRPr lang="es" dirty="0">
              <a:solidFill>
                <a:srgbClr val="0070C0"/>
              </a:solidFill>
            </a:endParaRPr>
          </a:p>
        </p:txBody>
      </p:sp>
    </p:spTree>
    <p:extLst>
      <p:ext uri="{BB962C8B-B14F-4D97-AF65-F5344CB8AC3E}">
        <p14:creationId xmlns:p14="http://schemas.microsoft.com/office/powerpoint/2010/main" val="14405070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32425">
        <p15:prstTrans prst="peelOff"/>
      </p:transition>
    </mc:Choice>
    <mc:Fallback xmlns="">
      <p:transition spd="slow" advTm="32425">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4C0359-1323-4A72-A910-E8158ECCDE7C}"/>
              </a:ext>
            </a:extLst>
          </p:cNvPr>
          <p:cNvSpPr>
            <a:spLocks noGrp="1"/>
          </p:cNvSpPr>
          <p:nvPr>
            <p:ph type="title"/>
          </p:nvPr>
        </p:nvSpPr>
        <p:spPr>
          <a:xfrm>
            <a:off x="857250" y="269046"/>
            <a:ext cx="7406640" cy="742291"/>
          </a:xfrm>
        </p:spPr>
        <p:txBody>
          <a:bodyPr>
            <a:noAutofit/>
          </a:bodyPr>
          <a:lstStyle/>
          <a:p>
            <a:pPr algn="ctr" rtl="0"/>
            <a:r>
              <a:rPr lang="es" sz="4800" b="1" i="0" u="none" baseline="0"/>
              <a:t>Mantener la confidencialidad </a:t>
            </a:r>
          </a:p>
        </p:txBody>
      </p:sp>
      <p:sp>
        <p:nvSpPr>
          <p:cNvPr id="3" name="Content Placeholder 2">
            <a:extLst>
              <a:ext uri="{FF2B5EF4-FFF2-40B4-BE49-F238E27FC236}">
                <a16:creationId xmlns:a16="http://schemas.microsoft.com/office/drawing/2014/main" id="{CE923588-18EB-4F10-8137-322AAE1729A7}"/>
              </a:ext>
            </a:extLst>
          </p:cNvPr>
          <p:cNvSpPr>
            <a:spLocks noGrp="1"/>
          </p:cNvSpPr>
          <p:nvPr>
            <p:ph sz="half" idx="1"/>
          </p:nvPr>
        </p:nvSpPr>
        <p:spPr>
          <a:xfrm>
            <a:off x="685801" y="2057401"/>
            <a:ext cx="3737609" cy="4023360"/>
          </a:xfrm>
        </p:spPr>
        <p:txBody>
          <a:bodyPr>
            <a:normAutofit fontScale="85000" lnSpcReduction="20000"/>
          </a:bodyPr>
          <a:lstStyle/>
          <a:p>
            <a:pPr marL="280988" indent="-280988" algn="l" rtl="0">
              <a:buFont typeface="Wingdings" panose="05000000000000000000" pitchFamily="2" charset="2"/>
              <a:buChar char="v"/>
            </a:pPr>
            <a:r>
              <a:rPr lang="es" sz="3100" b="0" i="0" u="none" baseline="0"/>
              <a:t>Datos demográficos relacionados con la salud o condición física o mental pasada, presente o futura de la persona. </a:t>
            </a:r>
          </a:p>
          <a:p>
            <a:pPr marL="280988" indent="-280988" algn="l" rtl="0">
              <a:buFont typeface="Wingdings" panose="05000000000000000000" pitchFamily="2" charset="2"/>
              <a:buChar char="v"/>
            </a:pPr>
            <a:r>
              <a:rPr lang="es" sz="3100" b="0" i="0" u="none" baseline="0"/>
              <a:t>La prestación de servicios de atención médica a la persona</a:t>
            </a:r>
          </a:p>
          <a:p>
            <a:pPr marL="280988" indent="-280988" algn="l" rtl="0">
              <a:buFont typeface="Wingdings" panose="05000000000000000000" pitchFamily="2" charset="2"/>
              <a:buChar char="v"/>
            </a:pPr>
            <a:r>
              <a:rPr lang="es" sz="3100" b="0" i="0" u="none" baseline="0"/>
              <a:t>Pago por la prestación de atención médica a la persona</a:t>
            </a:r>
          </a:p>
          <a:p>
            <a:pPr marL="280988" indent="-280988" algn="just" rtl="0">
              <a:buFont typeface="Wingdings" panose="05000000000000000000" pitchFamily="2" charset="2"/>
              <a:buChar char="v"/>
            </a:pPr>
            <a:endParaRPr lang="es" sz="1800" dirty="0"/>
          </a:p>
          <a:p>
            <a:pPr marL="280988" indent="-280988" algn="just" rtl="0">
              <a:buFont typeface="Wingdings" panose="05000000000000000000" pitchFamily="2" charset="2"/>
              <a:buChar char="v"/>
            </a:pPr>
            <a:endParaRPr lang="es" sz="1800" dirty="0"/>
          </a:p>
          <a:p>
            <a:pPr marL="280988" indent="-280988" algn="just" rtl="0">
              <a:buFont typeface="Wingdings" panose="05000000000000000000" pitchFamily="2" charset="2"/>
              <a:buChar char="v"/>
            </a:pPr>
            <a:endParaRPr lang="es" sz="1800" dirty="0"/>
          </a:p>
          <a:p>
            <a:pPr marL="34290" indent="0" algn="l" rtl="0">
              <a:buNone/>
            </a:pPr>
            <a:endParaRPr lang="es" dirty="0"/>
          </a:p>
        </p:txBody>
      </p:sp>
      <p:sp>
        <p:nvSpPr>
          <p:cNvPr id="4" name="Content Placeholder 3">
            <a:extLst>
              <a:ext uri="{FF2B5EF4-FFF2-40B4-BE49-F238E27FC236}">
                <a16:creationId xmlns:a16="http://schemas.microsoft.com/office/drawing/2014/main" id="{C75DC298-84F2-4C78-BE04-CC243597CBB2}"/>
              </a:ext>
            </a:extLst>
          </p:cNvPr>
          <p:cNvSpPr>
            <a:spLocks noGrp="1"/>
          </p:cNvSpPr>
          <p:nvPr>
            <p:ph sz="half" idx="2"/>
          </p:nvPr>
        </p:nvSpPr>
        <p:spPr>
          <a:xfrm>
            <a:off x="4700708" y="2057400"/>
            <a:ext cx="3757491" cy="4023360"/>
          </a:xfrm>
        </p:spPr>
        <p:txBody>
          <a:bodyPr>
            <a:normAutofit fontScale="85000" lnSpcReduction="20000"/>
          </a:bodyPr>
          <a:lstStyle/>
          <a:p>
            <a:pPr marL="280988" indent="-280988" algn="l" rtl="0">
              <a:buFont typeface="Wingdings" panose="05000000000000000000" pitchFamily="2" charset="2"/>
              <a:buChar char="v"/>
            </a:pPr>
            <a:r>
              <a:rPr lang="es" sz="3000" b="0" i="0" u="none" baseline="0"/>
              <a:t>Información que identifica a la persona o para la cual existe una base razonable para creer que puede usarse para identificarla</a:t>
            </a:r>
          </a:p>
          <a:p>
            <a:pPr marL="280988" indent="-280988" algn="l" rtl="0">
              <a:buFont typeface="Wingdings" panose="05000000000000000000" pitchFamily="2" charset="2"/>
              <a:buChar char="v"/>
            </a:pPr>
            <a:r>
              <a:rPr lang="es" sz="3000" b="0" i="0" u="none" baseline="0"/>
              <a:t>La PHI incluye muchos identificadores comunes como nombre, dirección, fecha de nacimiento y número de la Seguridad Social.</a:t>
            </a:r>
          </a:p>
          <a:p>
            <a:pPr marL="34290" indent="0" algn="l" rtl="0">
              <a:buNone/>
            </a:pPr>
            <a:endParaRPr lang="es" dirty="0"/>
          </a:p>
        </p:txBody>
      </p:sp>
      <p:sp>
        <p:nvSpPr>
          <p:cNvPr id="7" name="TextBox 6">
            <a:extLst>
              <a:ext uri="{FF2B5EF4-FFF2-40B4-BE49-F238E27FC236}">
                <a16:creationId xmlns:a16="http://schemas.microsoft.com/office/drawing/2014/main" id="{101E9736-D30D-4D12-A250-EC054498FACD}"/>
              </a:ext>
            </a:extLst>
          </p:cNvPr>
          <p:cNvSpPr txBox="1"/>
          <p:nvPr/>
        </p:nvSpPr>
        <p:spPr>
          <a:xfrm>
            <a:off x="857250" y="1154406"/>
            <a:ext cx="7406640" cy="707886"/>
          </a:xfrm>
          <a:prstGeom prst="rect">
            <a:avLst/>
          </a:prstGeom>
          <a:noFill/>
        </p:spPr>
        <p:txBody>
          <a:bodyPr wrap="square" rtlCol="0">
            <a:spAutoFit/>
          </a:bodyPr>
          <a:lstStyle/>
          <a:p>
            <a:pPr algn="ctr" rtl="0"/>
            <a:r>
              <a:rPr lang="es" sz="4000" b="1" i="0" u="none" baseline="0">
                <a:solidFill>
                  <a:srgbClr val="0070C0"/>
                </a:solidFill>
              </a:rPr>
              <a:t>La información PHI incluye:</a:t>
            </a:r>
          </a:p>
        </p:txBody>
      </p:sp>
      <p:pic>
        <p:nvPicPr>
          <p:cNvPr id="8" name="Content Placeholder 10" descr="Una imagen que contiene texto&#10;&#10;Descripción generada automáticamente">
            <a:extLst>
              <a:ext uri="{FF2B5EF4-FFF2-40B4-BE49-F238E27FC236}">
                <a16:creationId xmlns:a16="http://schemas.microsoft.com/office/drawing/2014/main" id="{0999BD41-E19A-0473-9F20-CF4CCF50E4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494" y="5994594"/>
            <a:ext cx="1133001" cy="594360"/>
          </a:xfrm>
          <a:prstGeom prst="rect">
            <a:avLst/>
          </a:prstGeom>
        </p:spPr>
      </p:pic>
      <p:sp>
        <p:nvSpPr>
          <p:cNvPr id="9" name="Slide Number Placeholder 3">
            <a:extLst>
              <a:ext uri="{FF2B5EF4-FFF2-40B4-BE49-F238E27FC236}">
                <a16:creationId xmlns:a16="http://schemas.microsoft.com/office/drawing/2014/main" id="{1FE3C40E-A0AA-E041-2BDB-0CD6060D5800}"/>
              </a:ext>
            </a:extLst>
          </p:cNvPr>
          <p:cNvSpPr>
            <a:spLocks noGrp="1"/>
          </p:cNvSpPr>
          <p:nvPr>
            <p:ph type="sldNum" sz="quarter" idx="12"/>
          </p:nvPr>
        </p:nvSpPr>
        <p:spPr>
          <a:xfrm>
            <a:off x="7870410" y="6223828"/>
            <a:ext cx="406400" cy="312439"/>
          </a:xfrm>
        </p:spPr>
        <p:txBody>
          <a:bodyPr vert="horz" lIns="91440" tIns="45720" rIns="91440" bIns="45720" rtlCol="0" anchor="ctr">
            <a:normAutofit/>
          </a:bodyPr>
          <a:lstStyle/>
          <a:p>
            <a:pPr algn="r" rtl="0">
              <a:spcAft>
                <a:spcPts val="600"/>
              </a:spcAft>
            </a:pPr>
            <a:fld id="{0FD36CA5-7693-4C89-B9C7-276A2083C9F1}" type="slidenum">
              <a:rPr sz="1200">
                <a:solidFill>
                  <a:schemeClr val="tx1"/>
                </a:solidFill>
              </a:rPr>
              <a:pPr>
                <a:spcAft>
                  <a:spcPts val="600"/>
                </a:spcAft>
              </a:pPr>
              <a:t>35</a:t>
            </a:fld>
            <a:endParaRPr lang="es" sz="1200" dirty="0">
              <a:solidFill>
                <a:schemeClr val="tx1"/>
              </a:solidFill>
            </a:endParaRPr>
          </a:p>
        </p:txBody>
      </p:sp>
    </p:spTree>
    <p:extLst>
      <p:ext uri="{BB962C8B-B14F-4D97-AF65-F5344CB8AC3E}">
        <p14:creationId xmlns:p14="http://schemas.microsoft.com/office/powerpoint/2010/main" val="22205643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5242">
        <p15:prstTrans prst="peelOff"/>
      </p:transition>
    </mc:Choice>
    <mc:Fallback xmlns="">
      <p:transition spd="slow" advTm="45242">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20D391-11B5-4211-8B8F-FEA1636058E9}"/>
              </a:ext>
            </a:extLst>
          </p:cNvPr>
          <p:cNvSpPr>
            <a:spLocks noGrp="1"/>
          </p:cNvSpPr>
          <p:nvPr>
            <p:ph type="title"/>
          </p:nvPr>
        </p:nvSpPr>
        <p:spPr>
          <a:xfrm>
            <a:off x="76200" y="304800"/>
            <a:ext cx="8991600" cy="1049867"/>
          </a:xfrm>
        </p:spPr>
        <p:txBody>
          <a:bodyPr>
            <a:noAutofit/>
          </a:bodyPr>
          <a:lstStyle/>
          <a:p>
            <a:pPr rtl="0"/>
            <a:r>
              <a:rPr lang="es" sz="3400" b="1" i="0" u="none" baseline="0" dirty="0">
                <a:solidFill>
                  <a:srgbClr val="0070C0"/>
                </a:solidFill>
              </a:rPr>
              <a:t>Identificar y denunciar casos de Abuso, Negligencia</a:t>
            </a:r>
            <a:br>
              <a:rPr lang="es" sz="3400" b="1" i="0" u="none" baseline="0" dirty="0">
                <a:solidFill>
                  <a:srgbClr val="0070C0"/>
                </a:solidFill>
              </a:rPr>
            </a:br>
            <a:r>
              <a:rPr lang="es" sz="3400" b="1" i="0" u="none" baseline="0" dirty="0">
                <a:solidFill>
                  <a:srgbClr val="0070C0"/>
                </a:solidFill>
              </a:rPr>
              <a:t> y Explotación (ANE, por sus siglas en inglés)</a:t>
            </a:r>
          </a:p>
        </p:txBody>
      </p:sp>
      <p:sp>
        <p:nvSpPr>
          <p:cNvPr id="3" name="Text Placeholder 2">
            <a:extLst>
              <a:ext uri="{FF2B5EF4-FFF2-40B4-BE49-F238E27FC236}">
                <a16:creationId xmlns:a16="http://schemas.microsoft.com/office/drawing/2014/main" id="{6B078693-3EC1-427D-829A-4AD253766D57}"/>
              </a:ext>
            </a:extLst>
          </p:cNvPr>
          <p:cNvSpPr>
            <a:spLocks noGrp="1"/>
          </p:cNvSpPr>
          <p:nvPr>
            <p:ph type="body" idx="1"/>
          </p:nvPr>
        </p:nvSpPr>
        <p:spPr>
          <a:xfrm>
            <a:off x="190500" y="1600200"/>
            <a:ext cx="8763000" cy="4038600"/>
          </a:xfrm>
        </p:spPr>
        <p:txBody>
          <a:bodyPr>
            <a:noAutofit/>
          </a:bodyPr>
          <a:lstStyle/>
          <a:p>
            <a:pPr marL="605790" indent="-571500" algn="just" rtl="0">
              <a:buFont typeface="Wingdings" panose="05000000000000000000" pitchFamily="2" charset="2"/>
              <a:buChar char="Ø"/>
            </a:pPr>
            <a:r>
              <a:rPr lang="es" sz="2000" b="1" i="0" u="none" baseline="0"/>
              <a:t>Los asistentes de AC desempeñan un papel importante en la identificación del Abuso, la Negligencia y la Explotación, que incluye: </a:t>
            </a:r>
          </a:p>
          <a:p>
            <a:pPr marL="1033463" lvl="1" indent="-571500" algn="l" rtl="0">
              <a:lnSpc>
                <a:spcPct val="100000"/>
              </a:lnSpc>
              <a:buFont typeface="Wingdings" panose="05000000000000000000" pitchFamily="2" charset="2"/>
              <a:buChar char="v"/>
            </a:pPr>
            <a:r>
              <a:rPr lang="es" sz="2000" b="0" i="0" u="none" baseline="0"/>
              <a:t>Conozca los diferentes tipos de abuso y negligencia</a:t>
            </a:r>
          </a:p>
          <a:p>
            <a:pPr marL="1033463" lvl="1" indent="-571500" algn="l" rtl="0">
              <a:lnSpc>
                <a:spcPct val="100000"/>
              </a:lnSpc>
              <a:buFont typeface="Wingdings" panose="05000000000000000000" pitchFamily="2" charset="2"/>
              <a:buChar char="v"/>
            </a:pPr>
            <a:r>
              <a:rPr lang="es" sz="2000" b="0" i="0" u="none" baseline="0"/>
              <a:t>Reconocer las señales  </a:t>
            </a:r>
          </a:p>
          <a:p>
            <a:pPr marL="1033463" lvl="1" indent="-571500" algn="l" rtl="0">
              <a:lnSpc>
                <a:spcPct val="100000"/>
              </a:lnSpc>
              <a:buFont typeface="Wingdings" panose="05000000000000000000" pitchFamily="2" charset="2"/>
              <a:buChar char="v"/>
            </a:pPr>
            <a:r>
              <a:rPr lang="es" sz="2000" b="0" i="0" u="none" baseline="0"/>
              <a:t>Identificación de factores de riesgo  </a:t>
            </a:r>
          </a:p>
          <a:p>
            <a:pPr marL="1033463" lvl="1" indent="-571500" algn="l" rtl="0">
              <a:lnSpc>
                <a:spcPct val="100000"/>
              </a:lnSpc>
              <a:buFont typeface="Wingdings" panose="05000000000000000000" pitchFamily="2" charset="2"/>
              <a:buChar char="v"/>
            </a:pPr>
            <a:r>
              <a:rPr lang="es" sz="2000" b="0" i="0" u="none" baseline="0"/>
              <a:t>Saber a quién informar sobre sospecha de ANE</a:t>
            </a:r>
          </a:p>
          <a:p>
            <a:pPr marL="1033463" lvl="1" indent="-571500" algn="l" rtl="0">
              <a:lnSpc>
                <a:spcPct val="100000"/>
              </a:lnSpc>
              <a:buFont typeface="Wingdings" panose="05000000000000000000" pitchFamily="2" charset="2"/>
              <a:buChar char="v"/>
            </a:pPr>
            <a:r>
              <a:rPr lang="es" sz="2000" b="0" i="0" u="none" baseline="0"/>
              <a:t>Apoyar la seguridad de los participantes </a:t>
            </a:r>
          </a:p>
          <a:p>
            <a:pPr marL="605790" indent="-571500" algn="just" rtl="0">
              <a:buFont typeface="Wingdings" panose="05000000000000000000" pitchFamily="2" charset="2"/>
              <a:buChar char="Ø"/>
            </a:pPr>
            <a:r>
              <a:rPr lang="es" sz="2000" b="1" i="0" u="none" baseline="0"/>
              <a:t>Cualquier persona puede abusar o descuidar al(a la) participante, incluido el cónyuge o pareja, otro miembro de la familia, amigos, vecinos, un extraño, un miembro del personal remunerado o un voluntario.</a:t>
            </a:r>
          </a:p>
          <a:p>
            <a:pPr marL="605790" indent="-571500" algn="just" rtl="0">
              <a:buFont typeface="Wingdings" panose="05000000000000000000" pitchFamily="2" charset="2"/>
              <a:buChar char="Ø"/>
            </a:pPr>
            <a:r>
              <a:rPr lang="es" sz="2000" b="1" i="0" u="none" baseline="0"/>
              <a:t>El ANE puede ocurrir en cualquier entorno dentro o fuera del lugar donde vive el(la) participante.</a:t>
            </a:r>
          </a:p>
        </p:txBody>
      </p:sp>
      <p:pic>
        <p:nvPicPr>
          <p:cNvPr id="5" name="Content Placeholder 10" descr="Una imagen que contiene texto&#10;&#10;Descripción generada automáticamente">
            <a:extLst>
              <a:ext uri="{FF2B5EF4-FFF2-40B4-BE49-F238E27FC236}">
                <a16:creationId xmlns:a16="http://schemas.microsoft.com/office/drawing/2014/main" id="{70B4FCA8-0C77-165A-66AD-47CFDFB956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494" y="5994594"/>
            <a:ext cx="1133001" cy="594360"/>
          </a:xfrm>
          <a:prstGeom prst="rect">
            <a:avLst/>
          </a:prstGeom>
        </p:spPr>
      </p:pic>
      <p:sp>
        <p:nvSpPr>
          <p:cNvPr id="6" name="Slide Number Placeholder 3">
            <a:extLst>
              <a:ext uri="{FF2B5EF4-FFF2-40B4-BE49-F238E27FC236}">
                <a16:creationId xmlns:a16="http://schemas.microsoft.com/office/drawing/2014/main" id="{93031485-51DA-FA67-85D2-60757863A583}"/>
              </a:ext>
            </a:extLst>
          </p:cNvPr>
          <p:cNvSpPr>
            <a:spLocks noGrp="1"/>
          </p:cNvSpPr>
          <p:nvPr>
            <p:ph type="sldNum" sz="quarter" idx="12"/>
          </p:nvPr>
        </p:nvSpPr>
        <p:spPr>
          <a:xfrm>
            <a:off x="7870410" y="6223828"/>
            <a:ext cx="406400" cy="312439"/>
          </a:xfrm>
        </p:spPr>
        <p:txBody>
          <a:bodyPr vert="horz" lIns="91440" tIns="45720" rIns="91440" bIns="45720" rtlCol="0" anchor="ctr">
            <a:normAutofit/>
          </a:bodyPr>
          <a:lstStyle/>
          <a:p>
            <a:pPr algn="r" rtl="0">
              <a:spcAft>
                <a:spcPts val="600"/>
              </a:spcAft>
            </a:pPr>
            <a:fld id="{0FD36CA5-7693-4C89-B9C7-276A2083C9F1}" type="slidenum">
              <a:rPr sz="1200">
                <a:solidFill>
                  <a:schemeClr val="tx1"/>
                </a:solidFill>
              </a:rPr>
              <a:pPr>
                <a:spcAft>
                  <a:spcPts val="600"/>
                </a:spcAft>
              </a:pPr>
              <a:t>36</a:t>
            </a:fld>
            <a:endParaRPr lang="es" sz="1200" dirty="0">
              <a:solidFill>
                <a:schemeClr val="tx1"/>
              </a:solidFill>
            </a:endParaRPr>
          </a:p>
        </p:txBody>
      </p:sp>
    </p:spTree>
    <p:extLst>
      <p:ext uri="{BB962C8B-B14F-4D97-AF65-F5344CB8AC3E}">
        <p14:creationId xmlns:p14="http://schemas.microsoft.com/office/powerpoint/2010/main" val="19311352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9236">
        <p15:prstTrans prst="peelOff"/>
      </p:transition>
    </mc:Choice>
    <mc:Fallback xmlns="">
      <p:transition spd="slow" advTm="49236">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E161DB-751B-42C9-B4F8-999BE936F6D1}"/>
              </a:ext>
            </a:extLst>
          </p:cNvPr>
          <p:cNvSpPr>
            <a:spLocks noGrp="1"/>
          </p:cNvSpPr>
          <p:nvPr>
            <p:ph type="title"/>
          </p:nvPr>
        </p:nvSpPr>
        <p:spPr>
          <a:xfrm>
            <a:off x="857250" y="152400"/>
            <a:ext cx="7406640" cy="1219200"/>
          </a:xfrm>
        </p:spPr>
        <p:txBody>
          <a:bodyPr>
            <a:normAutofit/>
          </a:bodyPr>
          <a:lstStyle/>
          <a:p>
            <a:pPr rtl="0"/>
            <a:r>
              <a:rPr lang="es" sz="6600" b="1" i="0" u="none" baseline="0"/>
              <a:t> </a:t>
            </a:r>
            <a:r>
              <a:rPr lang="es" sz="6000" b="1" i="0" u="none" baseline="0"/>
              <a:t>Tipos de abuso</a:t>
            </a:r>
          </a:p>
        </p:txBody>
      </p:sp>
      <p:sp>
        <p:nvSpPr>
          <p:cNvPr id="3" name="Text Placeholder 2">
            <a:extLst>
              <a:ext uri="{FF2B5EF4-FFF2-40B4-BE49-F238E27FC236}">
                <a16:creationId xmlns:a16="http://schemas.microsoft.com/office/drawing/2014/main" id="{3947E15E-EF54-44FA-88DC-0C6F4409E6EA}"/>
              </a:ext>
            </a:extLst>
          </p:cNvPr>
          <p:cNvSpPr>
            <a:spLocks noGrp="1"/>
          </p:cNvSpPr>
          <p:nvPr>
            <p:ph type="body" idx="1"/>
          </p:nvPr>
        </p:nvSpPr>
        <p:spPr>
          <a:xfrm>
            <a:off x="152400" y="1219200"/>
            <a:ext cx="8763000" cy="4648200"/>
          </a:xfrm>
        </p:spPr>
        <p:txBody>
          <a:bodyPr>
            <a:normAutofit fontScale="92500"/>
          </a:bodyPr>
          <a:lstStyle/>
          <a:p>
            <a:pPr marL="491490" indent="-457200" algn="l" rtl="0">
              <a:buFont typeface="Wingdings" panose="05000000000000000000" pitchFamily="2" charset="2"/>
              <a:buChar char="Ø"/>
            </a:pPr>
            <a:r>
              <a:rPr lang="es" b="1" i="0" u="none" baseline="0">
                <a:solidFill>
                  <a:srgbClr val="0070C0"/>
                </a:solidFill>
              </a:rPr>
              <a:t>Abuso físico </a:t>
            </a:r>
          </a:p>
          <a:p>
            <a:pPr marL="34290" indent="0" algn="l" rtl="0">
              <a:buNone/>
            </a:pPr>
            <a:r>
              <a:rPr lang="es" sz="2800" b="0" i="0" u="none" baseline="0"/>
              <a:t>	Infligir lesiones, confinamiento irrazonable, 	intimidación o castigo que provoque 	dolor o lesiones físicas.</a:t>
            </a:r>
          </a:p>
          <a:p>
            <a:pPr marL="491490" indent="-457200" algn="l" rtl="0">
              <a:buFont typeface="Wingdings" panose="05000000000000000000" pitchFamily="2" charset="2"/>
              <a:buChar char="Ø"/>
            </a:pPr>
            <a:r>
              <a:rPr lang="es" b="1" i="0" u="none" baseline="0">
                <a:solidFill>
                  <a:srgbClr val="0070C0"/>
                </a:solidFill>
              </a:rPr>
              <a:t>Abuso emocional </a:t>
            </a:r>
          </a:p>
          <a:p>
            <a:pPr marL="34290" indent="0" algn="l" rtl="0">
              <a:buNone/>
            </a:pPr>
            <a:r>
              <a:rPr lang="es" sz="2800" b="0" i="0" u="none" baseline="0"/>
              <a:t>	Infligir dolor mental, angustia o sufrimiento a una 	persona vulnerable mediante actos verbales o no verbales.</a:t>
            </a:r>
          </a:p>
          <a:p>
            <a:pPr marL="491490" indent="-457200" algn="l" rtl="0">
              <a:buFont typeface="Wingdings" panose="05000000000000000000" pitchFamily="2" charset="2"/>
              <a:buChar char="Ø"/>
            </a:pPr>
            <a:r>
              <a:rPr lang="es" b="1" i="0" u="none" baseline="0">
                <a:solidFill>
                  <a:srgbClr val="0070C0"/>
                </a:solidFill>
              </a:rPr>
              <a:t>Abuso sexual</a:t>
            </a:r>
          </a:p>
          <a:p>
            <a:pPr marL="34290" indent="0" algn="l" rtl="0">
              <a:buNone/>
            </a:pPr>
            <a:r>
              <a:rPr lang="es" sz="2800" b="0" i="0" u="none" baseline="0"/>
              <a:t>	Contacto sexual no consentido de cualquier tipo, 	obligar a una persona vulnerable para que presencie 	conductas sexuales</a:t>
            </a:r>
          </a:p>
          <a:p>
            <a:pPr marL="34290" indent="0" algn="l" rtl="0">
              <a:buNone/>
            </a:pPr>
            <a:endParaRPr lang="es" sz="2800" dirty="0"/>
          </a:p>
          <a:p>
            <a:pPr marL="34290" indent="0" algn="l" rtl="0">
              <a:buNone/>
            </a:pPr>
            <a:endParaRPr lang="es" sz="2800" dirty="0"/>
          </a:p>
        </p:txBody>
      </p:sp>
      <p:pic>
        <p:nvPicPr>
          <p:cNvPr id="6" name="Content Placeholder 10" descr="Una imagen que contiene texto&#10;&#10;Descripción generada automáticamente">
            <a:extLst>
              <a:ext uri="{FF2B5EF4-FFF2-40B4-BE49-F238E27FC236}">
                <a16:creationId xmlns:a16="http://schemas.microsoft.com/office/drawing/2014/main" id="{28E8B71E-9143-1DBC-AF82-864117DA71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494" y="5994594"/>
            <a:ext cx="1133001" cy="594360"/>
          </a:xfrm>
          <a:prstGeom prst="rect">
            <a:avLst/>
          </a:prstGeom>
        </p:spPr>
      </p:pic>
      <p:sp>
        <p:nvSpPr>
          <p:cNvPr id="7" name="Slide Number Placeholder 3">
            <a:extLst>
              <a:ext uri="{FF2B5EF4-FFF2-40B4-BE49-F238E27FC236}">
                <a16:creationId xmlns:a16="http://schemas.microsoft.com/office/drawing/2014/main" id="{17FC0072-9AB9-9E2A-BC16-04E6F74483B7}"/>
              </a:ext>
            </a:extLst>
          </p:cNvPr>
          <p:cNvSpPr>
            <a:spLocks noGrp="1"/>
          </p:cNvSpPr>
          <p:nvPr>
            <p:ph type="sldNum" sz="quarter" idx="12"/>
          </p:nvPr>
        </p:nvSpPr>
        <p:spPr>
          <a:xfrm>
            <a:off x="7870410" y="6223828"/>
            <a:ext cx="406400" cy="312439"/>
          </a:xfrm>
        </p:spPr>
        <p:txBody>
          <a:bodyPr vert="horz" lIns="91440" tIns="45720" rIns="91440" bIns="45720" rtlCol="0" anchor="ctr">
            <a:normAutofit/>
          </a:bodyPr>
          <a:lstStyle/>
          <a:p>
            <a:pPr algn="r" rtl="0">
              <a:spcAft>
                <a:spcPts val="600"/>
              </a:spcAft>
            </a:pPr>
            <a:fld id="{0FD36CA5-7693-4C89-B9C7-276A2083C9F1}" type="slidenum">
              <a:rPr sz="1200">
                <a:solidFill>
                  <a:schemeClr val="tx1"/>
                </a:solidFill>
              </a:rPr>
              <a:pPr>
                <a:spcAft>
                  <a:spcPts val="600"/>
                </a:spcAft>
              </a:pPr>
              <a:t>37</a:t>
            </a:fld>
            <a:endParaRPr lang="es" sz="1200" dirty="0">
              <a:solidFill>
                <a:schemeClr val="tx1"/>
              </a:solidFill>
            </a:endParaRPr>
          </a:p>
        </p:txBody>
      </p:sp>
    </p:spTree>
    <p:extLst>
      <p:ext uri="{BB962C8B-B14F-4D97-AF65-F5344CB8AC3E}">
        <p14:creationId xmlns:p14="http://schemas.microsoft.com/office/powerpoint/2010/main" val="29680846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2456">
        <p15:prstTrans prst="peelOff"/>
      </p:transition>
    </mc:Choice>
    <mc:Fallback xmlns="">
      <p:transition spd="slow" advTm="42456">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EB3C453-B485-4F07-841B-918D40331D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3355" y="243840"/>
            <a:ext cx="879348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4B54C89A-2D0B-4062-BF97-CA51B69D7B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9079"/>
            <a:ext cx="914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 dirty="0"/>
          </a:p>
        </p:txBody>
      </p:sp>
      <p:sp useBgFill="1">
        <p:nvSpPr>
          <p:cNvPr id="14" name="Rectangle 13">
            <a:extLst>
              <a:ext uri="{FF2B5EF4-FFF2-40B4-BE49-F238E27FC236}">
                <a16:creationId xmlns:a16="http://schemas.microsoft.com/office/drawing/2014/main" id="{4091C99A-98BE-457D-87BD-7B9B6EDDC1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3355" y="234761"/>
            <a:ext cx="8793480" cy="6377939"/>
          </a:xfrm>
          <a:prstGeom prst="rect">
            <a:avLst/>
          </a:prstGeom>
          <a:ln w="12700">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960A769C-8991-4FDE-89A0-A218E5BF67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77231" y="0"/>
            <a:ext cx="346676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 dirty="0"/>
          </a:p>
        </p:txBody>
      </p:sp>
      <p:sp>
        <p:nvSpPr>
          <p:cNvPr id="2" name="Title 1">
            <a:extLst>
              <a:ext uri="{FF2B5EF4-FFF2-40B4-BE49-F238E27FC236}">
                <a16:creationId xmlns:a16="http://schemas.microsoft.com/office/drawing/2014/main" id="{3D8E7B3A-FF4C-4D6E-8869-9D6EFBC9381C}"/>
              </a:ext>
            </a:extLst>
          </p:cNvPr>
          <p:cNvSpPr>
            <a:spLocks noGrp="1"/>
          </p:cNvSpPr>
          <p:nvPr>
            <p:ph type="title"/>
          </p:nvPr>
        </p:nvSpPr>
        <p:spPr>
          <a:xfrm>
            <a:off x="5992091" y="609599"/>
            <a:ext cx="2680853" cy="5403273"/>
          </a:xfrm>
        </p:spPr>
        <p:txBody>
          <a:bodyPr vert="horz" lIns="91440" tIns="45720" rIns="91440" bIns="45720" rtlCol="0" anchor="ctr">
            <a:normAutofit/>
          </a:bodyPr>
          <a:lstStyle/>
          <a:p>
            <a:pPr algn="l" defTabSz="914400" rtl="0"/>
            <a:r>
              <a:rPr lang="es" sz="5200" b="1" i="0" u="none" baseline="0">
                <a:solidFill>
                  <a:srgbClr val="FFFFFF"/>
                </a:solidFill>
              </a:rPr>
              <a:t>Ejemplos de abuso</a:t>
            </a:r>
          </a:p>
        </p:txBody>
      </p:sp>
      <p:sp>
        <p:nvSpPr>
          <p:cNvPr id="18" name="Rectangle 17">
            <a:extLst>
              <a:ext uri="{FF2B5EF4-FFF2-40B4-BE49-F238E27FC236}">
                <a16:creationId xmlns:a16="http://schemas.microsoft.com/office/drawing/2014/main" id="{855CA58E-F8D8-4DF3-B813-C2585E0AB0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3355" y="243840"/>
            <a:ext cx="8793480" cy="6377939"/>
          </a:xfrm>
          <a:prstGeom prst="rect">
            <a:avLst/>
          </a:pr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6" name="Text Placeholder 2">
            <a:extLst>
              <a:ext uri="{FF2B5EF4-FFF2-40B4-BE49-F238E27FC236}">
                <a16:creationId xmlns:a16="http://schemas.microsoft.com/office/drawing/2014/main" id="{C41D7EAE-95E3-6F41-8452-DAC6A22714F1}"/>
              </a:ext>
            </a:extLst>
          </p:cNvPr>
          <p:cNvGraphicFramePr/>
          <p:nvPr>
            <p:extLst>
              <p:ext uri="{D42A27DB-BD31-4B8C-83A1-F6EECF244321}">
                <p14:modId xmlns:p14="http://schemas.microsoft.com/office/powerpoint/2010/main" val="3557601488"/>
              </p:ext>
            </p:extLst>
          </p:nvPr>
        </p:nvGraphicFramePr>
        <p:xfrm>
          <a:off x="654771" y="740287"/>
          <a:ext cx="4541044" cy="51323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Content Placeholder 10" descr="Una imagen que contiene texto&#10;&#10;Descripción generada automáticamente">
            <a:extLst>
              <a:ext uri="{FF2B5EF4-FFF2-40B4-BE49-F238E27FC236}">
                <a16:creationId xmlns:a16="http://schemas.microsoft.com/office/drawing/2014/main" id="{DE29E14A-91A4-E1CF-9BF1-65A3E13D0D2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85494" y="5994594"/>
            <a:ext cx="1133001" cy="594360"/>
          </a:xfrm>
          <a:prstGeom prst="rect">
            <a:avLst/>
          </a:prstGeom>
        </p:spPr>
      </p:pic>
      <p:sp>
        <p:nvSpPr>
          <p:cNvPr id="7" name="Slide Number Placeholder 3">
            <a:extLst>
              <a:ext uri="{FF2B5EF4-FFF2-40B4-BE49-F238E27FC236}">
                <a16:creationId xmlns:a16="http://schemas.microsoft.com/office/drawing/2014/main" id="{337919B3-B140-8129-D36A-CF8C94D6EDD3}"/>
              </a:ext>
            </a:extLst>
          </p:cNvPr>
          <p:cNvSpPr>
            <a:spLocks noGrp="1"/>
          </p:cNvSpPr>
          <p:nvPr>
            <p:ph type="sldNum" sz="quarter" idx="12"/>
          </p:nvPr>
        </p:nvSpPr>
        <p:spPr>
          <a:xfrm>
            <a:off x="7870410" y="6223828"/>
            <a:ext cx="406400" cy="312439"/>
          </a:xfrm>
        </p:spPr>
        <p:txBody>
          <a:bodyPr vert="horz" lIns="91440" tIns="45720" rIns="91440" bIns="45720" rtlCol="0" anchor="ctr">
            <a:normAutofit/>
          </a:bodyPr>
          <a:lstStyle/>
          <a:p>
            <a:pPr algn="r" rtl="0">
              <a:spcAft>
                <a:spcPts val="600"/>
              </a:spcAft>
            </a:pPr>
            <a:fld id="{0FD36CA5-7693-4C89-B9C7-276A2083C9F1}" type="slidenum">
              <a:rPr sz="1200">
                <a:solidFill>
                  <a:schemeClr val="tx1"/>
                </a:solidFill>
              </a:rPr>
              <a:pPr>
                <a:spcAft>
                  <a:spcPts val="600"/>
                </a:spcAft>
              </a:pPr>
              <a:t>38</a:t>
            </a:fld>
            <a:endParaRPr lang="es" sz="1200" dirty="0">
              <a:solidFill>
                <a:schemeClr val="tx1"/>
              </a:solidFill>
            </a:endParaRPr>
          </a:p>
        </p:txBody>
      </p:sp>
    </p:spTree>
    <p:extLst>
      <p:ext uri="{BB962C8B-B14F-4D97-AF65-F5344CB8AC3E}">
        <p14:creationId xmlns:p14="http://schemas.microsoft.com/office/powerpoint/2010/main" val="27848739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61055">
        <p15:prstTrans prst="peelOff"/>
      </p:transition>
    </mc:Choice>
    <mc:Fallback xmlns="">
      <p:transition spd="slow" advTm="61055">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0C4F1C3-3ADD-491F-8C66-57912A2421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3355" y="243840"/>
            <a:ext cx="879348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a:extLst>
              <a:ext uri="{FF2B5EF4-FFF2-40B4-BE49-F238E27FC236}">
                <a16:creationId xmlns:a16="http://schemas.microsoft.com/office/drawing/2014/main" id="{7578A52D-2496-4956-A9A4-EA5C38B2F1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999"/>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9809C8E2-EF9B-4E0B-A17E-836DE0508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1299" y="321733"/>
            <a:ext cx="8661399" cy="1886373"/>
          </a:xfrm>
          <a:prstGeom prst="rect">
            <a:avLst/>
          </a:pr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AE4D6903-F7F9-4DE7-8462-10134CECFB08}"/>
              </a:ext>
            </a:extLst>
          </p:cNvPr>
          <p:cNvSpPr>
            <a:spLocks noGrp="1"/>
          </p:cNvSpPr>
          <p:nvPr>
            <p:ph type="title"/>
          </p:nvPr>
        </p:nvSpPr>
        <p:spPr>
          <a:xfrm>
            <a:off x="216534" y="321732"/>
            <a:ext cx="8686164" cy="1886374"/>
          </a:xfrm>
        </p:spPr>
        <p:txBody>
          <a:bodyPr vert="horz" lIns="91440" tIns="45720" rIns="91440" bIns="45720" rtlCol="0" anchor="ctr">
            <a:normAutofit/>
          </a:bodyPr>
          <a:lstStyle/>
          <a:p>
            <a:pPr algn="l" defTabSz="914400" rtl="0"/>
            <a:r>
              <a:rPr lang="es" sz="4400" b="0" i="0" u="none" baseline="0" dirty="0">
                <a:solidFill>
                  <a:srgbClr val="FFFFFF"/>
                </a:solidFill>
              </a:rPr>
              <a:t>		</a:t>
            </a:r>
            <a:r>
              <a:rPr lang="es" sz="4400" b="1" i="0" u="none" baseline="0" dirty="0">
                <a:solidFill>
                  <a:srgbClr val="FFFFFF"/>
                </a:solidFill>
              </a:rPr>
              <a:t>  ¿Qué es la negligencia?</a:t>
            </a:r>
          </a:p>
        </p:txBody>
      </p:sp>
      <p:sp useBgFill="1">
        <p:nvSpPr>
          <p:cNvPr id="15" name="Rectangle 14">
            <a:extLst>
              <a:ext uri="{FF2B5EF4-FFF2-40B4-BE49-F238E27FC236}">
                <a16:creationId xmlns:a16="http://schemas.microsoft.com/office/drawing/2014/main" id="{61EB557E-621E-4254-B750-85274C5F4D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529841"/>
            <a:ext cx="9144000" cy="432815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 dirty="0"/>
          </a:p>
        </p:txBody>
      </p:sp>
      <p:sp>
        <p:nvSpPr>
          <p:cNvPr id="3" name="Text Placeholder 2">
            <a:extLst>
              <a:ext uri="{FF2B5EF4-FFF2-40B4-BE49-F238E27FC236}">
                <a16:creationId xmlns:a16="http://schemas.microsoft.com/office/drawing/2014/main" id="{5CBE26BE-79E2-4EA9-AD07-1C3C8BC2C6AD}"/>
              </a:ext>
            </a:extLst>
          </p:cNvPr>
          <p:cNvSpPr>
            <a:spLocks noGrp="1"/>
          </p:cNvSpPr>
          <p:nvPr>
            <p:ph type="body" idx="1"/>
          </p:nvPr>
        </p:nvSpPr>
        <p:spPr>
          <a:xfrm>
            <a:off x="216534" y="2760030"/>
            <a:ext cx="8617206" cy="2998343"/>
          </a:xfrm>
        </p:spPr>
        <p:txBody>
          <a:bodyPr vert="horz" lIns="91440" tIns="45720" rIns="91440" bIns="45720" rtlCol="0">
            <a:normAutofit/>
          </a:bodyPr>
          <a:lstStyle/>
          <a:p>
            <a:pPr marL="0" algn="l" defTabSz="914400" rtl="0"/>
            <a:r>
              <a:rPr lang="es" sz="3400" b="0" i="0" u="none" baseline="0" dirty="0">
                <a:solidFill>
                  <a:srgbClr val="AFC129"/>
                </a:solidFill>
              </a:rPr>
              <a:t>Una situación en la que un adulto no puede realizar u obtener los bienes o servicios que son necesarios para mantener su salud o bienestar, o la privación de servicios o bienes por parte del(de la) cuidador(a) que son necesarios para el bienestar del adulto.</a:t>
            </a:r>
          </a:p>
        </p:txBody>
      </p:sp>
      <p:pic>
        <p:nvPicPr>
          <p:cNvPr id="6" name="Content Placeholder 10" descr="Una imagen que contiene texto&#10;&#10;Descripción generada automáticamente">
            <a:extLst>
              <a:ext uri="{FF2B5EF4-FFF2-40B4-BE49-F238E27FC236}">
                <a16:creationId xmlns:a16="http://schemas.microsoft.com/office/drawing/2014/main" id="{BD3A0378-94F5-EB9F-D48C-FDADEEF45D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494" y="5994594"/>
            <a:ext cx="1133001" cy="594360"/>
          </a:xfrm>
          <a:prstGeom prst="rect">
            <a:avLst/>
          </a:prstGeom>
        </p:spPr>
      </p:pic>
      <p:sp>
        <p:nvSpPr>
          <p:cNvPr id="7" name="Slide Number Placeholder 3">
            <a:extLst>
              <a:ext uri="{FF2B5EF4-FFF2-40B4-BE49-F238E27FC236}">
                <a16:creationId xmlns:a16="http://schemas.microsoft.com/office/drawing/2014/main" id="{57BA201B-946D-E45E-E579-B1B317A3C1D2}"/>
              </a:ext>
            </a:extLst>
          </p:cNvPr>
          <p:cNvSpPr>
            <a:spLocks noGrp="1"/>
          </p:cNvSpPr>
          <p:nvPr>
            <p:ph type="sldNum" sz="quarter" idx="12"/>
          </p:nvPr>
        </p:nvSpPr>
        <p:spPr>
          <a:xfrm>
            <a:off x="7870410" y="6223828"/>
            <a:ext cx="406400" cy="312439"/>
          </a:xfrm>
        </p:spPr>
        <p:txBody>
          <a:bodyPr vert="horz" lIns="91440" tIns="45720" rIns="91440" bIns="45720" rtlCol="0" anchor="ctr">
            <a:normAutofit/>
          </a:bodyPr>
          <a:lstStyle/>
          <a:p>
            <a:pPr algn="r" rtl="0">
              <a:spcAft>
                <a:spcPts val="600"/>
              </a:spcAft>
            </a:pPr>
            <a:fld id="{0FD36CA5-7693-4C89-B9C7-276A2083C9F1}" type="slidenum">
              <a:rPr sz="1200">
                <a:solidFill>
                  <a:schemeClr val="tx1"/>
                </a:solidFill>
              </a:rPr>
              <a:pPr>
                <a:spcAft>
                  <a:spcPts val="600"/>
                </a:spcAft>
              </a:pPr>
              <a:t>39</a:t>
            </a:fld>
            <a:endParaRPr lang="es" sz="1200" dirty="0">
              <a:solidFill>
                <a:schemeClr val="tx1"/>
              </a:solidFill>
            </a:endParaRPr>
          </a:p>
        </p:txBody>
      </p:sp>
    </p:spTree>
    <p:extLst>
      <p:ext uri="{BB962C8B-B14F-4D97-AF65-F5344CB8AC3E}">
        <p14:creationId xmlns:p14="http://schemas.microsoft.com/office/powerpoint/2010/main" val="13998922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21418">
        <p15:prstTrans prst="peelOff"/>
      </p:transition>
    </mc:Choice>
    <mc:Fallback xmlns="">
      <p:transition spd="slow" advTm="21418">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0C4F1C3-3ADD-491F-8C66-57912A2421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3355" y="243840"/>
            <a:ext cx="879348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a:extLst>
              <a:ext uri="{FF2B5EF4-FFF2-40B4-BE49-F238E27FC236}">
                <a16:creationId xmlns:a16="http://schemas.microsoft.com/office/drawing/2014/main" id="{BC67B137-15B0-4AF6-94A8-AC00BA8D7B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 dirty="0"/>
          </a:p>
        </p:txBody>
      </p:sp>
      <p:sp useBgFill="1">
        <p:nvSpPr>
          <p:cNvPr id="13" name="Rectangle 12">
            <a:extLst>
              <a:ext uri="{FF2B5EF4-FFF2-40B4-BE49-F238E27FC236}">
                <a16:creationId xmlns:a16="http://schemas.microsoft.com/office/drawing/2014/main" id="{5699F27B-22F2-45E1-BFB8-2B1FF14A95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3355" y="243840"/>
            <a:ext cx="8793480" cy="6377939"/>
          </a:xfrm>
          <a:prstGeom prst="rect">
            <a:avLst/>
          </a:prstGeom>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7E4C5E37-A474-42A5-904E-795F2427E752}"/>
              </a:ext>
            </a:extLst>
          </p:cNvPr>
          <p:cNvSpPr>
            <a:spLocks noGrp="1"/>
          </p:cNvSpPr>
          <p:nvPr>
            <p:ph type="title"/>
          </p:nvPr>
        </p:nvSpPr>
        <p:spPr>
          <a:xfrm>
            <a:off x="482600" y="643466"/>
            <a:ext cx="2702052" cy="5269651"/>
          </a:xfrm>
        </p:spPr>
        <p:txBody>
          <a:bodyPr vert="horz" lIns="91440" tIns="45720" rIns="91440" bIns="45720" rtlCol="0" anchor="ctr">
            <a:normAutofit/>
          </a:bodyPr>
          <a:lstStyle/>
          <a:p>
            <a:pPr defTabSz="914400" rtl="0"/>
            <a:r>
              <a:rPr lang="es" sz="4000" b="1" i="0" u="none" strike="noStrike" baseline="0"/>
              <a:t>¿Qué es una Exención HCBS?</a:t>
            </a:r>
          </a:p>
        </p:txBody>
      </p:sp>
      <p:cxnSp>
        <p:nvCxnSpPr>
          <p:cNvPr id="15" name="Straight Connector 14">
            <a:extLst>
              <a:ext uri="{FF2B5EF4-FFF2-40B4-BE49-F238E27FC236}">
                <a16:creationId xmlns:a16="http://schemas.microsoft.com/office/drawing/2014/main" id="{633ABDA7-FF8C-4E26-8C7D-47E0AE54EA2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1265557"/>
            <a:ext cx="5273" cy="39319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itle 1">
            <a:extLst>
              <a:ext uri="{FF2B5EF4-FFF2-40B4-BE49-F238E27FC236}">
                <a16:creationId xmlns:a16="http://schemas.microsoft.com/office/drawing/2014/main" id="{735298C3-60D0-4375-8B0B-D633235BC3FF}"/>
              </a:ext>
            </a:extLst>
          </p:cNvPr>
          <p:cNvSpPr txBox="1">
            <a:spLocks/>
          </p:cNvSpPr>
          <p:nvPr/>
        </p:nvSpPr>
        <p:spPr>
          <a:xfrm>
            <a:off x="857251" y="609600"/>
            <a:ext cx="7406640" cy="1356360"/>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4000" kern="1200">
                <a:solidFill>
                  <a:schemeClr val="accent1"/>
                </a:solidFill>
                <a:latin typeface="+mj-lt"/>
                <a:ea typeface="+mj-ea"/>
                <a:cs typeface="+mj-cs"/>
              </a:defRPr>
            </a:lvl1pPr>
          </a:lstStyle>
          <a:p>
            <a:endParaRPr lang="es" b="1" dirty="0">
              <a:solidFill>
                <a:srgbClr val="2784C5"/>
              </a:solidFill>
              <a:latin typeface="Calibri" panose="020F0502020204030204" pitchFamily="34" charset="0"/>
            </a:endParaRPr>
          </a:p>
        </p:txBody>
      </p:sp>
      <p:sp>
        <p:nvSpPr>
          <p:cNvPr id="10" name="TextBox 9">
            <a:extLst>
              <a:ext uri="{FF2B5EF4-FFF2-40B4-BE49-F238E27FC236}">
                <a16:creationId xmlns:a16="http://schemas.microsoft.com/office/drawing/2014/main" id="{53EA9053-B921-4A6C-A5E8-2132BA3C4315}"/>
              </a:ext>
            </a:extLst>
          </p:cNvPr>
          <p:cNvSpPr txBox="1"/>
          <p:nvPr/>
        </p:nvSpPr>
        <p:spPr>
          <a:xfrm>
            <a:off x="3669350" y="609601"/>
            <a:ext cx="5083106" cy="5786199"/>
          </a:xfrm>
          <a:prstGeom prst="rect">
            <a:avLst/>
          </a:prstGeom>
          <a:noFill/>
        </p:spPr>
        <p:txBody>
          <a:bodyPr wrap="square">
            <a:spAutoFit/>
          </a:bodyPr>
          <a:lstStyle/>
          <a:p>
            <a:pPr rtl="0"/>
            <a:r>
              <a:rPr lang="es" sz="3200" b="0" i="0" u="none" baseline="0" dirty="0"/>
              <a:t>Los Programas de Exención de Servicios Basados en el Hogar y la Comunidad (HCBS) son programas de Medicaid que brindan oportunidades para que las personas mayores, discapacitadas o con discapacidades intelectuales y del desarrollo reciban servicios en su hogar o en la comunidad.</a:t>
            </a:r>
          </a:p>
          <a:p>
            <a:endParaRPr lang="es" dirty="0"/>
          </a:p>
        </p:txBody>
      </p:sp>
      <p:pic>
        <p:nvPicPr>
          <p:cNvPr id="6" name="Content Placeholder 10" descr="Una imagen que contiene texto&#10;&#10;Descripción generada automáticamente">
            <a:extLst>
              <a:ext uri="{FF2B5EF4-FFF2-40B4-BE49-F238E27FC236}">
                <a16:creationId xmlns:a16="http://schemas.microsoft.com/office/drawing/2014/main" id="{4857616C-5B24-A4CE-D795-B26C1092DE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494" y="5994594"/>
            <a:ext cx="1133001" cy="594360"/>
          </a:xfrm>
          <a:prstGeom prst="rect">
            <a:avLst/>
          </a:prstGeom>
        </p:spPr>
      </p:pic>
      <p:sp>
        <p:nvSpPr>
          <p:cNvPr id="7" name="Slide Number Placeholder 3">
            <a:extLst>
              <a:ext uri="{FF2B5EF4-FFF2-40B4-BE49-F238E27FC236}">
                <a16:creationId xmlns:a16="http://schemas.microsoft.com/office/drawing/2014/main" id="{60D0EC70-A8D1-F703-F4D8-96EE9058FB15}"/>
              </a:ext>
            </a:extLst>
          </p:cNvPr>
          <p:cNvSpPr>
            <a:spLocks noGrp="1"/>
          </p:cNvSpPr>
          <p:nvPr>
            <p:ph type="sldNum" sz="quarter" idx="12"/>
          </p:nvPr>
        </p:nvSpPr>
        <p:spPr>
          <a:xfrm>
            <a:off x="7870410" y="6223828"/>
            <a:ext cx="406400" cy="312439"/>
          </a:xfrm>
        </p:spPr>
        <p:txBody>
          <a:bodyPr vert="horz" lIns="91440" tIns="45720" rIns="91440" bIns="45720" rtlCol="0" anchor="ctr">
            <a:normAutofit/>
          </a:bodyPr>
          <a:lstStyle/>
          <a:p>
            <a:pPr algn="r" rtl="0">
              <a:spcAft>
                <a:spcPts val="600"/>
              </a:spcAft>
            </a:pPr>
            <a:fld id="{0FD36CA5-7693-4C89-B9C7-276A2083C9F1}" type="slidenum">
              <a:rPr sz="1200">
                <a:solidFill>
                  <a:schemeClr val="tx1"/>
                </a:solidFill>
              </a:rPr>
              <a:pPr>
                <a:spcAft>
                  <a:spcPts val="600"/>
                </a:spcAft>
              </a:pPr>
              <a:t>4</a:t>
            </a:fld>
            <a:endParaRPr lang="es" sz="1200" dirty="0">
              <a:solidFill>
                <a:schemeClr val="tx1"/>
              </a:solidFill>
            </a:endParaRPr>
          </a:p>
        </p:txBody>
      </p:sp>
    </p:spTree>
    <p:extLst>
      <p:ext uri="{BB962C8B-B14F-4D97-AF65-F5344CB8AC3E}">
        <p14:creationId xmlns:p14="http://schemas.microsoft.com/office/powerpoint/2010/main" val="5980647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20466">
        <p15:prstTrans prst="peelOff"/>
      </p:transition>
    </mc:Choice>
    <mc:Fallback xmlns="">
      <p:transition spd="slow" advTm="20466">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EB3C453-B485-4F07-841B-918D40331D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3355" y="243840"/>
            <a:ext cx="879348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17A01B51-46B6-4860-99DA-EC47FF067EA2}"/>
              </a:ext>
            </a:extLst>
          </p:cNvPr>
          <p:cNvSpPr>
            <a:spLocks noGrp="1"/>
          </p:cNvSpPr>
          <p:nvPr>
            <p:ph type="title"/>
          </p:nvPr>
        </p:nvSpPr>
        <p:spPr>
          <a:xfrm>
            <a:off x="489858" y="609599"/>
            <a:ext cx="2862942" cy="5606143"/>
          </a:xfrm>
        </p:spPr>
        <p:txBody>
          <a:bodyPr vert="horz" lIns="91440" tIns="45720" rIns="91440" bIns="45720" rtlCol="0" anchor="ctr">
            <a:normAutofit/>
          </a:bodyPr>
          <a:lstStyle/>
          <a:p>
            <a:pPr defTabSz="914400" rtl="0"/>
            <a:r>
              <a:rPr lang="es" sz="4200" b="1" i="0" u="none" baseline="0" dirty="0"/>
              <a:t>Ejemplos de negligencia </a:t>
            </a:r>
          </a:p>
        </p:txBody>
      </p:sp>
      <p:graphicFrame>
        <p:nvGraphicFramePr>
          <p:cNvPr id="6" name="Text Placeholder 2">
            <a:extLst>
              <a:ext uri="{FF2B5EF4-FFF2-40B4-BE49-F238E27FC236}">
                <a16:creationId xmlns:a16="http://schemas.microsoft.com/office/drawing/2014/main" id="{26505808-5A83-D28D-8DD2-31860DD1F1D5}"/>
              </a:ext>
            </a:extLst>
          </p:cNvPr>
          <p:cNvGraphicFramePr/>
          <p:nvPr>
            <p:extLst>
              <p:ext uri="{D42A27DB-BD31-4B8C-83A1-F6EECF244321}">
                <p14:modId xmlns:p14="http://schemas.microsoft.com/office/powerpoint/2010/main" val="2046238571"/>
              </p:ext>
            </p:extLst>
          </p:nvPr>
        </p:nvGraphicFramePr>
        <p:xfrm>
          <a:off x="3437852" y="1178726"/>
          <a:ext cx="4838958" cy="44678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Content Placeholder 10" descr="Una imagen que contiene texto&#10;&#10;Descripción generada automáticamente">
            <a:extLst>
              <a:ext uri="{FF2B5EF4-FFF2-40B4-BE49-F238E27FC236}">
                <a16:creationId xmlns:a16="http://schemas.microsoft.com/office/drawing/2014/main" id="{2EB5C225-A769-12B1-7E8B-18C08717EBF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85494" y="5994594"/>
            <a:ext cx="1133001" cy="594360"/>
          </a:xfrm>
          <a:prstGeom prst="rect">
            <a:avLst/>
          </a:prstGeom>
        </p:spPr>
      </p:pic>
      <p:sp>
        <p:nvSpPr>
          <p:cNvPr id="7" name="Slide Number Placeholder 3">
            <a:extLst>
              <a:ext uri="{FF2B5EF4-FFF2-40B4-BE49-F238E27FC236}">
                <a16:creationId xmlns:a16="http://schemas.microsoft.com/office/drawing/2014/main" id="{E936A864-7EEB-F9EC-3F1C-8CC6FCBB6DCF}"/>
              </a:ext>
            </a:extLst>
          </p:cNvPr>
          <p:cNvSpPr>
            <a:spLocks noGrp="1"/>
          </p:cNvSpPr>
          <p:nvPr>
            <p:ph type="sldNum" sz="quarter" idx="12"/>
          </p:nvPr>
        </p:nvSpPr>
        <p:spPr>
          <a:xfrm>
            <a:off x="7870410" y="6223828"/>
            <a:ext cx="406400" cy="312439"/>
          </a:xfrm>
        </p:spPr>
        <p:txBody>
          <a:bodyPr vert="horz" lIns="91440" tIns="45720" rIns="91440" bIns="45720" rtlCol="0" anchor="ctr">
            <a:normAutofit/>
          </a:bodyPr>
          <a:lstStyle/>
          <a:p>
            <a:pPr algn="r" rtl="0">
              <a:spcAft>
                <a:spcPts val="600"/>
              </a:spcAft>
            </a:pPr>
            <a:fld id="{0FD36CA5-7693-4C89-B9C7-276A2083C9F1}" type="slidenum">
              <a:rPr sz="1200">
                <a:solidFill>
                  <a:schemeClr val="tx1"/>
                </a:solidFill>
              </a:rPr>
              <a:pPr>
                <a:spcAft>
                  <a:spcPts val="600"/>
                </a:spcAft>
              </a:pPr>
              <a:t>40</a:t>
            </a:fld>
            <a:endParaRPr lang="es" sz="1200" dirty="0">
              <a:solidFill>
                <a:schemeClr val="tx1"/>
              </a:solidFill>
            </a:endParaRPr>
          </a:p>
        </p:txBody>
      </p:sp>
    </p:spTree>
    <p:extLst>
      <p:ext uri="{BB962C8B-B14F-4D97-AF65-F5344CB8AC3E}">
        <p14:creationId xmlns:p14="http://schemas.microsoft.com/office/powerpoint/2010/main" val="33985790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30776">
        <p15:prstTrans prst="peelOff"/>
      </p:transition>
    </mc:Choice>
    <mc:Fallback xmlns="">
      <p:transition spd="slow" advTm="30776">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9CBD3C9-4E66-426D-948E-7CF4778107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3355" y="243840"/>
            <a:ext cx="879348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E9271C28-7496-4447-8541-7B39F5E948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3355" y="243840"/>
            <a:ext cx="879348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93D653C4-ADD5-4CD7-91A5-B5097A2FBE72}"/>
              </a:ext>
            </a:extLst>
          </p:cNvPr>
          <p:cNvSpPr>
            <a:spLocks noGrp="1"/>
          </p:cNvSpPr>
          <p:nvPr>
            <p:ph type="title"/>
          </p:nvPr>
        </p:nvSpPr>
        <p:spPr>
          <a:xfrm>
            <a:off x="4099334" y="609600"/>
            <a:ext cx="4504027" cy="1356360"/>
          </a:xfrm>
        </p:spPr>
        <p:txBody>
          <a:bodyPr vert="horz" lIns="91440" tIns="45720" rIns="91440" bIns="45720" rtlCol="0" anchor="ctr">
            <a:normAutofit/>
          </a:bodyPr>
          <a:lstStyle/>
          <a:p>
            <a:pPr algn="l" defTabSz="914400" rtl="0"/>
            <a:r>
              <a:rPr lang="es" sz="4400" b="1" i="0" u="none" baseline="0"/>
              <a:t>¿Qué es la explotación?</a:t>
            </a:r>
          </a:p>
        </p:txBody>
      </p:sp>
      <p:pic>
        <p:nvPicPr>
          <p:cNvPr id="8" name="Graphic 7" descr="Dólares">
            <a:extLst>
              <a:ext uri="{FF2B5EF4-FFF2-40B4-BE49-F238E27FC236}">
                <a16:creationId xmlns:a16="http://schemas.microsoft.com/office/drawing/2014/main" id="{740E1033-9FEF-4516-3FB1-8374BE17772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81000" y="1676400"/>
            <a:ext cx="3217926" cy="3474252"/>
          </a:xfrm>
          <a:prstGeom prst="rect">
            <a:avLst/>
          </a:prstGeom>
        </p:spPr>
      </p:pic>
      <p:sp>
        <p:nvSpPr>
          <p:cNvPr id="3" name="Text Placeholder 2">
            <a:extLst>
              <a:ext uri="{FF2B5EF4-FFF2-40B4-BE49-F238E27FC236}">
                <a16:creationId xmlns:a16="http://schemas.microsoft.com/office/drawing/2014/main" id="{AB324FD5-094B-4034-9E4E-6B9835D7E6AF}"/>
              </a:ext>
            </a:extLst>
          </p:cNvPr>
          <p:cNvSpPr>
            <a:spLocks noGrp="1"/>
          </p:cNvSpPr>
          <p:nvPr>
            <p:ph type="body" idx="1"/>
          </p:nvPr>
        </p:nvSpPr>
        <p:spPr>
          <a:xfrm>
            <a:off x="3962400" y="2057400"/>
            <a:ext cx="4724399" cy="4038600"/>
          </a:xfrm>
        </p:spPr>
        <p:txBody>
          <a:bodyPr vert="horz" lIns="91440" tIns="45720" rIns="91440" bIns="45720" rtlCol="0">
            <a:normAutofit/>
          </a:bodyPr>
          <a:lstStyle/>
          <a:p>
            <a:pPr marL="0" algn="l" defTabSz="914400" rtl="0"/>
            <a:r>
              <a:rPr lang="es" b="0" i="0" u="none" baseline="0"/>
              <a:t>Obtener o utilizar los recursos de otra persona, como dinero, activos o propiedades, mediante engaño, intimidación o medios similares, con la intención de privar a la persona de esos recursos.</a:t>
            </a:r>
          </a:p>
        </p:txBody>
      </p:sp>
      <p:pic>
        <p:nvPicPr>
          <p:cNvPr id="6" name="Content Placeholder 10" descr="Una imagen que contiene texto&#10;&#10;Descripción generada automáticamente">
            <a:extLst>
              <a:ext uri="{FF2B5EF4-FFF2-40B4-BE49-F238E27FC236}">
                <a16:creationId xmlns:a16="http://schemas.microsoft.com/office/drawing/2014/main" id="{326258E3-D446-A11B-E881-219C8145352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5494" y="5994594"/>
            <a:ext cx="1133001" cy="594360"/>
          </a:xfrm>
          <a:prstGeom prst="rect">
            <a:avLst/>
          </a:prstGeom>
        </p:spPr>
      </p:pic>
      <p:sp>
        <p:nvSpPr>
          <p:cNvPr id="7" name="Slide Number Placeholder 3">
            <a:extLst>
              <a:ext uri="{FF2B5EF4-FFF2-40B4-BE49-F238E27FC236}">
                <a16:creationId xmlns:a16="http://schemas.microsoft.com/office/drawing/2014/main" id="{EE8337CC-59A3-B059-11B8-1231A0F9073C}"/>
              </a:ext>
            </a:extLst>
          </p:cNvPr>
          <p:cNvSpPr>
            <a:spLocks noGrp="1"/>
          </p:cNvSpPr>
          <p:nvPr>
            <p:ph type="sldNum" sz="quarter" idx="12"/>
          </p:nvPr>
        </p:nvSpPr>
        <p:spPr>
          <a:xfrm>
            <a:off x="7870410" y="6223828"/>
            <a:ext cx="406400" cy="312439"/>
          </a:xfrm>
        </p:spPr>
        <p:txBody>
          <a:bodyPr vert="horz" lIns="91440" tIns="45720" rIns="91440" bIns="45720" rtlCol="0" anchor="ctr">
            <a:normAutofit/>
          </a:bodyPr>
          <a:lstStyle/>
          <a:p>
            <a:pPr algn="r" rtl="0">
              <a:spcAft>
                <a:spcPts val="600"/>
              </a:spcAft>
            </a:pPr>
            <a:fld id="{0FD36CA5-7693-4C89-B9C7-276A2083C9F1}" type="slidenum">
              <a:rPr sz="1200">
                <a:solidFill>
                  <a:schemeClr val="tx1"/>
                </a:solidFill>
              </a:rPr>
              <a:pPr>
                <a:spcAft>
                  <a:spcPts val="600"/>
                </a:spcAft>
              </a:pPr>
              <a:t>41</a:t>
            </a:fld>
            <a:endParaRPr lang="es" sz="1200" dirty="0">
              <a:solidFill>
                <a:schemeClr val="tx1"/>
              </a:solidFill>
            </a:endParaRPr>
          </a:p>
        </p:txBody>
      </p:sp>
    </p:spTree>
    <p:extLst>
      <p:ext uri="{BB962C8B-B14F-4D97-AF65-F5344CB8AC3E}">
        <p14:creationId xmlns:p14="http://schemas.microsoft.com/office/powerpoint/2010/main" val="39473510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20234">
        <p15:prstTrans prst="peelOff"/>
      </p:transition>
    </mc:Choice>
    <mc:Fallback xmlns="">
      <p:transition spd="slow" advTm="20234">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EB3C453-B485-4F07-841B-918D40331D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3355" y="243840"/>
            <a:ext cx="879348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4B54C89A-2D0B-4062-BF97-CA51B69D7B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9079"/>
            <a:ext cx="914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 dirty="0"/>
          </a:p>
        </p:txBody>
      </p:sp>
      <p:sp useBgFill="1">
        <p:nvSpPr>
          <p:cNvPr id="14" name="Rectangle 13">
            <a:extLst>
              <a:ext uri="{FF2B5EF4-FFF2-40B4-BE49-F238E27FC236}">
                <a16:creationId xmlns:a16="http://schemas.microsoft.com/office/drawing/2014/main" id="{4091C99A-98BE-457D-87BD-7B9B6EDDC1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3355" y="234761"/>
            <a:ext cx="8793480" cy="6377939"/>
          </a:xfrm>
          <a:prstGeom prst="rect">
            <a:avLst/>
          </a:prstGeom>
          <a:ln w="12700">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960A769C-8991-4FDE-89A0-A218E5BF67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77231" y="0"/>
            <a:ext cx="346676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 dirty="0"/>
          </a:p>
        </p:txBody>
      </p:sp>
      <p:sp>
        <p:nvSpPr>
          <p:cNvPr id="2" name="Title 1">
            <a:extLst>
              <a:ext uri="{FF2B5EF4-FFF2-40B4-BE49-F238E27FC236}">
                <a16:creationId xmlns:a16="http://schemas.microsoft.com/office/drawing/2014/main" id="{928AAEB9-C807-4E6E-84B7-079BF27F54F9}"/>
              </a:ext>
            </a:extLst>
          </p:cNvPr>
          <p:cNvSpPr>
            <a:spLocks noGrp="1"/>
          </p:cNvSpPr>
          <p:nvPr>
            <p:ph type="title"/>
          </p:nvPr>
        </p:nvSpPr>
        <p:spPr>
          <a:xfrm>
            <a:off x="5992091" y="609599"/>
            <a:ext cx="2680853" cy="5403273"/>
          </a:xfrm>
        </p:spPr>
        <p:txBody>
          <a:bodyPr vert="horz" lIns="91440" tIns="45720" rIns="91440" bIns="45720" rtlCol="0" anchor="ctr">
            <a:normAutofit/>
          </a:bodyPr>
          <a:lstStyle/>
          <a:p>
            <a:pPr algn="l" defTabSz="914400" rtl="0"/>
            <a:r>
              <a:rPr lang="es" sz="4000" b="1" i="0" u="none" baseline="0">
                <a:solidFill>
                  <a:srgbClr val="FFFFFF"/>
                </a:solidFill>
              </a:rPr>
              <a:t>Ejemplos de explotación </a:t>
            </a:r>
          </a:p>
        </p:txBody>
      </p:sp>
      <p:sp>
        <p:nvSpPr>
          <p:cNvPr id="18" name="Rectangle 17">
            <a:extLst>
              <a:ext uri="{FF2B5EF4-FFF2-40B4-BE49-F238E27FC236}">
                <a16:creationId xmlns:a16="http://schemas.microsoft.com/office/drawing/2014/main" id="{855CA58E-F8D8-4DF3-B813-C2585E0AB0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3355" y="243840"/>
            <a:ext cx="8793480" cy="6377939"/>
          </a:xfrm>
          <a:prstGeom prst="rect">
            <a:avLst/>
          </a:pr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6" name="Text Placeholder 2">
            <a:extLst>
              <a:ext uri="{FF2B5EF4-FFF2-40B4-BE49-F238E27FC236}">
                <a16:creationId xmlns:a16="http://schemas.microsoft.com/office/drawing/2014/main" id="{91C1A292-C6E0-AD9A-5518-7C60DB16E5C5}"/>
              </a:ext>
            </a:extLst>
          </p:cNvPr>
          <p:cNvGraphicFramePr/>
          <p:nvPr>
            <p:extLst>
              <p:ext uri="{D42A27DB-BD31-4B8C-83A1-F6EECF244321}">
                <p14:modId xmlns:p14="http://schemas.microsoft.com/office/powerpoint/2010/main" val="1527510428"/>
              </p:ext>
            </p:extLst>
          </p:nvPr>
        </p:nvGraphicFramePr>
        <p:xfrm>
          <a:off x="589865" y="635065"/>
          <a:ext cx="4541044" cy="51323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Content Placeholder 10" descr="Una imagen que contiene texto&#10;&#10;Descripción generada automáticamente">
            <a:extLst>
              <a:ext uri="{FF2B5EF4-FFF2-40B4-BE49-F238E27FC236}">
                <a16:creationId xmlns:a16="http://schemas.microsoft.com/office/drawing/2014/main" id="{C26AB00F-49C1-6C99-B238-51A19CB8BA3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85494" y="5994594"/>
            <a:ext cx="1133001" cy="594360"/>
          </a:xfrm>
          <a:prstGeom prst="rect">
            <a:avLst/>
          </a:prstGeom>
        </p:spPr>
      </p:pic>
      <p:sp>
        <p:nvSpPr>
          <p:cNvPr id="7" name="Slide Number Placeholder 3">
            <a:extLst>
              <a:ext uri="{FF2B5EF4-FFF2-40B4-BE49-F238E27FC236}">
                <a16:creationId xmlns:a16="http://schemas.microsoft.com/office/drawing/2014/main" id="{FB00CE30-57A1-B081-F993-CE36FF8210F8}"/>
              </a:ext>
            </a:extLst>
          </p:cNvPr>
          <p:cNvSpPr>
            <a:spLocks noGrp="1"/>
          </p:cNvSpPr>
          <p:nvPr>
            <p:ph type="sldNum" sz="quarter" idx="12"/>
          </p:nvPr>
        </p:nvSpPr>
        <p:spPr>
          <a:xfrm>
            <a:off x="7870410" y="6223828"/>
            <a:ext cx="406400" cy="312439"/>
          </a:xfrm>
        </p:spPr>
        <p:txBody>
          <a:bodyPr vert="horz" lIns="91440" tIns="45720" rIns="91440" bIns="45720" rtlCol="0" anchor="ctr">
            <a:normAutofit/>
          </a:bodyPr>
          <a:lstStyle/>
          <a:p>
            <a:pPr algn="r" rtl="0">
              <a:spcAft>
                <a:spcPts val="600"/>
              </a:spcAft>
            </a:pPr>
            <a:fld id="{0FD36CA5-7693-4C89-B9C7-276A2083C9F1}" type="slidenum">
              <a:rPr sz="1200">
                <a:solidFill>
                  <a:schemeClr val="tx1"/>
                </a:solidFill>
              </a:rPr>
              <a:pPr>
                <a:spcAft>
                  <a:spcPts val="600"/>
                </a:spcAft>
              </a:pPr>
              <a:t>42</a:t>
            </a:fld>
            <a:endParaRPr lang="es" sz="1200" dirty="0">
              <a:solidFill>
                <a:schemeClr val="tx1"/>
              </a:solidFill>
            </a:endParaRPr>
          </a:p>
        </p:txBody>
      </p:sp>
    </p:spTree>
    <p:extLst>
      <p:ext uri="{BB962C8B-B14F-4D97-AF65-F5344CB8AC3E}">
        <p14:creationId xmlns:p14="http://schemas.microsoft.com/office/powerpoint/2010/main" val="7901305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6821">
        <p15:prstTrans prst="peelOff"/>
      </p:transition>
    </mc:Choice>
    <mc:Fallback xmlns="">
      <p:transition spd="slow" advTm="46821">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79CBD3C9-4E66-426D-948E-7CF4778107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3355" y="243840"/>
            <a:ext cx="879348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44F8A8A6-D1E8-4069-B90C-F66103FD23E7}"/>
              </a:ext>
            </a:extLst>
          </p:cNvPr>
          <p:cNvSpPr>
            <a:spLocks noGrp="1"/>
          </p:cNvSpPr>
          <p:nvPr>
            <p:ph type="title"/>
          </p:nvPr>
        </p:nvSpPr>
        <p:spPr>
          <a:xfrm>
            <a:off x="533401" y="609600"/>
            <a:ext cx="8051799" cy="1356360"/>
          </a:xfrm>
        </p:spPr>
        <p:txBody>
          <a:bodyPr vert="horz" lIns="91440" tIns="45720" rIns="91440" bIns="45720" rtlCol="0" anchor="ctr">
            <a:normAutofit/>
          </a:bodyPr>
          <a:lstStyle/>
          <a:p>
            <a:pPr defTabSz="914400" rtl="0"/>
            <a:r>
              <a:rPr lang="es" sz="4400" b="1" i="0" u="none" baseline="0" dirty="0"/>
              <a:t>Señales de advertencia de </a:t>
            </a:r>
            <a:br>
              <a:rPr lang="es" sz="5400" dirty="0"/>
            </a:br>
            <a:r>
              <a:rPr lang="es" sz="4400" b="1" i="0" u="none" baseline="0" dirty="0"/>
              <a:t>abuso, negligencia y explotación</a:t>
            </a:r>
          </a:p>
        </p:txBody>
      </p:sp>
      <p:pic>
        <p:nvPicPr>
          <p:cNvPr id="19" name="Graphic 18" descr="Persona con ideas">
            <a:extLst>
              <a:ext uri="{FF2B5EF4-FFF2-40B4-BE49-F238E27FC236}">
                <a16:creationId xmlns:a16="http://schemas.microsoft.com/office/drawing/2014/main" id="{B4A99996-4E09-7609-9066-456365D70D2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3401" y="2946373"/>
            <a:ext cx="2438400" cy="2478211"/>
          </a:xfrm>
          <a:prstGeom prst="rect">
            <a:avLst/>
          </a:prstGeom>
        </p:spPr>
      </p:pic>
      <p:sp>
        <p:nvSpPr>
          <p:cNvPr id="3" name="Text Placeholder 2">
            <a:extLst>
              <a:ext uri="{FF2B5EF4-FFF2-40B4-BE49-F238E27FC236}">
                <a16:creationId xmlns:a16="http://schemas.microsoft.com/office/drawing/2014/main" id="{36E74124-2864-47CA-8C1D-2445C7DBD66D}"/>
              </a:ext>
            </a:extLst>
          </p:cNvPr>
          <p:cNvSpPr>
            <a:spLocks noGrp="1"/>
          </p:cNvSpPr>
          <p:nvPr>
            <p:ph type="body" idx="1"/>
          </p:nvPr>
        </p:nvSpPr>
        <p:spPr>
          <a:xfrm>
            <a:off x="2628899" y="2557779"/>
            <a:ext cx="5995035" cy="3657600"/>
          </a:xfrm>
        </p:spPr>
        <p:txBody>
          <a:bodyPr vert="horz" lIns="91440" tIns="45720" rIns="91440" bIns="45720" rtlCol="0">
            <a:normAutofit/>
          </a:bodyPr>
          <a:lstStyle/>
          <a:p>
            <a:pPr marL="457200" indent="-182880" algn="l" defTabSz="914400" rtl="0">
              <a:buFont typeface="Corbel" pitchFamily="34" charset="0"/>
              <a:buChar char="•"/>
            </a:pPr>
            <a:r>
              <a:rPr lang="es" b="1" i="0" u="none" baseline="0" dirty="0"/>
              <a:t>Cambios en el comportamiento</a:t>
            </a:r>
          </a:p>
          <a:p>
            <a:pPr marL="731520" lvl="2" indent="0" algn="l" defTabSz="914400" rtl="0">
              <a:buClr>
                <a:schemeClr val="accent1"/>
              </a:buClr>
              <a:buNone/>
            </a:pPr>
            <a:r>
              <a:rPr lang="es" sz="2400" b="0" i="0" u="none" baseline="0" dirty="0"/>
              <a:t>Ejemplo: el(la) participante se niega a ir a lugares o ver a personas que normalmente le gustaría ver</a:t>
            </a:r>
          </a:p>
          <a:p>
            <a:pPr marL="512763" indent="-182880" algn="l" defTabSz="914400" rtl="0">
              <a:buFont typeface="Corbel" pitchFamily="34" charset="0"/>
              <a:buChar char="•"/>
            </a:pPr>
            <a:r>
              <a:rPr lang="es" b="1" i="0" u="none" baseline="0" dirty="0"/>
              <a:t>Cambios en los estados emocionales</a:t>
            </a:r>
          </a:p>
          <a:p>
            <a:pPr marL="720725" lvl="3" indent="0" algn="l" defTabSz="914400" rtl="0">
              <a:buClr>
                <a:schemeClr val="accent1"/>
              </a:buClr>
              <a:buNone/>
            </a:pPr>
            <a:r>
              <a:rPr lang="es" sz="2400" b="0" i="0" u="none" baseline="0" dirty="0"/>
              <a:t>Ejemplo: el(la) participante está más retraído(a), nervioso(a), temeroso(a), triste o ansioso(a).</a:t>
            </a:r>
          </a:p>
          <a:p>
            <a:pPr marL="512763" lvl="2" indent="-182880" algn="l" defTabSz="914400" rtl="0">
              <a:buClr>
                <a:schemeClr val="accent1"/>
              </a:buClr>
              <a:buFont typeface="Corbel" pitchFamily="34" charset="0"/>
              <a:buChar char="•"/>
            </a:pPr>
            <a:endParaRPr lang="es" dirty="0"/>
          </a:p>
        </p:txBody>
      </p:sp>
      <p:pic>
        <p:nvPicPr>
          <p:cNvPr id="6" name="Content Placeholder 10" descr="Una imagen que contiene texto&#10;&#10;Descripción generada automáticamente">
            <a:extLst>
              <a:ext uri="{FF2B5EF4-FFF2-40B4-BE49-F238E27FC236}">
                <a16:creationId xmlns:a16="http://schemas.microsoft.com/office/drawing/2014/main" id="{2587559F-9B16-F1AF-E059-99A1D7F782E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5494" y="5994594"/>
            <a:ext cx="1133001" cy="594360"/>
          </a:xfrm>
          <a:prstGeom prst="rect">
            <a:avLst/>
          </a:prstGeom>
        </p:spPr>
      </p:pic>
      <p:sp>
        <p:nvSpPr>
          <p:cNvPr id="7" name="Slide Number Placeholder 3">
            <a:extLst>
              <a:ext uri="{FF2B5EF4-FFF2-40B4-BE49-F238E27FC236}">
                <a16:creationId xmlns:a16="http://schemas.microsoft.com/office/drawing/2014/main" id="{7AF6DA9D-3A17-5D30-C20F-11BE2B42E15B}"/>
              </a:ext>
            </a:extLst>
          </p:cNvPr>
          <p:cNvSpPr>
            <a:spLocks noGrp="1"/>
          </p:cNvSpPr>
          <p:nvPr>
            <p:ph type="sldNum" sz="quarter" idx="12"/>
          </p:nvPr>
        </p:nvSpPr>
        <p:spPr>
          <a:xfrm>
            <a:off x="7870410" y="6223828"/>
            <a:ext cx="406400" cy="312439"/>
          </a:xfrm>
        </p:spPr>
        <p:txBody>
          <a:bodyPr vert="horz" lIns="91440" tIns="45720" rIns="91440" bIns="45720" rtlCol="0" anchor="ctr">
            <a:normAutofit/>
          </a:bodyPr>
          <a:lstStyle/>
          <a:p>
            <a:pPr algn="r" rtl="0">
              <a:spcAft>
                <a:spcPts val="600"/>
              </a:spcAft>
            </a:pPr>
            <a:fld id="{0FD36CA5-7693-4C89-B9C7-276A2083C9F1}" type="slidenum">
              <a:rPr sz="1200">
                <a:solidFill>
                  <a:schemeClr val="tx1"/>
                </a:solidFill>
              </a:rPr>
              <a:pPr>
                <a:spcAft>
                  <a:spcPts val="600"/>
                </a:spcAft>
              </a:pPr>
              <a:t>43</a:t>
            </a:fld>
            <a:endParaRPr lang="es" sz="1200" dirty="0">
              <a:solidFill>
                <a:schemeClr val="tx1"/>
              </a:solidFill>
            </a:endParaRPr>
          </a:p>
        </p:txBody>
      </p:sp>
    </p:spTree>
    <p:extLst>
      <p:ext uri="{BB962C8B-B14F-4D97-AF65-F5344CB8AC3E}">
        <p14:creationId xmlns:p14="http://schemas.microsoft.com/office/powerpoint/2010/main" val="3839630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33006">
        <p15:prstTrans prst="peelOff"/>
      </p:transition>
    </mc:Choice>
    <mc:Fallback xmlns="">
      <p:transition spd="slow" advTm="33006">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9E314B-D546-4BB5-8335-EEECE63D4F94}"/>
              </a:ext>
            </a:extLst>
          </p:cNvPr>
          <p:cNvSpPr>
            <a:spLocks noGrp="1"/>
          </p:cNvSpPr>
          <p:nvPr>
            <p:ph type="title"/>
          </p:nvPr>
        </p:nvSpPr>
        <p:spPr>
          <a:xfrm>
            <a:off x="887921" y="367017"/>
            <a:ext cx="7406640" cy="1219200"/>
          </a:xfrm>
        </p:spPr>
        <p:txBody>
          <a:bodyPr>
            <a:normAutofit fontScale="90000"/>
          </a:bodyPr>
          <a:lstStyle/>
          <a:p>
            <a:pPr rtl="0"/>
            <a:r>
              <a:rPr lang="es" b="1" i="0" u="none" baseline="0">
                <a:solidFill>
                  <a:srgbClr val="0070C0"/>
                </a:solidFill>
              </a:rPr>
              <a:t>Las señales de advertencia de abuso incluyen:</a:t>
            </a:r>
          </a:p>
        </p:txBody>
      </p:sp>
      <p:sp>
        <p:nvSpPr>
          <p:cNvPr id="3" name="Text Placeholder 2">
            <a:extLst>
              <a:ext uri="{FF2B5EF4-FFF2-40B4-BE49-F238E27FC236}">
                <a16:creationId xmlns:a16="http://schemas.microsoft.com/office/drawing/2014/main" id="{2C37E6AC-9D64-4ABB-A65A-A45469D3DB0E}"/>
              </a:ext>
            </a:extLst>
          </p:cNvPr>
          <p:cNvSpPr>
            <a:spLocks noGrp="1"/>
          </p:cNvSpPr>
          <p:nvPr>
            <p:ph type="body" idx="1"/>
          </p:nvPr>
        </p:nvSpPr>
        <p:spPr>
          <a:xfrm>
            <a:off x="857251" y="1524000"/>
            <a:ext cx="7404653" cy="4572000"/>
          </a:xfrm>
        </p:spPr>
        <p:txBody>
          <a:bodyPr>
            <a:normAutofit/>
          </a:bodyPr>
          <a:lstStyle/>
          <a:p>
            <a:pPr marL="457200" indent="-422275" algn="l" rtl="0">
              <a:buClr>
                <a:srgbClr val="0070C0"/>
              </a:buClr>
              <a:buFont typeface="Wingdings" panose="05000000000000000000" pitchFamily="2" charset="2"/>
              <a:buChar char="§"/>
            </a:pPr>
            <a:r>
              <a:rPr lang="es" sz="4400" b="0" i="0" u="none" baseline="0"/>
              <a:t>Cortes, moretones o sangrado inexplicables</a:t>
            </a:r>
          </a:p>
          <a:p>
            <a:pPr marL="457200" indent="-422275" algn="l" rtl="0">
              <a:buClr>
                <a:srgbClr val="0070C0"/>
              </a:buClr>
              <a:buFont typeface="Wingdings" panose="05000000000000000000" pitchFamily="2" charset="2"/>
              <a:buChar char="§"/>
            </a:pPr>
            <a:r>
              <a:rPr lang="es" sz="4400" b="0" i="0" u="none" baseline="0"/>
              <a:t>Huesos rotos</a:t>
            </a:r>
          </a:p>
          <a:p>
            <a:pPr marL="457200" indent="-422275" algn="l" rtl="0">
              <a:buClr>
                <a:srgbClr val="0070C0"/>
              </a:buClr>
              <a:buFont typeface="Wingdings" panose="05000000000000000000" pitchFamily="2" charset="2"/>
              <a:buChar char="§"/>
            </a:pPr>
            <a:r>
              <a:rPr lang="es" sz="4400" b="0" i="0" u="none" baseline="0"/>
              <a:t>Quemaduras</a:t>
            </a:r>
          </a:p>
          <a:p>
            <a:pPr marL="457200" indent="-422275" algn="l" rtl="0">
              <a:buClr>
                <a:srgbClr val="0070C0"/>
              </a:buClr>
              <a:buFont typeface="Wingdings" panose="05000000000000000000" pitchFamily="2" charset="2"/>
              <a:buChar char="§"/>
            </a:pPr>
            <a:r>
              <a:rPr lang="es" sz="4400" b="0" i="0" u="none" baseline="0"/>
              <a:t>Sobremedicación</a:t>
            </a:r>
          </a:p>
          <a:p>
            <a:pPr marL="457200" indent="-422275" algn="l" rtl="0">
              <a:buClr>
                <a:srgbClr val="0070C0"/>
              </a:buClr>
              <a:buFont typeface="Wingdings" panose="05000000000000000000" pitchFamily="2" charset="2"/>
              <a:buChar char="§"/>
            </a:pPr>
            <a:r>
              <a:rPr lang="es" sz="4400" b="0" i="0" u="none" baseline="0"/>
              <a:t>Aislamiento</a:t>
            </a:r>
          </a:p>
        </p:txBody>
      </p:sp>
      <p:pic>
        <p:nvPicPr>
          <p:cNvPr id="6" name="Content Placeholder 10" descr="Una imagen que contiene texto&#10;&#10;Descripción generada automáticamente">
            <a:extLst>
              <a:ext uri="{FF2B5EF4-FFF2-40B4-BE49-F238E27FC236}">
                <a16:creationId xmlns:a16="http://schemas.microsoft.com/office/drawing/2014/main" id="{1A912684-8F0A-74B5-FD1F-35C8179BDD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494" y="5994594"/>
            <a:ext cx="1133001" cy="594360"/>
          </a:xfrm>
          <a:prstGeom prst="rect">
            <a:avLst/>
          </a:prstGeom>
        </p:spPr>
      </p:pic>
      <p:sp>
        <p:nvSpPr>
          <p:cNvPr id="7" name="Slide Number Placeholder 3">
            <a:extLst>
              <a:ext uri="{FF2B5EF4-FFF2-40B4-BE49-F238E27FC236}">
                <a16:creationId xmlns:a16="http://schemas.microsoft.com/office/drawing/2014/main" id="{96CCFE8B-A397-E641-875D-D41E99745BC0}"/>
              </a:ext>
            </a:extLst>
          </p:cNvPr>
          <p:cNvSpPr>
            <a:spLocks noGrp="1"/>
          </p:cNvSpPr>
          <p:nvPr>
            <p:ph type="sldNum" sz="quarter" idx="12"/>
          </p:nvPr>
        </p:nvSpPr>
        <p:spPr>
          <a:xfrm>
            <a:off x="7870410" y="6223828"/>
            <a:ext cx="406400" cy="312439"/>
          </a:xfrm>
        </p:spPr>
        <p:txBody>
          <a:bodyPr vert="horz" lIns="91440" tIns="45720" rIns="91440" bIns="45720" rtlCol="0" anchor="ctr">
            <a:normAutofit/>
          </a:bodyPr>
          <a:lstStyle/>
          <a:p>
            <a:pPr algn="r" rtl="0">
              <a:spcAft>
                <a:spcPts val="600"/>
              </a:spcAft>
            </a:pPr>
            <a:fld id="{0FD36CA5-7693-4C89-B9C7-276A2083C9F1}" type="slidenum">
              <a:rPr sz="1200">
                <a:solidFill>
                  <a:schemeClr val="tx1"/>
                </a:solidFill>
              </a:rPr>
              <a:pPr>
                <a:spcAft>
                  <a:spcPts val="600"/>
                </a:spcAft>
              </a:pPr>
              <a:t>44</a:t>
            </a:fld>
            <a:endParaRPr lang="es" sz="1200" dirty="0">
              <a:solidFill>
                <a:schemeClr val="tx1"/>
              </a:solidFill>
            </a:endParaRPr>
          </a:p>
        </p:txBody>
      </p:sp>
    </p:spTree>
    <p:extLst>
      <p:ext uri="{BB962C8B-B14F-4D97-AF65-F5344CB8AC3E}">
        <p14:creationId xmlns:p14="http://schemas.microsoft.com/office/powerpoint/2010/main" val="5573435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13082">
        <p15:prstTrans prst="peelOff"/>
      </p:transition>
    </mc:Choice>
    <mc:Fallback xmlns="">
      <p:transition spd="slow" advTm="13082">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AC830A-60B2-4095-84BC-E448131966FD}"/>
              </a:ext>
            </a:extLst>
          </p:cNvPr>
          <p:cNvSpPr>
            <a:spLocks noGrp="1"/>
          </p:cNvSpPr>
          <p:nvPr>
            <p:ph type="title"/>
          </p:nvPr>
        </p:nvSpPr>
        <p:spPr>
          <a:xfrm>
            <a:off x="857250" y="76200"/>
            <a:ext cx="7406640" cy="1600200"/>
          </a:xfrm>
        </p:spPr>
        <p:txBody>
          <a:bodyPr>
            <a:normAutofit/>
          </a:bodyPr>
          <a:lstStyle/>
          <a:p>
            <a:pPr rtl="0"/>
            <a:r>
              <a:rPr lang="es" sz="4400" b="1" i="0" u="none" baseline="0">
                <a:solidFill>
                  <a:srgbClr val="0070C0"/>
                </a:solidFill>
              </a:rPr>
              <a:t>Las señales de advertencia de negligencia incluyen:</a:t>
            </a:r>
          </a:p>
        </p:txBody>
      </p:sp>
      <p:sp>
        <p:nvSpPr>
          <p:cNvPr id="3" name="Text Placeholder 2">
            <a:extLst>
              <a:ext uri="{FF2B5EF4-FFF2-40B4-BE49-F238E27FC236}">
                <a16:creationId xmlns:a16="http://schemas.microsoft.com/office/drawing/2014/main" id="{A97A8BE5-9758-4D76-8724-4BBF147DCFD5}"/>
              </a:ext>
            </a:extLst>
          </p:cNvPr>
          <p:cNvSpPr>
            <a:spLocks noGrp="1"/>
          </p:cNvSpPr>
          <p:nvPr>
            <p:ph type="body" idx="1"/>
          </p:nvPr>
        </p:nvSpPr>
        <p:spPr>
          <a:xfrm>
            <a:off x="857251" y="1676400"/>
            <a:ext cx="7404653" cy="4038600"/>
          </a:xfrm>
        </p:spPr>
        <p:txBody>
          <a:bodyPr>
            <a:normAutofit fontScale="55000" lnSpcReduction="20000"/>
          </a:bodyPr>
          <a:lstStyle/>
          <a:p>
            <a:pPr marL="457200" indent="-422275" algn="l" rtl="0">
              <a:buClr>
                <a:srgbClr val="0070C0"/>
              </a:buClr>
              <a:buFont typeface="Wingdings" panose="05000000000000000000" pitchFamily="2" charset="2"/>
              <a:buChar char="§"/>
            </a:pPr>
            <a:r>
              <a:rPr lang="es" sz="4400" b="1" i="0" u="none" baseline="0"/>
              <a:t>Estar deshidratado o desnutrido</a:t>
            </a:r>
          </a:p>
          <a:p>
            <a:pPr marL="457200" indent="-422275" algn="l" rtl="0">
              <a:buClr>
                <a:srgbClr val="0070C0"/>
              </a:buClr>
              <a:buFont typeface="Wingdings" panose="05000000000000000000" pitchFamily="2" charset="2"/>
              <a:buChar char="§"/>
            </a:pPr>
            <a:r>
              <a:rPr lang="es" sz="4400" b="1" i="0" u="none" baseline="0"/>
              <a:t>Mala higiene</a:t>
            </a:r>
          </a:p>
          <a:p>
            <a:pPr marL="914400" lvl="2" indent="0" algn="l" rtl="0">
              <a:buClr>
                <a:srgbClr val="0070C0"/>
              </a:buClr>
              <a:buNone/>
            </a:pPr>
            <a:r>
              <a:rPr lang="es" sz="3600" b="0" i="0" u="none" baseline="0"/>
              <a:t>Ejemplo: cabello, piel y ropa sucios.</a:t>
            </a:r>
          </a:p>
          <a:p>
            <a:pPr marL="914400" lvl="2" indent="0" algn="l" rtl="0">
              <a:buClr>
                <a:srgbClr val="0070C0"/>
              </a:buClr>
              <a:buNone/>
            </a:pPr>
            <a:r>
              <a:rPr lang="es" sz="3600" b="0" i="0" u="none" baseline="0"/>
              <a:t>Ejemplo: fuerte olor corporal</a:t>
            </a:r>
          </a:p>
          <a:p>
            <a:pPr marL="457200" indent="-401638" algn="l" rtl="0">
              <a:buClr>
                <a:srgbClr val="0070C0"/>
              </a:buClr>
              <a:buFont typeface="Wingdings" panose="05000000000000000000" pitchFamily="2" charset="2"/>
              <a:buChar char="§"/>
            </a:pPr>
            <a:r>
              <a:rPr lang="es" sz="4400" b="1" i="0" u="none" baseline="0"/>
              <a:t>Aislamiento</a:t>
            </a:r>
          </a:p>
          <a:p>
            <a:pPr marL="457200" indent="-401638" algn="l" rtl="0">
              <a:buClr>
                <a:srgbClr val="0070C0"/>
              </a:buClr>
              <a:buFont typeface="Wingdings" panose="05000000000000000000" pitchFamily="2" charset="2"/>
              <a:buChar char="§"/>
            </a:pPr>
            <a:r>
              <a:rPr lang="es" sz="4400" b="1" i="0" u="none" baseline="0"/>
              <a:t>Falta de alimentos y otras comodidades en el hogar</a:t>
            </a:r>
          </a:p>
          <a:p>
            <a:pPr marL="457200" indent="-401638" algn="l" rtl="0">
              <a:buClr>
                <a:srgbClr val="0070C0"/>
              </a:buClr>
              <a:buFont typeface="Wingdings" panose="05000000000000000000" pitchFamily="2" charset="2"/>
              <a:buChar char="§"/>
            </a:pPr>
            <a:r>
              <a:rPr lang="es" sz="4400" b="1" i="0" u="none" baseline="0"/>
              <a:t>Pérdida de peso inexplicable</a:t>
            </a:r>
          </a:p>
          <a:p>
            <a:pPr marL="457200" indent="-401638" algn="l" rtl="0">
              <a:buClr>
                <a:srgbClr val="0070C0"/>
              </a:buClr>
              <a:buFont typeface="Wingdings" panose="05000000000000000000" pitchFamily="2" charset="2"/>
              <a:buChar char="§"/>
            </a:pPr>
            <a:r>
              <a:rPr lang="es" sz="4400" b="1" i="0" u="none" baseline="0"/>
              <a:t>Úlceras por presión</a:t>
            </a:r>
          </a:p>
          <a:p>
            <a:pPr marL="457200" indent="-401638" algn="l" rtl="0">
              <a:buClr>
                <a:srgbClr val="0070C0"/>
              </a:buClr>
              <a:buFont typeface="Wingdings" panose="05000000000000000000" pitchFamily="2" charset="2"/>
              <a:buChar char="§"/>
            </a:pPr>
            <a:r>
              <a:rPr lang="es" sz="4400" b="1" i="0" u="none" baseline="0"/>
              <a:t>Falta de atención o tratamiento médico adecuado</a:t>
            </a:r>
          </a:p>
          <a:p>
            <a:pPr marL="457200" indent="-401638" algn="l" rtl="0">
              <a:buClr>
                <a:srgbClr val="0070C0"/>
              </a:buClr>
              <a:buFont typeface="Wingdings" panose="05000000000000000000" pitchFamily="2" charset="2"/>
              <a:buChar char="§"/>
            </a:pPr>
            <a:r>
              <a:rPr lang="es" sz="4400" b="1" i="0" u="none" baseline="0"/>
              <a:t>Infestación de insectos en el hogar</a:t>
            </a:r>
          </a:p>
          <a:p>
            <a:pPr marL="834390" lvl="2" indent="-422275" algn="l" rtl="0">
              <a:buClr>
                <a:srgbClr val="0070C0"/>
              </a:buClr>
              <a:buFont typeface="Wingdings" panose="05000000000000000000" pitchFamily="2" charset="2"/>
              <a:buChar char="§"/>
            </a:pPr>
            <a:endParaRPr lang="es" sz="3600" dirty="0"/>
          </a:p>
        </p:txBody>
      </p:sp>
      <p:pic>
        <p:nvPicPr>
          <p:cNvPr id="6" name="Content Placeholder 10" descr="Una imagen que contiene texto&#10;&#10;Descripción generada automáticamente">
            <a:extLst>
              <a:ext uri="{FF2B5EF4-FFF2-40B4-BE49-F238E27FC236}">
                <a16:creationId xmlns:a16="http://schemas.microsoft.com/office/drawing/2014/main" id="{737A88A1-100B-7E25-31C2-4B8EACAE49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494" y="5994594"/>
            <a:ext cx="1133001" cy="594360"/>
          </a:xfrm>
          <a:prstGeom prst="rect">
            <a:avLst/>
          </a:prstGeom>
        </p:spPr>
      </p:pic>
      <p:sp>
        <p:nvSpPr>
          <p:cNvPr id="7" name="Slide Number Placeholder 3">
            <a:extLst>
              <a:ext uri="{FF2B5EF4-FFF2-40B4-BE49-F238E27FC236}">
                <a16:creationId xmlns:a16="http://schemas.microsoft.com/office/drawing/2014/main" id="{BD8720F8-593B-0BEE-CB95-8AEFDA37E0C2}"/>
              </a:ext>
            </a:extLst>
          </p:cNvPr>
          <p:cNvSpPr>
            <a:spLocks noGrp="1"/>
          </p:cNvSpPr>
          <p:nvPr>
            <p:ph type="sldNum" sz="quarter" idx="12"/>
          </p:nvPr>
        </p:nvSpPr>
        <p:spPr>
          <a:xfrm>
            <a:off x="7870410" y="6223828"/>
            <a:ext cx="406400" cy="312439"/>
          </a:xfrm>
        </p:spPr>
        <p:txBody>
          <a:bodyPr vert="horz" lIns="91440" tIns="45720" rIns="91440" bIns="45720" rtlCol="0" anchor="ctr">
            <a:normAutofit/>
          </a:bodyPr>
          <a:lstStyle/>
          <a:p>
            <a:pPr algn="r" rtl="0">
              <a:spcAft>
                <a:spcPts val="600"/>
              </a:spcAft>
            </a:pPr>
            <a:fld id="{0FD36CA5-7693-4C89-B9C7-276A2083C9F1}" type="slidenum">
              <a:rPr sz="1200">
                <a:solidFill>
                  <a:schemeClr val="tx1"/>
                </a:solidFill>
              </a:rPr>
              <a:pPr>
                <a:spcAft>
                  <a:spcPts val="600"/>
                </a:spcAft>
              </a:pPr>
              <a:t>45</a:t>
            </a:fld>
            <a:endParaRPr lang="es" sz="1200" dirty="0">
              <a:solidFill>
                <a:schemeClr val="tx1"/>
              </a:solidFill>
            </a:endParaRPr>
          </a:p>
        </p:txBody>
      </p:sp>
    </p:spTree>
    <p:extLst>
      <p:ext uri="{BB962C8B-B14F-4D97-AF65-F5344CB8AC3E}">
        <p14:creationId xmlns:p14="http://schemas.microsoft.com/office/powerpoint/2010/main" val="15960946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33099">
        <p15:prstTrans prst="peelOff"/>
      </p:transition>
    </mc:Choice>
    <mc:Fallback xmlns="">
      <p:transition spd="slow" advTm="33099">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9620C-0547-4DAA-B45A-499D5FA8A7E5}"/>
              </a:ext>
            </a:extLst>
          </p:cNvPr>
          <p:cNvSpPr>
            <a:spLocks noGrp="1"/>
          </p:cNvSpPr>
          <p:nvPr>
            <p:ph type="title"/>
          </p:nvPr>
        </p:nvSpPr>
        <p:spPr>
          <a:xfrm>
            <a:off x="152400" y="0"/>
            <a:ext cx="8839200" cy="1752600"/>
          </a:xfrm>
        </p:spPr>
        <p:txBody>
          <a:bodyPr>
            <a:normAutofit/>
          </a:bodyPr>
          <a:lstStyle/>
          <a:p>
            <a:pPr rtl="0"/>
            <a:r>
              <a:rPr lang="es" b="1" i="0" u="none" baseline="0">
                <a:solidFill>
                  <a:srgbClr val="0070C0"/>
                </a:solidFill>
              </a:rPr>
              <a:t>Las señales de advertencia de </a:t>
            </a:r>
            <a:br>
              <a:rPr lang="es">
                <a:solidFill>
                  <a:srgbClr val="0070C0"/>
                </a:solidFill>
              </a:rPr>
            </a:br>
            <a:r>
              <a:rPr lang="es" b="1" i="0" u="none" baseline="0">
                <a:solidFill>
                  <a:srgbClr val="0070C0"/>
                </a:solidFill>
              </a:rPr>
              <a:t>explotación incluyen:</a:t>
            </a:r>
          </a:p>
        </p:txBody>
      </p:sp>
      <p:sp>
        <p:nvSpPr>
          <p:cNvPr id="3" name="Text Placeholder 2">
            <a:extLst>
              <a:ext uri="{FF2B5EF4-FFF2-40B4-BE49-F238E27FC236}">
                <a16:creationId xmlns:a16="http://schemas.microsoft.com/office/drawing/2014/main" id="{F7EBFC13-522A-44D4-B814-5BA3AC7E317C}"/>
              </a:ext>
            </a:extLst>
          </p:cNvPr>
          <p:cNvSpPr>
            <a:spLocks noGrp="1"/>
          </p:cNvSpPr>
          <p:nvPr>
            <p:ph type="body" idx="1"/>
          </p:nvPr>
        </p:nvSpPr>
        <p:spPr>
          <a:xfrm>
            <a:off x="285494" y="1503122"/>
            <a:ext cx="8706106" cy="3851755"/>
          </a:xfrm>
        </p:spPr>
        <p:txBody>
          <a:bodyPr>
            <a:noAutofit/>
          </a:bodyPr>
          <a:lstStyle/>
          <a:p>
            <a:pPr marL="457200" indent="-180000" algn="l" rtl="0">
              <a:lnSpc>
                <a:spcPct val="100000"/>
              </a:lnSpc>
              <a:spcBef>
                <a:spcPts val="600"/>
              </a:spcBef>
              <a:buClr>
                <a:srgbClr val="0070C0"/>
              </a:buClr>
              <a:buFont typeface="Wingdings" panose="05000000000000000000" pitchFamily="2" charset="2"/>
              <a:buChar char="§"/>
            </a:pPr>
            <a:r>
              <a:rPr lang="es" sz="2200" b="0" i="0" u="none" baseline="0" dirty="0"/>
              <a:t>Retiros de cantidades importantes de efectivo de cuentas bancarias</a:t>
            </a:r>
          </a:p>
          <a:p>
            <a:pPr marL="457200" indent="-180000" algn="l" rtl="0">
              <a:lnSpc>
                <a:spcPct val="100000"/>
              </a:lnSpc>
              <a:spcBef>
                <a:spcPts val="600"/>
              </a:spcBef>
              <a:buClr>
                <a:srgbClr val="0070C0"/>
              </a:buClr>
              <a:buFont typeface="Wingdings" panose="05000000000000000000" pitchFamily="2" charset="2"/>
              <a:buChar char="§"/>
            </a:pPr>
            <a:r>
              <a:rPr lang="es" sz="2200" b="0" i="0" u="none" baseline="0" dirty="0"/>
              <a:t>Faltantes de dinero o medicamentos</a:t>
            </a:r>
          </a:p>
          <a:p>
            <a:pPr marL="457200" indent="-180000" algn="l" rtl="0">
              <a:lnSpc>
                <a:spcPct val="100000"/>
              </a:lnSpc>
              <a:spcBef>
                <a:spcPts val="600"/>
              </a:spcBef>
              <a:buClr>
                <a:srgbClr val="0070C0"/>
              </a:buClr>
              <a:buFont typeface="Wingdings" panose="05000000000000000000" pitchFamily="2" charset="2"/>
              <a:buChar char="§"/>
            </a:pPr>
            <a:r>
              <a:rPr lang="es" sz="2200" b="0" i="0" u="none" baseline="0" dirty="0"/>
              <a:t>Cheques falsificados</a:t>
            </a:r>
          </a:p>
          <a:p>
            <a:pPr marL="457200" indent="-180000" algn="l" rtl="0">
              <a:lnSpc>
                <a:spcPct val="100000"/>
              </a:lnSpc>
              <a:spcBef>
                <a:spcPts val="600"/>
              </a:spcBef>
              <a:buClr>
                <a:srgbClr val="0070C0"/>
              </a:buClr>
              <a:buFont typeface="Wingdings" panose="05000000000000000000" pitchFamily="2" charset="2"/>
              <a:buChar char="§"/>
            </a:pPr>
            <a:r>
              <a:rPr lang="es" sz="2200" b="0" i="0" u="none" baseline="0" dirty="0"/>
              <a:t>Cargos inexplicables o desconocidos en tarjetas de crédito, acreedores u otros</a:t>
            </a:r>
          </a:p>
          <a:p>
            <a:pPr marL="457200" indent="-180000" algn="l" rtl="0">
              <a:lnSpc>
                <a:spcPct val="100000"/>
              </a:lnSpc>
              <a:spcBef>
                <a:spcPts val="600"/>
              </a:spcBef>
              <a:buClr>
                <a:srgbClr val="0070C0"/>
              </a:buClr>
              <a:buFont typeface="Wingdings" panose="05000000000000000000" pitchFamily="2" charset="2"/>
              <a:buChar char="§"/>
            </a:pPr>
            <a:r>
              <a:rPr lang="es" sz="2200" b="0" i="0" u="none" baseline="0" dirty="0"/>
              <a:t>Facturas impagas o acceso limitado o nulo a información sobre finanzas </a:t>
            </a:r>
          </a:p>
          <a:p>
            <a:pPr marL="457200" indent="-180000" algn="l" rtl="0">
              <a:lnSpc>
                <a:spcPct val="100000"/>
              </a:lnSpc>
              <a:spcBef>
                <a:spcPts val="600"/>
              </a:spcBef>
              <a:buClr>
                <a:srgbClr val="0070C0"/>
              </a:buClr>
              <a:buFont typeface="Wingdings" panose="05000000000000000000" pitchFamily="2" charset="2"/>
              <a:buChar char="§"/>
            </a:pPr>
            <a:r>
              <a:rPr lang="es" sz="2200" b="0" i="0" u="none" baseline="0" dirty="0"/>
              <a:t>Dependencia de cuidadores que tienen antecedentes de abuso de sustancias u otros problemas de salud mental o que no tienen mucha historia previa con el(la) participante</a:t>
            </a:r>
            <a:r>
              <a:rPr lang="es" sz="2200" b="0" i="1" u="none" baseline="0" dirty="0"/>
              <a:t> (por ejemplo: un(a) nuevo(a) mejor amigo(a) o vecino(a) de la persona que no haya tenido una relación previa con el (la) participante)</a:t>
            </a:r>
          </a:p>
        </p:txBody>
      </p:sp>
      <p:pic>
        <p:nvPicPr>
          <p:cNvPr id="6" name="Content Placeholder 10" descr="Una imagen que contiene texto&#10;&#10;Descripción generada automáticamente">
            <a:extLst>
              <a:ext uri="{FF2B5EF4-FFF2-40B4-BE49-F238E27FC236}">
                <a16:creationId xmlns:a16="http://schemas.microsoft.com/office/drawing/2014/main" id="{6D455C23-0B1B-A2CD-E5BE-E42D50C918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494" y="5994594"/>
            <a:ext cx="1133001" cy="594360"/>
          </a:xfrm>
          <a:prstGeom prst="rect">
            <a:avLst/>
          </a:prstGeom>
        </p:spPr>
      </p:pic>
      <p:sp>
        <p:nvSpPr>
          <p:cNvPr id="7" name="Slide Number Placeholder 3">
            <a:extLst>
              <a:ext uri="{FF2B5EF4-FFF2-40B4-BE49-F238E27FC236}">
                <a16:creationId xmlns:a16="http://schemas.microsoft.com/office/drawing/2014/main" id="{69E0574E-0132-164D-BD59-E4663E59032B}"/>
              </a:ext>
            </a:extLst>
          </p:cNvPr>
          <p:cNvSpPr>
            <a:spLocks noGrp="1"/>
          </p:cNvSpPr>
          <p:nvPr>
            <p:ph type="sldNum" sz="quarter" idx="12"/>
          </p:nvPr>
        </p:nvSpPr>
        <p:spPr>
          <a:xfrm>
            <a:off x="7870410" y="6223828"/>
            <a:ext cx="406400" cy="312439"/>
          </a:xfrm>
        </p:spPr>
        <p:txBody>
          <a:bodyPr vert="horz" lIns="91440" tIns="45720" rIns="91440" bIns="45720" rtlCol="0" anchor="ctr">
            <a:normAutofit/>
          </a:bodyPr>
          <a:lstStyle/>
          <a:p>
            <a:pPr algn="r" rtl="0">
              <a:spcAft>
                <a:spcPts val="600"/>
              </a:spcAft>
            </a:pPr>
            <a:fld id="{0FD36CA5-7693-4C89-B9C7-276A2083C9F1}" type="slidenum">
              <a:rPr sz="1200">
                <a:solidFill>
                  <a:schemeClr val="tx1"/>
                </a:solidFill>
              </a:rPr>
              <a:pPr>
                <a:spcAft>
                  <a:spcPts val="600"/>
                </a:spcAft>
              </a:pPr>
              <a:t>46</a:t>
            </a:fld>
            <a:endParaRPr lang="es" sz="1200" dirty="0">
              <a:solidFill>
                <a:schemeClr val="tx1"/>
              </a:solidFill>
            </a:endParaRPr>
          </a:p>
        </p:txBody>
      </p:sp>
    </p:spTree>
    <p:extLst>
      <p:ext uri="{BB962C8B-B14F-4D97-AF65-F5344CB8AC3E}">
        <p14:creationId xmlns:p14="http://schemas.microsoft.com/office/powerpoint/2010/main" val="8148742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37626">
        <p15:prstTrans prst="peelOff"/>
      </p:transition>
    </mc:Choice>
    <mc:Fallback xmlns="">
      <p:transition spd="slow" advTm="37626">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EB3C453-B485-4F07-841B-918D40331D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3355" y="243840"/>
            <a:ext cx="879348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78176D0E-6C30-4AD7-ACAD-C1A12CE339DB}"/>
              </a:ext>
            </a:extLst>
          </p:cNvPr>
          <p:cNvSpPr>
            <a:spLocks noGrp="1"/>
          </p:cNvSpPr>
          <p:nvPr>
            <p:ph type="title"/>
          </p:nvPr>
        </p:nvSpPr>
        <p:spPr>
          <a:xfrm>
            <a:off x="489858" y="609599"/>
            <a:ext cx="2523284" cy="5606143"/>
          </a:xfrm>
        </p:spPr>
        <p:txBody>
          <a:bodyPr vert="horz" lIns="91440" tIns="45720" rIns="91440" bIns="45720" rtlCol="0" anchor="ctr">
            <a:normAutofit/>
          </a:bodyPr>
          <a:lstStyle/>
          <a:p>
            <a:pPr algn="l" defTabSz="914400" rtl="0"/>
            <a:r>
              <a:rPr lang="es" sz="3900" b="1" i="0" u="none" baseline="0"/>
              <a:t>Prevención del </a:t>
            </a:r>
            <a:br>
              <a:rPr lang="es" sz="3900"/>
            </a:br>
            <a:r>
              <a:rPr lang="es" sz="3900" b="1" i="0" u="none" baseline="0"/>
              <a:t>abuso, la negligencia y la explotación</a:t>
            </a:r>
          </a:p>
        </p:txBody>
      </p:sp>
      <p:graphicFrame>
        <p:nvGraphicFramePr>
          <p:cNvPr id="6" name="Text Placeholder 2">
            <a:extLst>
              <a:ext uri="{FF2B5EF4-FFF2-40B4-BE49-F238E27FC236}">
                <a16:creationId xmlns:a16="http://schemas.microsoft.com/office/drawing/2014/main" id="{DFF5B2FA-512A-8CF1-6AFE-134C9D8AB5F8}"/>
              </a:ext>
            </a:extLst>
          </p:cNvPr>
          <p:cNvGraphicFramePr/>
          <p:nvPr>
            <p:extLst>
              <p:ext uri="{D42A27DB-BD31-4B8C-83A1-F6EECF244321}">
                <p14:modId xmlns:p14="http://schemas.microsoft.com/office/powerpoint/2010/main" val="1133868225"/>
              </p:ext>
            </p:extLst>
          </p:nvPr>
        </p:nvGraphicFramePr>
        <p:xfrm>
          <a:off x="3408759" y="609599"/>
          <a:ext cx="4838958" cy="55304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Content Placeholder 10" descr="Una imagen que contiene texto&#10;&#10;Descripción generada automáticamente">
            <a:extLst>
              <a:ext uri="{FF2B5EF4-FFF2-40B4-BE49-F238E27FC236}">
                <a16:creationId xmlns:a16="http://schemas.microsoft.com/office/drawing/2014/main" id="{18F4A89B-4207-7712-6843-1663EA45A5A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85494" y="5994594"/>
            <a:ext cx="1133001" cy="594360"/>
          </a:xfrm>
          <a:prstGeom prst="rect">
            <a:avLst/>
          </a:prstGeom>
        </p:spPr>
      </p:pic>
      <p:sp>
        <p:nvSpPr>
          <p:cNvPr id="7" name="Slide Number Placeholder 3">
            <a:extLst>
              <a:ext uri="{FF2B5EF4-FFF2-40B4-BE49-F238E27FC236}">
                <a16:creationId xmlns:a16="http://schemas.microsoft.com/office/drawing/2014/main" id="{8EE36214-ECE4-025A-4E38-2648DC857C12}"/>
              </a:ext>
            </a:extLst>
          </p:cNvPr>
          <p:cNvSpPr>
            <a:spLocks noGrp="1"/>
          </p:cNvSpPr>
          <p:nvPr>
            <p:ph type="sldNum" sz="quarter" idx="12"/>
          </p:nvPr>
        </p:nvSpPr>
        <p:spPr>
          <a:xfrm>
            <a:off x="7870410" y="6223828"/>
            <a:ext cx="406400" cy="312439"/>
          </a:xfrm>
        </p:spPr>
        <p:txBody>
          <a:bodyPr vert="horz" lIns="91440" tIns="45720" rIns="91440" bIns="45720" rtlCol="0" anchor="ctr">
            <a:normAutofit/>
          </a:bodyPr>
          <a:lstStyle/>
          <a:p>
            <a:pPr algn="r" rtl="0">
              <a:spcAft>
                <a:spcPts val="600"/>
              </a:spcAft>
            </a:pPr>
            <a:fld id="{0FD36CA5-7693-4C89-B9C7-276A2083C9F1}" type="slidenum">
              <a:rPr sz="1200">
                <a:solidFill>
                  <a:schemeClr val="tx1"/>
                </a:solidFill>
              </a:rPr>
              <a:pPr>
                <a:spcAft>
                  <a:spcPts val="600"/>
                </a:spcAft>
              </a:pPr>
              <a:t>47</a:t>
            </a:fld>
            <a:endParaRPr lang="es" sz="1200" dirty="0">
              <a:solidFill>
                <a:schemeClr val="tx1"/>
              </a:solidFill>
            </a:endParaRPr>
          </a:p>
        </p:txBody>
      </p:sp>
    </p:spTree>
    <p:extLst>
      <p:ext uri="{BB962C8B-B14F-4D97-AF65-F5344CB8AC3E}">
        <p14:creationId xmlns:p14="http://schemas.microsoft.com/office/powerpoint/2010/main" val="40010068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22092">
        <p15:prstTrans prst="peelOff"/>
      </p:transition>
    </mc:Choice>
    <mc:Fallback xmlns="">
      <p:transition spd="slow" advTm="22092">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C8ADB4-897E-03E4-568F-E065318E65D1}"/>
              </a:ext>
            </a:extLst>
          </p:cNvPr>
          <p:cNvSpPr>
            <a:spLocks noGrp="1"/>
          </p:cNvSpPr>
          <p:nvPr>
            <p:ph type="title"/>
          </p:nvPr>
        </p:nvSpPr>
        <p:spPr>
          <a:xfrm>
            <a:off x="228600" y="269046"/>
            <a:ext cx="8686800" cy="1696914"/>
          </a:xfrm>
        </p:spPr>
        <p:txBody>
          <a:bodyPr/>
          <a:lstStyle/>
          <a:p>
            <a:pPr algn="ctr" rtl="0"/>
            <a:r>
              <a:rPr lang="es" sz="4000" b="1" i="0" u="none" baseline="0" dirty="0">
                <a:solidFill>
                  <a:srgbClr val="0070C0"/>
                </a:solidFill>
              </a:rPr>
              <a:t>Abordar y denunciar casos de </a:t>
            </a:r>
            <a:br>
              <a:rPr lang="es" sz="4000" b="1" dirty="0">
                <a:solidFill>
                  <a:srgbClr val="0070C0"/>
                </a:solidFill>
              </a:rPr>
            </a:br>
            <a:r>
              <a:rPr lang="es" sz="4000" b="1" i="0" u="none" baseline="0" dirty="0">
                <a:solidFill>
                  <a:srgbClr val="0070C0"/>
                </a:solidFill>
              </a:rPr>
              <a:t>abuso, negligencia y explotación (ANE)</a:t>
            </a:r>
            <a:endParaRPr lang="es" b="1" dirty="0">
              <a:solidFill>
                <a:srgbClr val="0070C0"/>
              </a:solidFill>
            </a:endParaRPr>
          </a:p>
        </p:txBody>
      </p:sp>
      <p:grpSp>
        <p:nvGrpSpPr>
          <p:cNvPr id="4" name="Group 3">
            <a:extLst>
              <a:ext uri="{FF2B5EF4-FFF2-40B4-BE49-F238E27FC236}">
                <a16:creationId xmlns:a16="http://schemas.microsoft.com/office/drawing/2014/main" id="{DA73358F-F96D-87DC-1CC9-A7F4B282BA37}"/>
              </a:ext>
            </a:extLst>
          </p:cNvPr>
          <p:cNvGrpSpPr/>
          <p:nvPr/>
        </p:nvGrpSpPr>
        <p:grpSpPr>
          <a:xfrm>
            <a:off x="457200" y="1965960"/>
            <a:ext cx="1928585" cy="3657608"/>
            <a:chOff x="0" y="-390087"/>
            <a:chExt cx="1928585" cy="3657608"/>
          </a:xfrm>
        </p:grpSpPr>
        <p:sp>
          <p:nvSpPr>
            <p:cNvPr id="5" name="Rectangle 4">
              <a:extLst>
                <a:ext uri="{FF2B5EF4-FFF2-40B4-BE49-F238E27FC236}">
                  <a16:creationId xmlns:a16="http://schemas.microsoft.com/office/drawing/2014/main" id="{6E2BEC72-7D0C-9F23-EEFC-979A05AA7DA8}"/>
                </a:ext>
              </a:extLst>
            </p:cNvPr>
            <p:cNvSpPr/>
            <p:nvPr/>
          </p:nvSpPr>
          <p:spPr>
            <a:xfrm>
              <a:off x="0" y="-390087"/>
              <a:ext cx="1928585" cy="3657608"/>
            </a:xfrm>
            <a:prstGeom prst="rect">
              <a:avLst/>
            </a:prstGeom>
          </p:spPr>
          <p:style>
            <a:lnRef idx="2">
              <a:schemeClr val="accent5">
                <a:tint val="40000"/>
                <a:alpha val="90000"/>
                <a:hueOff val="0"/>
                <a:satOff val="0"/>
                <a:lumOff val="0"/>
                <a:alphaOff val="0"/>
              </a:schemeClr>
            </a:lnRef>
            <a:fillRef idx="1">
              <a:schemeClr val="accent5">
                <a:tint val="40000"/>
                <a:alpha val="90000"/>
                <a:hueOff val="0"/>
                <a:satOff val="0"/>
                <a:lumOff val="0"/>
                <a:alphaOff val="0"/>
              </a:schemeClr>
            </a:fillRef>
            <a:effectRef idx="0">
              <a:schemeClr val="accent5">
                <a:tint val="40000"/>
                <a:alpha val="90000"/>
                <a:hueOff val="0"/>
                <a:satOff val="0"/>
                <a:lumOff val="0"/>
                <a:alphaOff val="0"/>
              </a:schemeClr>
            </a:effectRef>
            <a:fontRef idx="minor">
              <a:schemeClr val="dk1">
                <a:hueOff val="0"/>
                <a:satOff val="0"/>
                <a:lumOff val="0"/>
                <a:alphaOff val="0"/>
              </a:schemeClr>
            </a:fontRef>
          </p:style>
        </p:sp>
        <p:sp>
          <p:nvSpPr>
            <p:cNvPr id="6" name="TextBox 5">
              <a:extLst>
                <a:ext uri="{FF2B5EF4-FFF2-40B4-BE49-F238E27FC236}">
                  <a16:creationId xmlns:a16="http://schemas.microsoft.com/office/drawing/2014/main" id="{EDE3581B-8CBC-0B69-903D-EF10866499BB}"/>
                </a:ext>
              </a:extLst>
            </p:cNvPr>
            <p:cNvSpPr txBox="1"/>
            <p:nvPr/>
          </p:nvSpPr>
          <p:spPr>
            <a:xfrm>
              <a:off x="0" y="999803"/>
              <a:ext cx="1928585" cy="219456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50360" tIns="330200" rIns="150360" bIns="330200" numCol="1" spcCol="1270" anchor="t" anchorCtr="0">
              <a:noAutofit/>
            </a:bodyPr>
            <a:lstStyle/>
            <a:p>
              <a:pPr marL="0" lvl="0" indent="0" algn="l" defTabSz="622300" rtl="0">
                <a:lnSpc>
                  <a:spcPct val="90000"/>
                </a:lnSpc>
                <a:spcBef>
                  <a:spcPct val="0"/>
                </a:spcBef>
                <a:spcAft>
                  <a:spcPct val="35000"/>
                </a:spcAft>
                <a:buNone/>
              </a:pPr>
              <a:r>
                <a:rPr lang="es" sz="1400" b="1" i="0" u="none" kern="1200" baseline="0"/>
                <a:t>Escuche, afirme y tranquilice al(a la) participante diciéndole que nunca es su culpa</a:t>
              </a:r>
              <a:endParaRPr lang="es" sz="1400" kern="1200" dirty="0"/>
            </a:p>
          </p:txBody>
        </p:sp>
      </p:grpSp>
      <p:grpSp>
        <p:nvGrpSpPr>
          <p:cNvPr id="7" name="Group 6">
            <a:extLst>
              <a:ext uri="{FF2B5EF4-FFF2-40B4-BE49-F238E27FC236}">
                <a16:creationId xmlns:a16="http://schemas.microsoft.com/office/drawing/2014/main" id="{0ECF87ED-3B0A-7366-1FDF-32F43FEEBEE5}"/>
              </a:ext>
            </a:extLst>
          </p:cNvPr>
          <p:cNvGrpSpPr/>
          <p:nvPr/>
        </p:nvGrpSpPr>
        <p:grpSpPr>
          <a:xfrm>
            <a:off x="2514600" y="1965960"/>
            <a:ext cx="1928585" cy="3657608"/>
            <a:chOff x="2123874" y="-390087"/>
            <a:chExt cx="1928585" cy="3657608"/>
          </a:xfrm>
        </p:grpSpPr>
        <p:sp>
          <p:nvSpPr>
            <p:cNvPr id="8" name="Rectangle 7">
              <a:extLst>
                <a:ext uri="{FF2B5EF4-FFF2-40B4-BE49-F238E27FC236}">
                  <a16:creationId xmlns:a16="http://schemas.microsoft.com/office/drawing/2014/main" id="{0BA52400-A55F-5788-EE05-49F62A515EAE}"/>
                </a:ext>
              </a:extLst>
            </p:cNvPr>
            <p:cNvSpPr/>
            <p:nvPr/>
          </p:nvSpPr>
          <p:spPr>
            <a:xfrm>
              <a:off x="2123874" y="-390087"/>
              <a:ext cx="1928585" cy="3657608"/>
            </a:xfrm>
            <a:prstGeom prst="rect">
              <a:avLst/>
            </a:prstGeom>
          </p:spPr>
          <p:style>
            <a:lnRef idx="2">
              <a:schemeClr val="accent5">
                <a:tint val="40000"/>
                <a:alpha val="90000"/>
                <a:hueOff val="4676991"/>
                <a:satOff val="-20210"/>
                <a:lumOff val="-966"/>
                <a:alphaOff val="0"/>
              </a:schemeClr>
            </a:lnRef>
            <a:fillRef idx="1">
              <a:schemeClr val="accent5">
                <a:tint val="40000"/>
                <a:alpha val="90000"/>
                <a:hueOff val="4676991"/>
                <a:satOff val="-20210"/>
                <a:lumOff val="-966"/>
                <a:alphaOff val="0"/>
              </a:schemeClr>
            </a:fillRef>
            <a:effectRef idx="0">
              <a:schemeClr val="accent5">
                <a:tint val="40000"/>
                <a:alpha val="90000"/>
                <a:hueOff val="4676991"/>
                <a:satOff val="-20210"/>
                <a:lumOff val="-966"/>
                <a:alphaOff val="0"/>
              </a:schemeClr>
            </a:effectRef>
            <a:fontRef idx="minor">
              <a:schemeClr val="dk1">
                <a:hueOff val="0"/>
                <a:satOff val="0"/>
                <a:lumOff val="0"/>
                <a:alphaOff val="0"/>
              </a:schemeClr>
            </a:fontRef>
          </p:style>
        </p:sp>
        <p:sp>
          <p:nvSpPr>
            <p:cNvPr id="9" name="TextBox 8">
              <a:extLst>
                <a:ext uri="{FF2B5EF4-FFF2-40B4-BE49-F238E27FC236}">
                  <a16:creationId xmlns:a16="http://schemas.microsoft.com/office/drawing/2014/main" id="{0C799111-0E2A-6A6C-2AAC-D226743CFFFD}"/>
                </a:ext>
              </a:extLst>
            </p:cNvPr>
            <p:cNvSpPr txBox="1"/>
            <p:nvPr/>
          </p:nvSpPr>
          <p:spPr>
            <a:xfrm>
              <a:off x="2123874" y="999803"/>
              <a:ext cx="1928585" cy="219456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50360" tIns="330200" rIns="150360" bIns="330200" numCol="1" spcCol="1270" anchor="t" anchorCtr="0">
              <a:noAutofit/>
            </a:bodyPr>
            <a:lstStyle/>
            <a:p>
              <a:pPr marL="0" lvl="0" indent="0" algn="l" defTabSz="622300" rtl="0">
                <a:lnSpc>
                  <a:spcPct val="90000"/>
                </a:lnSpc>
                <a:spcBef>
                  <a:spcPct val="0"/>
                </a:spcBef>
                <a:spcAft>
                  <a:spcPct val="35000"/>
                </a:spcAft>
                <a:buNone/>
              </a:pPr>
              <a:r>
                <a:rPr lang="es" sz="1400" b="1" i="0" u="none" kern="1200" baseline="0"/>
                <a:t>Siga la ley estatal y la política de la agencia al informar sobre una sospecha de ANE. </a:t>
              </a:r>
              <a:endParaRPr lang="es" sz="1400" kern="1200" dirty="0"/>
            </a:p>
          </p:txBody>
        </p:sp>
      </p:grpSp>
      <p:grpSp>
        <p:nvGrpSpPr>
          <p:cNvPr id="10" name="Group 9">
            <a:extLst>
              <a:ext uri="{FF2B5EF4-FFF2-40B4-BE49-F238E27FC236}">
                <a16:creationId xmlns:a16="http://schemas.microsoft.com/office/drawing/2014/main" id="{FDFF17A2-D5AE-ADCC-243E-60C8EE93DA87}"/>
              </a:ext>
            </a:extLst>
          </p:cNvPr>
          <p:cNvGrpSpPr/>
          <p:nvPr/>
        </p:nvGrpSpPr>
        <p:grpSpPr>
          <a:xfrm>
            <a:off x="4594964" y="1965960"/>
            <a:ext cx="1928585" cy="3657608"/>
            <a:chOff x="4245318" y="-390087"/>
            <a:chExt cx="1928585" cy="3751974"/>
          </a:xfrm>
        </p:grpSpPr>
        <p:sp>
          <p:nvSpPr>
            <p:cNvPr id="11" name="Rectangle 10">
              <a:extLst>
                <a:ext uri="{FF2B5EF4-FFF2-40B4-BE49-F238E27FC236}">
                  <a16:creationId xmlns:a16="http://schemas.microsoft.com/office/drawing/2014/main" id="{13D4E14D-F10A-E850-BD27-470A132F31E7}"/>
                </a:ext>
              </a:extLst>
            </p:cNvPr>
            <p:cNvSpPr/>
            <p:nvPr/>
          </p:nvSpPr>
          <p:spPr>
            <a:xfrm>
              <a:off x="4245318" y="-390087"/>
              <a:ext cx="1928585" cy="3751974"/>
            </a:xfrm>
            <a:prstGeom prst="rect">
              <a:avLst/>
            </a:prstGeom>
          </p:spPr>
          <p:style>
            <a:lnRef idx="2">
              <a:schemeClr val="accent5">
                <a:tint val="40000"/>
                <a:alpha val="90000"/>
                <a:hueOff val="9353982"/>
                <a:satOff val="-40421"/>
                <a:lumOff val="-1932"/>
                <a:alphaOff val="0"/>
              </a:schemeClr>
            </a:lnRef>
            <a:fillRef idx="1">
              <a:schemeClr val="accent5">
                <a:tint val="40000"/>
                <a:alpha val="90000"/>
                <a:hueOff val="9353982"/>
                <a:satOff val="-40421"/>
                <a:lumOff val="-1932"/>
                <a:alphaOff val="0"/>
              </a:schemeClr>
            </a:fillRef>
            <a:effectRef idx="0">
              <a:schemeClr val="accent5">
                <a:tint val="40000"/>
                <a:alpha val="90000"/>
                <a:hueOff val="9353982"/>
                <a:satOff val="-40421"/>
                <a:lumOff val="-1932"/>
                <a:alphaOff val="0"/>
              </a:schemeClr>
            </a:effectRef>
            <a:fontRef idx="minor">
              <a:schemeClr val="dk1">
                <a:hueOff val="0"/>
                <a:satOff val="0"/>
                <a:lumOff val="0"/>
                <a:alphaOff val="0"/>
              </a:schemeClr>
            </a:fontRef>
          </p:style>
        </p:sp>
        <p:sp>
          <p:nvSpPr>
            <p:cNvPr id="12" name="TextBox 11">
              <a:extLst>
                <a:ext uri="{FF2B5EF4-FFF2-40B4-BE49-F238E27FC236}">
                  <a16:creationId xmlns:a16="http://schemas.microsoft.com/office/drawing/2014/main" id="{5306DAD4-17D0-8045-286A-1D1A1290BD8B}"/>
                </a:ext>
              </a:extLst>
            </p:cNvPr>
            <p:cNvSpPr txBox="1"/>
            <p:nvPr/>
          </p:nvSpPr>
          <p:spPr>
            <a:xfrm>
              <a:off x="4245318" y="1035662"/>
              <a:ext cx="1928585" cy="225118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50360" tIns="330200" rIns="150360" bIns="330200" numCol="1" spcCol="1270" anchor="t" anchorCtr="0">
              <a:noAutofit/>
            </a:bodyPr>
            <a:lstStyle/>
            <a:p>
              <a:pPr marL="0" lvl="0" indent="0" algn="l" defTabSz="622300" rtl="0">
                <a:lnSpc>
                  <a:spcPct val="90000"/>
                </a:lnSpc>
                <a:spcBef>
                  <a:spcPct val="0"/>
                </a:spcBef>
                <a:spcAft>
                  <a:spcPct val="35000"/>
                </a:spcAft>
                <a:buNone/>
              </a:pPr>
              <a:r>
                <a:rPr lang="es" sz="1400" b="1" i="0" u="none" kern="1200" baseline="0" dirty="0"/>
                <a:t>Comuníquese con las autoridades si existe un riesgo de peligro inminente. </a:t>
              </a:r>
              <a:endParaRPr lang="es" sz="1400" kern="1200" dirty="0"/>
            </a:p>
          </p:txBody>
        </p:sp>
      </p:grpSp>
      <p:grpSp>
        <p:nvGrpSpPr>
          <p:cNvPr id="13" name="Group 12">
            <a:extLst>
              <a:ext uri="{FF2B5EF4-FFF2-40B4-BE49-F238E27FC236}">
                <a16:creationId xmlns:a16="http://schemas.microsoft.com/office/drawing/2014/main" id="{E1AAD210-7434-3735-91BF-E67344CA2FA0}"/>
              </a:ext>
            </a:extLst>
          </p:cNvPr>
          <p:cNvGrpSpPr/>
          <p:nvPr/>
        </p:nvGrpSpPr>
        <p:grpSpPr>
          <a:xfrm>
            <a:off x="6669065" y="1965960"/>
            <a:ext cx="2017735" cy="3657608"/>
            <a:chOff x="6366762" y="-390087"/>
            <a:chExt cx="2017735" cy="3657608"/>
          </a:xfrm>
        </p:grpSpPr>
        <p:sp>
          <p:nvSpPr>
            <p:cNvPr id="14" name="Rectangle 13">
              <a:extLst>
                <a:ext uri="{FF2B5EF4-FFF2-40B4-BE49-F238E27FC236}">
                  <a16:creationId xmlns:a16="http://schemas.microsoft.com/office/drawing/2014/main" id="{E1499524-7203-E165-1282-019E9D2103D7}"/>
                </a:ext>
              </a:extLst>
            </p:cNvPr>
            <p:cNvSpPr/>
            <p:nvPr/>
          </p:nvSpPr>
          <p:spPr>
            <a:xfrm>
              <a:off x="6366762" y="-390087"/>
              <a:ext cx="1928585" cy="3657608"/>
            </a:xfrm>
            <a:prstGeom prst="rect">
              <a:avLst/>
            </a:prstGeom>
          </p:spPr>
          <p:style>
            <a:lnRef idx="2">
              <a:schemeClr val="accent5">
                <a:tint val="40000"/>
                <a:alpha val="90000"/>
                <a:hueOff val="14030973"/>
                <a:satOff val="-60631"/>
                <a:lumOff val="-2898"/>
                <a:alphaOff val="0"/>
              </a:schemeClr>
            </a:lnRef>
            <a:fillRef idx="1">
              <a:schemeClr val="accent5">
                <a:tint val="40000"/>
                <a:alpha val="90000"/>
                <a:hueOff val="14030973"/>
                <a:satOff val="-60631"/>
                <a:lumOff val="-2898"/>
                <a:alphaOff val="0"/>
              </a:schemeClr>
            </a:fillRef>
            <a:effectRef idx="0">
              <a:schemeClr val="accent5">
                <a:tint val="40000"/>
                <a:alpha val="90000"/>
                <a:hueOff val="14030973"/>
                <a:satOff val="-60631"/>
                <a:lumOff val="-2898"/>
                <a:alphaOff val="0"/>
              </a:schemeClr>
            </a:effectRef>
            <a:fontRef idx="minor">
              <a:schemeClr val="dk1">
                <a:hueOff val="0"/>
                <a:satOff val="0"/>
                <a:lumOff val="0"/>
                <a:alphaOff val="0"/>
              </a:schemeClr>
            </a:fontRef>
          </p:style>
        </p:sp>
        <p:sp>
          <p:nvSpPr>
            <p:cNvPr id="15" name="TextBox 14">
              <a:extLst>
                <a:ext uri="{FF2B5EF4-FFF2-40B4-BE49-F238E27FC236}">
                  <a16:creationId xmlns:a16="http://schemas.microsoft.com/office/drawing/2014/main" id="{70E2EA20-C192-8031-1BDD-BE765ADE0493}"/>
                </a:ext>
              </a:extLst>
            </p:cNvPr>
            <p:cNvSpPr txBox="1"/>
            <p:nvPr/>
          </p:nvSpPr>
          <p:spPr>
            <a:xfrm>
              <a:off x="6366762" y="234753"/>
              <a:ext cx="2017735" cy="219456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50360" tIns="330200" rIns="150360" bIns="330200" numCol="1" spcCol="1270" anchor="t" anchorCtr="0">
              <a:noAutofit/>
            </a:bodyPr>
            <a:lstStyle/>
            <a:p>
              <a:pPr marL="0" lvl="0" indent="0" algn="l" defTabSz="622300" rtl="0">
                <a:lnSpc>
                  <a:spcPct val="90000"/>
                </a:lnSpc>
                <a:spcBef>
                  <a:spcPct val="0"/>
                </a:spcBef>
                <a:spcAft>
                  <a:spcPct val="35000"/>
                </a:spcAft>
                <a:buNone/>
              </a:pPr>
              <a:r>
                <a:rPr lang="es" sz="1200" b="1" i="0" u="none" kern="1200" baseline="0" dirty="0"/>
                <a:t>Realice un informe a la agencia de servicios de protección estatal o local (Departamento de Servicios Basados en la Comunidad, Servicios de Protección Infantil y Servicios de Protección de Adultos [DCBS, CPS y APS, por sus siglas en inglés] tienen un portal en línea:  </a:t>
              </a:r>
              <a:r>
                <a:rPr lang="es" sz="1200" b="1" i="0" u="none" kern="1200" baseline="0" dirty="0">
                  <a:solidFill>
                    <a:srgbClr val="0070C0"/>
                  </a:solidFill>
                  <a:hlinkClick r:id="rId3">
                    <a:extLst>
                      <a:ext uri="{A12FA001-AC4F-418D-AE19-62706E023703}">
                        <ahyp:hlinkClr xmlns:ahyp="http://schemas.microsoft.com/office/drawing/2018/hyperlinkcolor" val="tx"/>
                      </a:ext>
                    </a:extLst>
                  </a:hlinkClick>
                </a:rPr>
                <a:t>Plataforma de denuncias en línea [ky.gov])</a:t>
              </a:r>
              <a:r>
                <a:rPr lang="es" sz="1200" b="0" i="0" u="none" kern="1200" baseline="0" dirty="0">
                  <a:solidFill>
                    <a:srgbClr val="0070C0"/>
                  </a:solidFill>
                </a:rPr>
                <a:t> </a:t>
              </a:r>
              <a:r>
                <a:rPr lang="es" sz="1200" b="0" i="0" u="none" kern="1200" baseline="0" dirty="0"/>
                <a:t>o llame al número de la Línea Directa Estatal de Abuso de KY 877-597-2331</a:t>
              </a:r>
            </a:p>
          </p:txBody>
        </p:sp>
      </p:grpSp>
      <p:sp>
        <p:nvSpPr>
          <p:cNvPr id="16" name="Slide Number Placeholder 3">
            <a:extLst>
              <a:ext uri="{FF2B5EF4-FFF2-40B4-BE49-F238E27FC236}">
                <a16:creationId xmlns:a16="http://schemas.microsoft.com/office/drawing/2014/main" id="{9B97C449-DB0B-1F05-B1D8-CADB8E758766}"/>
              </a:ext>
            </a:extLst>
          </p:cNvPr>
          <p:cNvSpPr>
            <a:spLocks noGrp="1"/>
          </p:cNvSpPr>
          <p:nvPr>
            <p:ph type="sldNum" sz="quarter" idx="12"/>
          </p:nvPr>
        </p:nvSpPr>
        <p:spPr>
          <a:xfrm>
            <a:off x="7870410" y="6223828"/>
            <a:ext cx="406400" cy="312439"/>
          </a:xfrm>
        </p:spPr>
        <p:txBody>
          <a:bodyPr vert="horz" lIns="91440" tIns="45720" rIns="91440" bIns="45720" rtlCol="0" anchor="ctr">
            <a:normAutofit/>
          </a:bodyPr>
          <a:lstStyle/>
          <a:p>
            <a:pPr algn="r" rtl="0">
              <a:spcAft>
                <a:spcPts val="600"/>
              </a:spcAft>
            </a:pPr>
            <a:fld id="{0FD36CA5-7693-4C89-B9C7-276A2083C9F1}" type="slidenum">
              <a:rPr sz="1200">
                <a:solidFill>
                  <a:schemeClr val="tx1"/>
                </a:solidFill>
              </a:rPr>
              <a:pPr>
                <a:spcAft>
                  <a:spcPts val="600"/>
                </a:spcAft>
              </a:pPr>
              <a:t>48</a:t>
            </a:fld>
            <a:endParaRPr lang="es" sz="1200" dirty="0">
              <a:solidFill>
                <a:schemeClr val="tx1"/>
              </a:solidFill>
            </a:endParaRPr>
          </a:p>
        </p:txBody>
      </p:sp>
      <p:pic>
        <p:nvPicPr>
          <p:cNvPr id="17" name="Content Placeholder 10" descr="Una imagen que contiene texto&#10;&#10;Descripción generada automáticamente">
            <a:extLst>
              <a:ext uri="{FF2B5EF4-FFF2-40B4-BE49-F238E27FC236}">
                <a16:creationId xmlns:a16="http://schemas.microsoft.com/office/drawing/2014/main" id="{91A40092-848D-3839-F23B-9F45590832E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5494" y="5994594"/>
            <a:ext cx="1133001" cy="594360"/>
          </a:xfrm>
          <a:prstGeom prst="rect">
            <a:avLst/>
          </a:prstGeom>
        </p:spPr>
      </p:pic>
      <p:grpSp>
        <p:nvGrpSpPr>
          <p:cNvPr id="18" name="Group 17">
            <a:extLst>
              <a:ext uri="{FF2B5EF4-FFF2-40B4-BE49-F238E27FC236}">
                <a16:creationId xmlns:a16="http://schemas.microsoft.com/office/drawing/2014/main" id="{0A1DD505-8867-0AF4-9E11-562999832CB7}"/>
              </a:ext>
            </a:extLst>
          </p:cNvPr>
          <p:cNvGrpSpPr/>
          <p:nvPr/>
        </p:nvGrpSpPr>
        <p:grpSpPr>
          <a:xfrm>
            <a:off x="1013492" y="2057400"/>
            <a:ext cx="810005" cy="810005"/>
            <a:chOff x="561720" y="358708"/>
            <a:chExt cx="810005" cy="810005"/>
          </a:xfrm>
        </p:grpSpPr>
        <p:sp>
          <p:nvSpPr>
            <p:cNvPr id="19" name="Oval 18">
              <a:extLst>
                <a:ext uri="{FF2B5EF4-FFF2-40B4-BE49-F238E27FC236}">
                  <a16:creationId xmlns:a16="http://schemas.microsoft.com/office/drawing/2014/main" id="{89C77D58-E589-F6D8-2A79-1F497043E0F8}"/>
                </a:ext>
              </a:extLst>
            </p:cNvPr>
            <p:cNvSpPr/>
            <p:nvPr/>
          </p:nvSpPr>
          <p:spPr>
            <a:xfrm>
              <a:off x="561720" y="358708"/>
              <a:ext cx="810005" cy="810005"/>
            </a:xfrm>
            <a:prstGeom prst="ellipse">
              <a:avLst/>
            </a:prstGeom>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20" name="Oval 4">
              <a:extLst>
                <a:ext uri="{FF2B5EF4-FFF2-40B4-BE49-F238E27FC236}">
                  <a16:creationId xmlns:a16="http://schemas.microsoft.com/office/drawing/2014/main" id="{ED5B4F1F-BF11-6D84-0FAC-AFF05E30D08F}"/>
                </a:ext>
              </a:extLst>
            </p:cNvPr>
            <p:cNvSpPr txBox="1"/>
            <p:nvPr/>
          </p:nvSpPr>
          <p:spPr>
            <a:xfrm>
              <a:off x="680342" y="477330"/>
              <a:ext cx="572761" cy="57276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3151" tIns="12700" rIns="63151" bIns="12700" numCol="1" spcCol="1270" anchor="ctr" anchorCtr="0">
              <a:noAutofit/>
            </a:bodyPr>
            <a:lstStyle/>
            <a:p>
              <a:pPr marL="0" lvl="0" indent="0" algn="ctr" defTabSz="1733550" rtl="0">
                <a:lnSpc>
                  <a:spcPct val="90000"/>
                </a:lnSpc>
                <a:spcBef>
                  <a:spcPct val="0"/>
                </a:spcBef>
                <a:spcAft>
                  <a:spcPct val="35000"/>
                </a:spcAft>
                <a:buNone/>
              </a:pPr>
              <a:r>
                <a:rPr lang="es" sz="3900" b="0" i="0" u="none" kern="1200" baseline="0"/>
                <a:t>1</a:t>
              </a:r>
            </a:p>
          </p:txBody>
        </p:sp>
      </p:grpSp>
      <p:grpSp>
        <p:nvGrpSpPr>
          <p:cNvPr id="21" name="Group 20">
            <a:extLst>
              <a:ext uri="{FF2B5EF4-FFF2-40B4-BE49-F238E27FC236}">
                <a16:creationId xmlns:a16="http://schemas.microsoft.com/office/drawing/2014/main" id="{7CD758D0-92D7-E588-5A35-00C94D2748CF}"/>
              </a:ext>
            </a:extLst>
          </p:cNvPr>
          <p:cNvGrpSpPr/>
          <p:nvPr/>
        </p:nvGrpSpPr>
        <p:grpSpPr>
          <a:xfrm>
            <a:off x="3073889" y="2057400"/>
            <a:ext cx="810005" cy="810005"/>
            <a:chOff x="2683164" y="358708"/>
            <a:chExt cx="810005" cy="810005"/>
          </a:xfrm>
        </p:grpSpPr>
        <p:sp>
          <p:nvSpPr>
            <p:cNvPr id="22" name="Oval 21">
              <a:extLst>
                <a:ext uri="{FF2B5EF4-FFF2-40B4-BE49-F238E27FC236}">
                  <a16:creationId xmlns:a16="http://schemas.microsoft.com/office/drawing/2014/main" id="{76CF4A68-5E37-0768-DEAB-CAB07248F3FF}"/>
                </a:ext>
              </a:extLst>
            </p:cNvPr>
            <p:cNvSpPr/>
            <p:nvPr/>
          </p:nvSpPr>
          <p:spPr>
            <a:xfrm>
              <a:off x="2683164" y="358708"/>
              <a:ext cx="810005" cy="810005"/>
            </a:xfrm>
            <a:prstGeom prst="ellipse">
              <a:avLst/>
            </a:prstGeom>
          </p:spPr>
          <p:style>
            <a:lnRef idx="2">
              <a:schemeClr val="accent5">
                <a:hueOff val="3868331"/>
                <a:satOff val="-20969"/>
                <a:lumOff val="-112"/>
                <a:alphaOff val="0"/>
              </a:schemeClr>
            </a:lnRef>
            <a:fillRef idx="1">
              <a:schemeClr val="accent5">
                <a:hueOff val="3868331"/>
                <a:satOff val="-20969"/>
                <a:lumOff val="-112"/>
                <a:alphaOff val="0"/>
              </a:schemeClr>
            </a:fillRef>
            <a:effectRef idx="0">
              <a:schemeClr val="accent5">
                <a:hueOff val="3868331"/>
                <a:satOff val="-20969"/>
                <a:lumOff val="-112"/>
                <a:alphaOff val="0"/>
              </a:schemeClr>
            </a:effectRef>
            <a:fontRef idx="minor">
              <a:schemeClr val="lt1"/>
            </a:fontRef>
          </p:style>
        </p:sp>
        <p:sp>
          <p:nvSpPr>
            <p:cNvPr id="23" name="Oval 4">
              <a:extLst>
                <a:ext uri="{FF2B5EF4-FFF2-40B4-BE49-F238E27FC236}">
                  <a16:creationId xmlns:a16="http://schemas.microsoft.com/office/drawing/2014/main" id="{D29B86C0-3C6D-A7C3-7388-A68A7CA8FCB2}"/>
                </a:ext>
              </a:extLst>
            </p:cNvPr>
            <p:cNvSpPr txBox="1"/>
            <p:nvPr/>
          </p:nvSpPr>
          <p:spPr>
            <a:xfrm>
              <a:off x="2801786" y="477330"/>
              <a:ext cx="572761" cy="57276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3151" tIns="12700" rIns="63151" bIns="12700" numCol="1" spcCol="1270" anchor="ctr" anchorCtr="0">
              <a:noAutofit/>
            </a:bodyPr>
            <a:lstStyle/>
            <a:p>
              <a:pPr marL="0" lvl="0" indent="0" algn="ctr" defTabSz="1733550" rtl="0">
                <a:lnSpc>
                  <a:spcPct val="90000"/>
                </a:lnSpc>
                <a:spcBef>
                  <a:spcPct val="0"/>
                </a:spcBef>
                <a:spcAft>
                  <a:spcPct val="35000"/>
                </a:spcAft>
                <a:buNone/>
              </a:pPr>
              <a:r>
                <a:rPr lang="es" sz="3900" b="0" i="0" u="none" kern="1200" baseline="0" dirty="0"/>
                <a:t>2</a:t>
              </a:r>
            </a:p>
          </p:txBody>
        </p:sp>
      </p:grpSp>
      <p:grpSp>
        <p:nvGrpSpPr>
          <p:cNvPr id="24" name="Group 23">
            <a:extLst>
              <a:ext uri="{FF2B5EF4-FFF2-40B4-BE49-F238E27FC236}">
                <a16:creationId xmlns:a16="http://schemas.microsoft.com/office/drawing/2014/main" id="{1B6F2531-8F9C-E8D4-03C4-0EAB5976C20B}"/>
              </a:ext>
            </a:extLst>
          </p:cNvPr>
          <p:cNvGrpSpPr/>
          <p:nvPr/>
        </p:nvGrpSpPr>
        <p:grpSpPr>
          <a:xfrm>
            <a:off x="5154253" y="2057400"/>
            <a:ext cx="810005" cy="810005"/>
            <a:chOff x="4804608" y="98122"/>
            <a:chExt cx="810005" cy="810005"/>
          </a:xfrm>
        </p:grpSpPr>
        <p:sp>
          <p:nvSpPr>
            <p:cNvPr id="25" name="Oval 24">
              <a:extLst>
                <a:ext uri="{FF2B5EF4-FFF2-40B4-BE49-F238E27FC236}">
                  <a16:creationId xmlns:a16="http://schemas.microsoft.com/office/drawing/2014/main" id="{B213BF1F-26FC-82FB-19A6-367B8CDC4528}"/>
                </a:ext>
              </a:extLst>
            </p:cNvPr>
            <p:cNvSpPr/>
            <p:nvPr/>
          </p:nvSpPr>
          <p:spPr>
            <a:xfrm>
              <a:off x="4804608" y="98122"/>
              <a:ext cx="810005" cy="810005"/>
            </a:xfrm>
            <a:prstGeom prst="ellipse">
              <a:avLst/>
            </a:prstGeom>
          </p:spPr>
          <p:style>
            <a:lnRef idx="2">
              <a:schemeClr val="accent5">
                <a:hueOff val="7736662"/>
                <a:satOff val="-41939"/>
                <a:lumOff val="-224"/>
                <a:alphaOff val="0"/>
              </a:schemeClr>
            </a:lnRef>
            <a:fillRef idx="1">
              <a:schemeClr val="accent5">
                <a:hueOff val="7736662"/>
                <a:satOff val="-41939"/>
                <a:lumOff val="-224"/>
                <a:alphaOff val="0"/>
              </a:schemeClr>
            </a:fillRef>
            <a:effectRef idx="0">
              <a:schemeClr val="accent5">
                <a:hueOff val="7736662"/>
                <a:satOff val="-41939"/>
                <a:lumOff val="-224"/>
                <a:alphaOff val="0"/>
              </a:schemeClr>
            </a:effectRef>
            <a:fontRef idx="minor">
              <a:schemeClr val="lt1"/>
            </a:fontRef>
          </p:style>
        </p:sp>
        <p:sp>
          <p:nvSpPr>
            <p:cNvPr id="26" name="Oval 4">
              <a:extLst>
                <a:ext uri="{FF2B5EF4-FFF2-40B4-BE49-F238E27FC236}">
                  <a16:creationId xmlns:a16="http://schemas.microsoft.com/office/drawing/2014/main" id="{4F7E60E4-F8E9-3E86-06CE-DF382FA9A6BF}"/>
                </a:ext>
              </a:extLst>
            </p:cNvPr>
            <p:cNvSpPr txBox="1"/>
            <p:nvPr/>
          </p:nvSpPr>
          <p:spPr>
            <a:xfrm>
              <a:off x="4923230" y="250522"/>
              <a:ext cx="572761" cy="57276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3151" tIns="12700" rIns="63151" bIns="12700" numCol="1" spcCol="1270" anchor="ctr" anchorCtr="0">
              <a:noAutofit/>
            </a:bodyPr>
            <a:lstStyle/>
            <a:p>
              <a:pPr marL="0" lvl="0" indent="0" algn="ctr" defTabSz="1733550" rtl="0">
                <a:lnSpc>
                  <a:spcPct val="90000"/>
                </a:lnSpc>
                <a:spcBef>
                  <a:spcPct val="0"/>
                </a:spcBef>
                <a:spcAft>
                  <a:spcPct val="35000"/>
                </a:spcAft>
                <a:buNone/>
              </a:pPr>
              <a:r>
                <a:rPr lang="es" sz="3900" b="0" i="0" u="none" kern="1200" baseline="0" dirty="0"/>
                <a:t>3</a:t>
              </a:r>
            </a:p>
          </p:txBody>
        </p:sp>
      </p:grpSp>
      <p:grpSp>
        <p:nvGrpSpPr>
          <p:cNvPr id="27" name="Group 26">
            <a:extLst>
              <a:ext uri="{FF2B5EF4-FFF2-40B4-BE49-F238E27FC236}">
                <a16:creationId xmlns:a16="http://schemas.microsoft.com/office/drawing/2014/main" id="{F8B242F0-80AC-78C5-9B0C-1B513706C20D}"/>
              </a:ext>
            </a:extLst>
          </p:cNvPr>
          <p:cNvGrpSpPr/>
          <p:nvPr/>
        </p:nvGrpSpPr>
        <p:grpSpPr>
          <a:xfrm>
            <a:off x="7201881" y="2057400"/>
            <a:ext cx="810005" cy="810005"/>
            <a:chOff x="6926052" y="50939"/>
            <a:chExt cx="810005" cy="810005"/>
          </a:xfrm>
        </p:grpSpPr>
        <p:sp>
          <p:nvSpPr>
            <p:cNvPr id="28" name="Oval 27">
              <a:extLst>
                <a:ext uri="{FF2B5EF4-FFF2-40B4-BE49-F238E27FC236}">
                  <a16:creationId xmlns:a16="http://schemas.microsoft.com/office/drawing/2014/main" id="{55A38263-8F81-66A3-326B-E21AD44BD38C}"/>
                </a:ext>
              </a:extLst>
            </p:cNvPr>
            <p:cNvSpPr/>
            <p:nvPr/>
          </p:nvSpPr>
          <p:spPr>
            <a:xfrm>
              <a:off x="6926052" y="50939"/>
              <a:ext cx="810005" cy="810005"/>
            </a:xfrm>
            <a:prstGeom prst="ellipse">
              <a:avLst/>
            </a:prstGeom>
          </p:spPr>
          <p:style>
            <a:lnRef idx="2">
              <a:schemeClr val="accent5">
                <a:hueOff val="11604993"/>
                <a:satOff val="-62908"/>
                <a:lumOff val="-336"/>
                <a:alphaOff val="0"/>
              </a:schemeClr>
            </a:lnRef>
            <a:fillRef idx="1">
              <a:schemeClr val="accent5">
                <a:hueOff val="11604993"/>
                <a:satOff val="-62908"/>
                <a:lumOff val="-336"/>
                <a:alphaOff val="0"/>
              </a:schemeClr>
            </a:fillRef>
            <a:effectRef idx="0">
              <a:schemeClr val="accent5">
                <a:hueOff val="11604993"/>
                <a:satOff val="-62908"/>
                <a:lumOff val="-336"/>
                <a:alphaOff val="0"/>
              </a:schemeClr>
            </a:effectRef>
            <a:fontRef idx="minor">
              <a:schemeClr val="lt1"/>
            </a:fontRef>
          </p:style>
        </p:sp>
        <p:sp>
          <p:nvSpPr>
            <p:cNvPr id="29" name="Oval 4">
              <a:extLst>
                <a:ext uri="{FF2B5EF4-FFF2-40B4-BE49-F238E27FC236}">
                  <a16:creationId xmlns:a16="http://schemas.microsoft.com/office/drawing/2014/main" id="{72CEE1A4-BEFC-ED9E-E4D5-59DE8944CA39}"/>
                </a:ext>
              </a:extLst>
            </p:cNvPr>
            <p:cNvSpPr txBox="1"/>
            <p:nvPr/>
          </p:nvSpPr>
          <p:spPr>
            <a:xfrm>
              <a:off x="7044674" y="203339"/>
              <a:ext cx="572761" cy="57276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3151" tIns="12700" rIns="63151" bIns="12700" numCol="1" spcCol="1270" anchor="ctr" anchorCtr="0">
              <a:noAutofit/>
            </a:bodyPr>
            <a:lstStyle/>
            <a:p>
              <a:pPr marL="0" lvl="0" indent="0" algn="ctr" defTabSz="1733550" rtl="0">
                <a:lnSpc>
                  <a:spcPct val="90000"/>
                </a:lnSpc>
                <a:spcBef>
                  <a:spcPct val="0"/>
                </a:spcBef>
                <a:spcAft>
                  <a:spcPct val="35000"/>
                </a:spcAft>
                <a:buNone/>
              </a:pPr>
              <a:r>
                <a:rPr lang="es" sz="3900" b="0" i="0" u="none" kern="1200" baseline="0" dirty="0"/>
                <a:t>4</a:t>
              </a:r>
            </a:p>
          </p:txBody>
        </p:sp>
      </p:grpSp>
      <p:sp>
        <p:nvSpPr>
          <p:cNvPr id="3" name="TextBox 2">
            <a:extLst>
              <a:ext uri="{FF2B5EF4-FFF2-40B4-BE49-F238E27FC236}">
                <a16:creationId xmlns:a16="http://schemas.microsoft.com/office/drawing/2014/main" id="{46D1F35F-945A-1FCA-3D58-3E92E1C3F664}"/>
              </a:ext>
            </a:extLst>
          </p:cNvPr>
          <p:cNvSpPr txBox="1"/>
          <p:nvPr/>
        </p:nvSpPr>
        <p:spPr>
          <a:xfrm>
            <a:off x="1400912" y="5873780"/>
            <a:ext cx="7514488" cy="369332"/>
          </a:xfrm>
          <a:prstGeom prst="rect">
            <a:avLst/>
          </a:prstGeom>
          <a:noFill/>
        </p:spPr>
        <p:txBody>
          <a:bodyPr wrap="square" rtlCol="0">
            <a:spAutoFit/>
          </a:bodyPr>
          <a:lstStyle/>
          <a:p>
            <a:pPr algn="l" rtl="0"/>
            <a:r>
              <a:rPr lang="es" b="0" i="0" u="none" baseline="0"/>
              <a:t>CTRL + Clic para acceder al sistema de informes de servicios de protección DCBS CPS/APS en línea</a:t>
            </a:r>
          </a:p>
        </p:txBody>
      </p:sp>
      <p:cxnSp>
        <p:nvCxnSpPr>
          <p:cNvPr id="40" name="Connector: Elbow 39">
            <a:extLst>
              <a:ext uri="{FF2B5EF4-FFF2-40B4-BE49-F238E27FC236}">
                <a16:creationId xmlns:a16="http://schemas.microsoft.com/office/drawing/2014/main" id="{7CEBF984-287E-8BC7-7C08-9AFC99DB9F8A}"/>
              </a:ext>
            </a:extLst>
          </p:cNvPr>
          <p:cNvCxnSpPr>
            <a:cxnSpLocks/>
          </p:cNvCxnSpPr>
          <p:nvPr/>
        </p:nvCxnSpPr>
        <p:spPr>
          <a:xfrm flipV="1">
            <a:off x="2714630" y="4924603"/>
            <a:ext cx="4064452" cy="988213"/>
          </a:xfrm>
          <a:prstGeom prst="bentConnector3">
            <a:avLst/>
          </a:prstGeom>
          <a:ln w="57150">
            <a:tailEnd type="triangle"/>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39851010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E8DBDA3-652C-4F87-B53B-7F73AC8F4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000" cy="6857999"/>
          </a:xfrm>
          <a:prstGeom prst="rect">
            <a:avLst/>
          </a:prstGeom>
          <a:ln w="12700">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a:extLst>
              <a:ext uri="{FF2B5EF4-FFF2-40B4-BE49-F238E27FC236}">
                <a16:creationId xmlns:a16="http://schemas.microsoft.com/office/drawing/2014/main" id="{42187232-3845-418F-A17C-C138F01D98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116294" cy="6858000"/>
          </a:xfrm>
          <a:prstGeom prst="rect">
            <a:avLst/>
          </a:prstGeom>
          <a:solidFill>
            <a:schemeClr val="accent1"/>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s" dirty="0"/>
          </a:p>
        </p:txBody>
      </p:sp>
      <p:sp>
        <p:nvSpPr>
          <p:cNvPr id="2" name="Title 1">
            <a:extLst>
              <a:ext uri="{FF2B5EF4-FFF2-40B4-BE49-F238E27FC236}">
                <a16:creationId xmlns:a16="http://schemas.microsoft.com/office/drawing/2014/main" id="{4977CD0C-5947-471E-B018-7AD12D053031}"/>
              </a:ext>
            </a:extLst>
          </p:cNvPr>
          <p:cNvSpPr>
            <a:spLocks noGrp="1"/>
          </p:cNvSpPr>
          <p:nvPr>
            <p:ph type="title"/>
          </p:nvPr>
        </p:nvSpPr>
        <p:spPr>
          <a:xfrm>
            <a:off x="152400" y="-304800"/>
            <a:ext cx="2963894" cy="6400801"/>
          </a:xfrm>
        </p:spPr>
        <p:txBody>
          <a:bodyPr>
            <a:normAutofit/>
          </a:bodyPr>
          <a:lstStyle/>
          <a:p>
            <a:pPr algn="ctr" rtl="0"/>
            <a:r>
              <a:rPr lang="es" sz="2800" b="1" i="0" u="none" baseline="0" dirty="0">
                <a:solidFill>
                  <a:srgbClr val="FFFFFF"/>
                </a:solidFill>
              </a:rPr>
              <a:t>Identificar y denunciar </a:t>
            </a:r>
            <a:br>
              <a:rPr lang="es" sz="2800" b="1" dirty="0">
                <a:solidFill>
                  <a:srgbClr val="FFFFFF"/>
                </a:solidFill>
              </a:rPr>
            </a:br>
            <a:r>
              <a:rPr lang="es" sz="2800" b="1" i="0" u="none" baseline="0" dirty="0">
                <a:solidFill>
                  <a:srgbClr val="FFFFFF"/>
                </a:solidFill>
              </a:rPr>
              <a:t>Fraudes, Despilfarro y Abusos en el Programa (FWA, por sus siglas en inglés)</a:t>
            </a:r>
          </a:p>
        </p:txBody>
      </p:sp>
      <p:sp>
        <p:nvSpPr>
          <p:cNvPr id="3" name="Content Placeholder 2">
            <a:extLst>
              <a:ext uri="{FF2B5EF4-FFF2-40B4-BE49-F238E27FC236}">
                <a16:creationId xmlns:a16="http://schemas.microsoft.com/office/drawing/2014/main" id="{E00C5740-729F-49CB-8B19-7E2D452E7082}"/>
              </a:ext>
            </a:extLst>
          </p:cNvPr>
          <p:cNvSpPr>
            <a:spLocks noGrp="1"/>
          </p:cNvSpPr>
          <p:nvPr>
            <p:ph idx="1"/>
          </p:nvPr>
        </p:nvSpPr>
        <p:spPr>
          <a:xfrm>
            <a:off x="3581400" y="457200"/>
            <a:ext cx="5181600" cy="5766628"/>
          </a:xfrm>
        </p:spPr>
        <p:txBody>
          <a:bodyPr anchor="ctr">
            <a:normAutofit/>
          </a:bodyPr>
          <a:lstStyle/>
          <a:p>
            <a:pPr algn="l" rtl="0"/>
            <a:r>
              <a:rPr lang="es" sz="3200" b="0" i="0" u="none" baseline="0" dirty="0">
                <a:solidFill>
                  <a:schemeClr val="tx1"/>
                </a:solidFill>
              </a:rPr>
              <a:t>Los asistentes de AC desempeñan un papel importante en la identificación y denuncia de casos sospechosos de FWA en el programa mediante:  </a:t>
            </a:r>
          </a:p>
          <a:p>
            <a:endParaRPr lang="es" sz="3200" dirty="0">
              <a:solidFill>
                <a:schemeClr val="tx1"/>
              </a:solidFill>
            </a:endParaRPr>
          </a:p>
          <a:p>
            <a:pPr marL="517525" indent="-457200" algn="l" rtl="0">
              <a:buFont typeface="Wingdings" panose="05000000000000000000" pitchFamily="2" charset="2"/>
              <a:buChar char="ü"/>
            </a:pPr>
            <a:r>
              <a:rPr lang="es" sz="2800" b="1" i="0" u="none" baseline="0" dirty="0">
                <a:solidFill>
                  <a:schemeClr val="tx1"/>
                </a:solidFill>
              </a:rPr>
              <a:t>Conozca</a:t>
            </a:r>
            <a:r>
              <a:rPr lang="es" sz="2800" b="0" i="0" u="none" baseline="0" dirty="0">
                <a:solidFill>
                  <a:schemeClr val="tx1"/>
                </a:solidFill>
              </a:rPr>
              <a:t> cómo se define FWA </a:t>
            </a:r>
          </a:p>
          <a:p>
            <a:pPr marL="517525" indent="-457200" algn="l" rtl="0">
              <a:buFont typeface="Wingdings" panose="05000000000000000000" pitchFamily="2" charset="2"/>
              <a:buChar char="ü"/>
            </a:pPr>
            <a:r>
              <a:rPr lang="es" sz="2800" b="1" i="0" u="none" baseline="0" dirty="0">
                <a:solidFill>
                  <a:schemeClr val="tx1"/>
                </a:solidFill>
              </a:rPr>
              <a:t>Reconozca </a:t>
            </a:r>
            <a:r>
              <a:rPr lang="es" sz="2800" b="0" i="0" u="none" baseline="0" dirty="0">
                <a:solidFill>
                  <a:schemeClr val="tx1"/>
                </a:solidFill>
              </a:rPr>
              <a:t>su papel en la lucha contra FWA</a:t>
            </a:r>
          </a:p>
          <a:p>
            <a:pPr marL="517525" indent="-457200" algn="l" rtl="0">
              <a:buFont typeface="Wingdings" panose="05000000000000000000" pitchFamily="2" charset="2"/>
              <a:buChar char="ü"/>
            </a:pPr>
            <a:r>
              <a:rPr lang="es" sz="2800" b="1" i="0" u="none" baseline="0" dirty="0">
                <a:solidFill>
                  <a:schemeClr val="tx1"/>
                </a:solidFill>
              </a:rPr>
              <a:t>Identifique</a:t>
            </a:r>
            <a:r>
              <a:rPr lang="es" sz="2800" b="0" i="0" u="none" baseline="0" dirty="0">
                <a:solidFill>
                  <a:schemeClr val="tx1"/>
                </a:solidFill>
              </a:rPr>
              <a:t> de medidas de prevención para FWA</a:t>
            </a:r>
          </a:p>
          <a:p>
            <a:endParaRPr lang="es" sz="1700" dirty="0">
              <a:solidFill>
                <a:schemeClr val="tx1"/>
              </a:solidFill>
            </a:endParaRPr>
          </a:p>
          <a:p>
            <a:endParaRPr lang="es" sz="1700" dirty="0">
              <a:solidFill>
                <a:schemeClr val="tx1"/>
              </a:solidFill>
            </a:endParaRPr>
          </a:p>
        </p:txBody>
      </p:sp>
      <p:pic>
        <p:nvPicPr>
          <p:cNvPr id="5" name="Content Placeholder 10" descr="Una imagen que contiene texto&#10;&#10;Descripción generada automáticamente">
            <a:extLst>
              <a:ext uri="{FF2B5EF4-FFF2-40B4-BE49-F238E27FC236}">
                <a16:creationId xmlns:a16="http://schemas.microsoft.com/office/drawing/2014/main" id="{9F0C60B4-0214-EED4-13B6-995ADEB743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494" y="5994594"/>
            <a:ext cx="1133001" cy="594360"/>
          </a:xfrm>
          <a:prstGeom prst="rect">
            <a:avLst/>
          </a:prstGeom>
        </p:spPr>
      </p:pic>
      <p:sp>
        <p:nvSpPr>
          <p:cNvPr id="6" name="Slide Number Placeholder 3">
            <a:extLst>
              <a:ext uri="{FF2B5EF4-FFF2-40B4-BE49-F238E27FC236}">
                <a16:creationId xmlns:a16="http://schemas.microsoft.com/office/drawing/2014/main" id="{B0B46E1F-6CAB-F67B-0FB2-71D66A9C7FB2}"/>
              </a:ext>
            </a:extLst>
          </p:cNvPr>
          <p:cNvSpPr>
            <a:spLocks noGrp="1"/>
          </p:cNvSpPr>
          <p:nvPr>
            <p:ph type="sldNum" sz="quarter" idx="12"/>
          </p:nvPr>
        </p:nvSpPr>
        <p:spPr>
          <a:xfrm>
            <a:off x="7870410" y="6223828"/>
            <a:ext cx="406400" cy="312439"/>
          </a:xfrm>
        </p:spPr>
        <p:txBody>
          <a:bodyPr vert="horz" lIns="91440" tIns="45720" rIns="91440" bIns="45720" rtlCol="0" anchor="ctr">
            <a:normAutofit/>
          </a:bodyPr>
          <a:lstStyle/>
          <a:p>
            <a:pPr algn="r" rtl="0">
              <a:spcAft>
                <a:spcPts val="600"/>
              </a:spcAft>
            </a:pPr>
            <a:fld id="{0FD36CA5-7693-4C89-B9C7-276A2083C9F1}" type="slidenum">
              <a:rPr sz="1200">
                <a:solidFill>
                  <a:schemeClr val="tx1"/>
                </a:solidFill>
              </a:rPr>
              <a:pPr>
                <a:spcAft>
                  <a:spcPts val="600"/>
                </a:spcAft>
              </a:pPr>
              <a:t>49</a:t>
            </a:fld>
            <a:endParaRPr lang="es" sz="1200" dirty="0">
              <a:solidFill>
                <a:schemeClr val="tx1"/>
              </a:solidFill>
            </a:endParaRPr>
          </a:p>
        </p:txBody>
      </p:sp>
    </p:spTree>
    <p:extLst>
      <p:ext uri="{BB962C8B-B14F-4D97-AF65-F5344CB8AC3E}">
        <p14:creationId xmlns:p14="http://schemas.microsoft.com/office/powerpoint/2010/main" val="37737939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24390">
        <p15:prstTrans prst="peelOff"/>
      </p:transition>
    </mc:Choice>
    <mc:Fallback xmlns="">
      <p:transition spd="slow" advTm="2439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1AF29AE-A06E-4628-ADD7-809A6C5B7457}"/>
              </a:ext>
            </a:extLst>
          </p:cNvPr>
          <p:cNvPicPr>
            <a:picLocks noChangeAspect="1"/>
          </p:cNvPicPr>
          <p:nvPr/>
        </p:nvPicPr>
        <p:blipFill>
          <a:blip r:embed="rId3"/>
          <a:stretch>
            <a:fillRect/>
          </a:stretch>
        </p:blipFill>
        <p:spPr>
          <a:xfrm>
            <a:off x="152400" y="1097540"/>
            <a:ext cx="7401185" cy="4532551"/>
          </a:xfrm>
          <a:prstGeom prst="rect">
            <a:avLst/>
          </a:prstGeom>
        </p:spPr>
      </p:pic>
      <p:sp>
        <p:nvSpPr>
          <p:cNvPr id="9" name="TextBox 8">
            <a:extLst>
              <a:ext uri="{FF2B5EF4-FFF2-40B4-BE49-F238E27FC236}">
                <a16:creationId xmlns:a16="http://schemas.microsoft.com/office/drawing/2014/main" id="{0A9A3E7B-38C5-45B2-83BB-2C4378EEBDCC}"/>
              </a:ext>
            </a:extLst>
          </p:cNvPr>
          <p:cNvSpPr txBox="1"/>
          <p:nvPr/>
        </p:nvSpPr>
        <p:spPr>
          <a:xfrm>
            <a:off x="304800" y="457201"/>
            <a:ext cx="8686799" cy="5632311"/>
          </a:xfrm>
          <a:prstGeom prst="rect">
            <a:avLst/>
          </a:prstGeom>
          <a:noFill/>
        </p:spPr>
        <p:txBody>
          <a:bodyPr wrap="square">
            <a:spAutoFit/>
          </a:bodyPr>
          <a:lstStyle/>
          <a:p>
            <a:pPr algn="l" rtl="0"/>
            <a:r>
              <a:rPr lang="es" sz="4400" b="0" i="0" u="none" baseline="0"/>
              <a:t>					</a:t>
            </a:r>
            <a:r>
              <a:rPr lang="es" sz="4800" b="1" i="0" u="none" baseline="0"/>
              <a:t>Exenciones HCBS</a:t>
            </a:r>
          </a:p>
          <a:p>
            <a:endParaRPr lang="es" sz="2400" dirty="0"/>
          </a:p>
          <a:p>
            <a:pPr marL="342900" indent="-342900" algn="l" rtl="0">
              <a:buFont typeface="Wingdings" panose="05000000000000000000" pitchFamily="2" charset="2"/>
              <a:buChar char="Ø"/>
            </a:pPr>
            <a:r>
              <a:rPr lang="es" sz="3200" b="0" i="0" u="none" baseline="0"/>
              <a:t>Cuando la evaluación lo respalda, las Exenciones HCBS brindan servicios de apoyo en el hogar o entorno comunitario en lugar de proporcionarlos en un centro de cuidados a largo plazo. </a:t>
            </a:r>
          </a:p>
          <a:p>
            <a:pPr marL="342900" indent="-342900" algn="l" rtl="0">
              <a:buFont typeface="Wingdings" panose="05000000000000000000" pitchFamily="2" charset="2"/>
              <a:buChar char="Ø"/>
            </a:pPr>
            <a:endParaRPr lang="es" sz="3200" dirty="0"/>
          </a:p>
          <a:p>
            <a:pPr marL="342900" indent="-342900" algn="l" rtl="0">
              <a:buFont typeface="Wingdings" panose="05000000000000000000" pitchFamily="2" charset="2"/>
              <a:buChar char="Ø"/>
            </a:pPr>
            <a:r>
              <a:rPr lang="es" sz="3200" b="0" i="0" u="none" baseline="0"/>
              <a:t>También abordan las necesidades de las personas con limitaciones funcionales, que necesitan ayuda con las actividades cotidianas, como las tareas del hogar y el cuidado personal</a:t>
            </a:r>
            <a:r>
              <a:rPr lang="es" sz="2400" b="0" i="0" u="none" baseline="0"/>
              <a:t>.</a:t>
            </a:r>
          </a:p>
          <a:p>
            <a:endParaRPr lang="es" sz="3200" dirty="0"/>
          </a:p>
        </p:txBody>
      </p:sp>
      <p:pic>
        <p:nvPicPr>
          <p:cNvPr id="5" name="Content Placeholder 10" descr="Una imagen que contiene texto&#10;&#10;Descripción generada automáticamente">
            <a:extLst>
              <a:ext uri="{FF2B5EF4-FFF2-40B4-BE49-F238E27FC236}">
                <a16:creationId xmlns:a16="http://schemas.microsoft.com/office/drawing/2014/main" id="{4017994B-8A61-F44D-613F-20BB6B0F3D1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5494" y="5994594"/>
            <a:ext cx="1133001" cy="594360"/>
          </a:xfrm>
          <a:prstGeom prst="rect">
            <a:avLst/>
          </a:prstGeom>
        </p:spPr>
      </p:pic>
      <p:sp>
        <p:nvSpPr>
          <p:cNvPr id="7" name="Slide Number Placeholder 3">
            <a:extLst>
              <a:ext uri="{FF2B5EF4-FFF2-40B4-BE49-F238E27FC236}">
                <a16:creationId xmlns:a16="http://schemas.microsoft.com/office/drawing/2014/main" id="{83EBBC12-D889-31C6-9A85-47EC3E7BCBDE}"/>
              </a:ext>
            </a:extLst>
          </p:cNvPr>
          <p:cNvSpPr>
            <a:spLocks noGrp="1"/>
          </p:cNvSpPr>
          <p:nvPr>
            <p:ph type="sldNum" sz="quarter" idx="12"/>
          </p:nvPr>
        </p:nvSpPr>
        <p:spPr>
          <a:xfrm>
            <a:off x="7870410" y="6223828"/>
            <a:ext cx="406400" cy="312439"/>
          </a:xfrm>
        </p:spPr>
        <p:txBody>
          <a:bodyPr vert="horz" lIns="91440" tIns="45720" rIns="91440" bIns="45720" rtlCol="0" anchor="ctr">
            <a:normAutofit/>
          </a:bodyPr>
          <a:lstStyle/>
          <a:p>
            <a:pPr algn="r" rtl="0">
              <a:spcAft>
                <a:spcPts val="600"/>
              </a:spcAft>
            </a:pPr>
            <a:fld id="{0FD36CA5-7693-4C89-B9C7-276A2083C9F1}" type="slidenum">
              <a:rPr sz="1200">
                <a:solidFill>
                  <a:schemeClr val="tx1"/>
                </a:solidFill>
              </a:rPr>
              <a:pPr>
                <a:spcAft>
                  <a:spcPts val="600"/>
                </a:spcAft>
              </a:pPr>
              <a:t>5</a:t>
            </a:fld>
            <a:endParaRPr lang="es" sz="1200" dirty="0">
              <a:solidFill>
                <a:schemeClr val="tx1"/>
              </a:solidFill>
            </a:endParaRPr>
          </a:p>
        </p:txBody>
      </p:sp>
    </p:spTree>
    <p:extLst>
      <p:ext uri="{BB962C8B-B14F-4D97-AF65-F5344CB8AC3E}">
        <p14:creationId xmlns:p14="http://schemas.microsoft.com/office/powerpoint/2010/main" val="23773627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20280">
        <p15:prstTrans prst="peelOff"/>
      </p:transition>
    </mc:Choice>
    <mc:Fallback xmlns="">
      <p:transition spd="slow" advTm="20280">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EB3C453-B485-4F07-841B-918D40331D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3355" y="243840"/>
            <a:ext cx="879348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DE7EEC9D-3855-457F-A58E-BD6166876B56}"/>
              </a:ext>
            </a:extLst>
          </p:cNvPr>
          <p:cNvSpPr>
            <a:spLocks noGrp="1"/>
          </p:cNvSpPr>
          <p:nvPr>
            <p:ph type="title"/>
          </p:nvPr>
        </p:nvSpPr>
        <p:spPr>
          <a:xfrm>
            <a:off x="489858" y="609599"/>
            <a:ext cx="2634342" cy="5606143"/>
          </a:xfrm>
        </p:spPr>
        <p:txBody>
          <a:bodyPr vert="horz" lIns="91440" tIns="45720" rIns="91440" bIns="45720" rtlCol="0" anchor="ctr">
            <a:normAutofit/>
          </a:bodyPr>
          <a:lstStyle/>
          <a:p>
            <a:pPr defTabSz="914400" rtl="0"/>
            <a:r>
              <a:rPr lang="es" sz="4200" b="1" i="0" u="none" baseline="0" dirty="0"/>
              <a:t>Definición de </a:t>
            </a:r>
            <a:br>
              <a:rPr lang="es" sz="4200" dirty="0"/>
            </a:br>
            <a:r>
              <a:rPr lang="es" sz="4200" b="1" i="0" u="none" baseline="0" dirty="0"/>
              <a:t>Fraude, el Despilfarro y el Abuso</a:t>
            </a:r>
            <a:r>
              <a:rPr lang="es" sz="4200" b="0" i="0" u="none" baseline="0" dirty="0"/>
              <a:t> </a:t>
            </a:r>
            <a:r>
              <a:rPr lang="es" sz="4200" b="1" i="0" u="none" baseline="0" dirty="0"/>
              <a:t>(FWA)</a:t>
            </a:r>
          </a:p>
        </p:txBody>
      </p:sp>
      <p:graphicFrame>
        <p:nvGraphicFramePr>
          <p:cNvPr id="6" name="Text Placeholder 2">
            <a:extLst>
              <a:ext uri="{FF2B5EF4-FFF2-40B4-BE49-F238E27FC236}">
                <a16:creationId xmlns:a16="http://schemas.microsoft.com/office/drawing/2014/main" id="{8D337477-932A-FB78-6675-A58321035F72}"/>
              </a:ext>
            </a:extLst>
          </p:cNvPr>
          <p:cNvGraphicFramePr/>
          <p:nvPr>
            <p:extLst>
              <p:ext uri="{D42A27DB-BD31-4B8C-83A1-F6EECF244321}">
                <p14:modId xmlns:p14="http://schemas.microsoft.com/office/powerpoint/2010/main" val="2081505695"/>
              </p:ext>
            </p:extLst>
          </p:nvPr>
        </p:nvGraphicFramePr>
        <p:xfrm>
          <a:off x="3408759" y="1199858"/>
          <a:ext cx="4838958" cy="44678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Content Placeholder 10" descr="Una imagen que contiene texto&#10;&#10;Descripción generada automáticamente">
            <a:extLst>
              <a:ext uri="{FF2B5EF4-FFF2-40B4-BE49-F238E27FC236}">
                <a16:creationId xmlns:a16="http://schemas.microsoft.com/office/drawing/2014/main" id="{681EC82E-0C3B-B487-E00B-F13D2D0ABC9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85494" y="5994594"/>
            <a:ext cx="1133001" cy="594360"/>
          </a:xfrm>
          <a:prstGeom prst="rect">
            <a:avLst/>
          </a:prstGeom>
        </p:spPr>
      </p:pic>
      <p:sp>
        <p:nvSpPr>
          <p:cNvPr id="7" name="Slide Number Placeholder 3">
            <a:extLst>
              <a:ext uri="{FF2B5EF4-FFF2-40B4-BE49-F238E27FC236}">
                <a16:creationId xmlns:a16="http://schemas.microsoft.com/office/drawing/2014/main" id="{3E3E1B0B-B7D4-ADB3-DF6E-9121BEB64CB3}"/>
              </a:ext>
            </a:extLst>
          </p:cNvPr>
          <p:cNvSpPr>
            <a:spLocks noGrp="1"/>
          </p:cNvSpPr>
          <p:nvPr>
            <p:ph type="sldNum" sz="quarter" idx="12"/>
          </p:nvPr>
        </p:nvSpPr>
        <p:spPr>
          <a:xfrm>
            <a:off x="7870410" y="6223828"/>
            <a:ext cx="406400" cy="312439"/>
          </a:xfrm>
        </p:spPr>
        <p:txBody>
          <a:bodyPr vert="horz" lIns="91440" tIns="45720" rIns="91440" bIns="45720" rtlCol="0" anchor="ctr">
            <a:normAutofit/>
          </a:bodyPr>
          <a:lstStyle/>
          <a:p>
            <a:pPr algn="r" rtl="0">
              <a:spcAft>
                <a:spcPts val="600"/>
              </a:spcAft>
            </a:pPr>
            <a:fld id="{0FD36CA5-7693-4C89-B9C7-276A2083C9F1}" type="slidenum">
              <a:rPr sz="1200">
                <a:solidFill>
                  <a:schemeClr val="tx1"/>
                </a:solidFill>
              </a:rPr>
              <a:pPr>
                <a:spcAft>
                  <a:spcPts val="600"/>
                </a:spcAft>
              </a:pPr>
              <a:t>50</a:t>
            </a:fld>
            <a:endParaRPr lang="es" sz="1200" dirty="0">
              <a:solidFill>
                <a:schemeClr val="tx1"/>
              </a:solidFill>
            </a:endParaRPr>
          </a:p>
        </p:txBody>
      </p:sp>
    </p:spTree>
    <p:extLst>
      <p:ext uri="{BB962C8B-B14F-4D97-AF65-F5344CB8AC3E}">
        <p14:creationId xmlns:p14="http://schemas.microsoft.com/office/powerpoint/2010/main" val="17149747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4801">
        <p15:prstTrans prst="peelOff"/>
      </p:transition>
    </mc:Choice>
    <mc:Fallback xmlns="">
      <p:transition spd="slow" advTm="44801">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EB3C453-B485-4F07-841B-918D40331D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3355" y="243840"/>
            <a:ext cx="879348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E982B668-E794-4CB3-9C7F-2268830DE06A}"/>
              </a:ext>
            </a:extLst>
          </p:cNvPr>
          <p:cNvSpPr>
            <a:spLocks noGrp="1"/>
          </p:cNvSpPr>
          <p:nvPr>
            <p:ph type="title"/>
          </p:nvPr>
        </p:nvSpPr>
        <p:spPr>
          <a:xfrm>
            <a:off x="117704" y="685631"/>
            <a:ext cx="3372106" cy="5606143"/>
          </a:xfrm>
        </p:spPr>
        <p:txBody>
          <a:bodyPr vert="horz" lIns="91440" tIns="45720" rIns="91440" bIns="45720" rtlCol="0" anchor="ctr">
            <a:normAutofit/>
          </a:bodyPr>
          <a:lstStyle/>
          <a:p>
            <a:pPr defTabSz="914400" rtl="0"/>
            <a:r>
              <a:rPr lang="es" sz="3900" b="1" i="0" u="none" baseline="0" dirty="0"/>
              <a:t>Reconocimiento del Fraude, el Despilfarro y el Abuso (FWA)</a:t>
            </a:r>
          </a:p>
        </p:txBody>
      </p:sp>
      <p:graphicFrame>
        <p:nvGraphicFramePr>
          <p:cNvPr id="6" name="Text Placeholder 2">
            <a:extLst>
              <a:ext uri="{FF2B5EF4-FFF2-40B4-BE49-F238E27FC236}">
                <a16:creationId xmlns:a16="http://schemas.microsoft.com/office/drawing/2014/main" id="{EA2FAF8E-5036-33FC-7516-72BC14279B94}"/>
              </a:ext>
            </a:extLst>
          </p:cNvPr>
          <p:cNvGraphicFramePr/>
          <p:nvPr>
            <p:extLst>
              <p:ext uri="{D42A27DB-BD31-4B8C-83A1-F6EECF244321}">
                <p14:modId xmlns:p14="http://schemas.microsoft.com/office/powerpoint/2010/main" val="3362372266"/>
              </p:ext>
            </p:extLst>
          </p:nvPr>
        </p:nvGraphicFramePr>
        <p:xfrm>
          <a:off x="3408759" y="1199858"/>
          <a:ext cx="4838958" cy="44678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Content Placeholder 10" descr="Una imagen que contiene texto&#10;&#10;Descripción generada automáticamente">
            <a:extLst>
              <a:ext uri="{FF2B5EF4-FFF2-40B4-BE49-F238E27FC236}">
                <a16:creationId xmlns:a16="http://schemas.microsoft.com/office/drawing/2014/main" id="{2EBB35DD-03BC-2643-B231-3294BDAC505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85494" y="5994594"/>
            <a:ext cx="1133001" cy="594360"/>
          </a:xfrm>
          <a:prstGeom prst="rect">
            <a:avLst/>
          </a:prstGeom>
        </p:spPr>
      </p:pic>
      <p:sp>
        <p:nvSpPr>
          <p:cNvPr id="7" name="Slide Number Placeholder 3">
            <a:extLst>
              <a:ext uri="{FF2B5EF4-FFF2-40B4-BE49-F238E27FC236}">
                <a16:creationId xmlns:a16="http://schemas.microsoft.com/office/drawing/2014/main" id="{A01618EB-7D06-C073-8CD4-350B01AEF7BF}"/>
              </a:ext>
            </a:extLst>
          </p:cNvPr>
          <p:cNvSpPr>
            <a:spLocks noGrp="1"/>
          </p:cNvSpPr>
          <p:nvPr>
            <p:ph type="sldNum" sz="quarter" idx="12"/>
          </p:nvPr>
        </p:nvSpPr>
        <p:spPr>
          <a:xfrm>
            <a:off x="7870410" y="6223828"/>
            <a:ext cx="406400" cy="312439"/>
          </a:xfrm>
        </p:spPr>
        <p:txBody>
          <a:bodyPr vert="horz" lIns="91440" tIns="45720" rIns="91440" bIns="45720" rtlCol="0" anchor="ctr">
            <a:normAutofit/>
          </a:bodyPr>
          <a:lstStyle/>
          <a:p>
            <a:pPr algn="r" rtl="0">
              <a:spcAft>
                <a:spcPts val="600"/>
              </a:spcAft>
            </a:pPr>
            <a:fld id="{0FD36CA5-7693-4C89-B9C7-276A2083C9F1}" type="slidenum">
              <a:rPr sz="1200">
                <a:solidFill>
                  <a:schemeClr val="tx1"/>
                </a:solidFill>
              </a:rPr>
              <a:pPr>
                <a:spcAft>
                  <a:spcPts val="600"/>
                </a:spcAft>
              </a:pPr>
              <a:t>51</a:t>
            </a:fld>
            <a:endParaRPr lang="es" sz="1200" dirty="0">
              <a:solidFill>
                <a:schemeClr val="tx1"/>
              </a:solidFill>
            </a:endParaRPr>
          </a:p>
        </p:txBody>
      </p:sp>
    </p:spTree>
    <p:extLst>
      <p:ext uri="{BB962C8B-B14F-4D97-AF65-F5344CB8AC3E}">
        <p14:creationId xmlns:p14="http://schemas.microsoft.com/office/powerpoint/2010/main" val="41132721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5381">
        <p15:prstTrans prst="peelOff"/>
      </p:transition>
    </mc:Choice>
    <mc:Fallback xmlns="">
      <p:transition spd="slow" advTm="45381">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EB3C453-B485-4F07-841B-918D40331D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3355" y="243840"/>
            <a:ext cx="879348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FD8D97DF-C910-41E0-A9C1-A283B40973D6}"/>
              </a:ext>
            </a:extLst>
          </p:cNvPr>
          <p:cNvSpPr>
            <a:spLocks noGrp="1"/>
          </p:cNvSpPr>
          <p:nvPr>
            <p:ph type="title"/>
          </p:nvPr>
        </p:nvSpPr>
        <p:spPr>
          <a:xfrm>
            <a:off x="857250" y="609600"/>
            <a:ext cx="7406640" cy="1356360"/>
          </a:xfrm>
        </p:spPr>
        <p:txBody>
          <a:bodyPr vert="horz" lIns="91440" tIns="45720" rIns="91440" bIns="45720" rtlCol="0" anchor="ctr">
            <a:normAutofit/>
          </a:bodyPr>
          <a:lstStyle/>
          <a:p>
            <a:pPr defTabSz="914400" rtl="0"/>
            <a:r>
              <a:rPr lang="es" sz="4400" b="1" i="0" u="none" baseline="0" dirty="0"/>
              <a:t>Prevención del Fraude, el Despilfarro y el Abuso (FWA)</a:t>
            </a:r>
          </a:p>
        </p:txBody>
      </p:sp>
      <p:graphicFrame>
        <p:nvGraphicFramePr>
          <p:cNvPr id="6" name="Text Placeholder 2">
            <a:extLst>
              <a:ext uri="{FF2B5EF4-FFF2-40B4-BE49-F238E27FC236}">
                <a16:creationId xmlns:a16="http://schemas.microsoft.com/office/drawing/2014/main" id="{183C2356-D9E1-0AC6-805F-790FB09F0F35}"/>
              </a:ext>
            </a:extLst>
          </p:cNvPr>
          <p:cNvGraphicFramePr/>
          <p:nvPr>
            <p:extLst>
              <p:ext uri="{D42A27DB-BD31-4B8C-83A1-F6EECF244321}">
                <p14:modId xmlns:p14="http://schemas.microsoft.com/office/powerpoint/2010/main" val="1582608725"/>
              </p:ext>
            </p:extLst>
          </p:nvPr>
        </p:nvGraphicFramePr>
        <p:xfrm>
          <a:off x="857250" y="2298530"/>
          <a:ext cx="7404497" cy="37974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Content Placeholder 10" descr="Una imagen que contiene texto&#10;&#10;Descripción generada automáticamente">
            <a:extLst>
              <a:ext uri="{FF2B5EF4-FFF2-40B4-BE49-F238E27FC236}">
                <a16:creationId xmlns:a16="http://schemas.microsoft.com/office/drawing/2014/main" id="{7940B9B3-E85E-77BC-7898-35D23E2AB86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85494" y="5994594"/>
            <a:ext cx="1133001" cy="594360"/>
          </a:xfrm>
          <a:prstGeom prst="rect">
            <a:avLst/>
          </a:prstGeom>
        </p:spPr>
      </p:pic>
      <p:sp>
        <p:nvSpPr>
          <p:cNvPr id="7" name="Slide Number Placeholder 3">
            <a:extLst>
              <a:ext uri="{FF2B5EF4-FFF2-40B4-BE49-F238E27FC236}">
                <a16:creationId xmlns:a16="http://schemas.microsoft.com/office/drawing/2014/main" id="{B853A444-9871-EA07-FBBB-03D8E7C5C53D}"/>
              </a:ext>
            </a:extLst>
          </p:cNvPr>
          <p:cNvSpPr>
            <a:spLocks noGrp="1"/>
          </p:cNvSpPr>
          <p:nvPr>
            <p:ph type="sldNum" sz="quarter" idx="12"/>
          </p:nvPr>
        </p:nvSpPr>
        <p:spPr>
          <a:xfrm>
            <a:off x="7870410" y="6223828"/>
            <a:ext cx="406400" cy="312439"/>
          </a:xfrm>
        </p:spPr>
        <p:txBody>
          <a:bodyPr vert="horz" lIns="91440" tIns="45720" rIns="91440" bIns="45720" rtlCol="0" anchor="ctr">
            <a:normAutofit/>
          </a:bodyPr>
          <a:lstStyle/>
          <a:p>
            <a:pPr algn="r" rtl="0">
              <a:spcAft>
                <a:spcPts val="600"/>
              </a:spcAft>
            </a:pPr>
            <a:fld id="{0FD36CA5-7693-4C89-B9C7-276A2083C9F1}" type="slidenum">
              <a:rPr sz="1200">
                <a:solidFill>
                  <a:schemeClr val="tx1"/>
                </a:solidFill>
              </a:rPr>
              <a:pPr>
                <a:spcAft>
                  <a:spcPts val="600"/>
                </a:spcAft>
              </a:pPr>
              <a:t>52</a:t>
            </a:fld>
            <a:endParaRPr lang="es" sz="1200" dirty="0">
              <a:solidFill>
                <a:schemeClr val="tx1"/>
              </a:solidFill>
            </a:endParaRPr>
          </a:p>
        </p:txBody>
      </p:sp>
      <p:sp>
        <p:nvSpPr>
          <p:cNvPr id="3" name="TextBox 2">
            <a:extLst>
              <a:ext uri="{FF2B5EF4-FFF2-40B4-BE49-F238E27FC236}">
                <a16:creationId xmlns:a16="http://schemas.microsoft.com/office/drawing/2014/main" id="{EB26F5A0-3DE8-3D89-86F3-47828629AA0C}"/>
              </a:ext>
            </a:extLst>
          </p:cNvPr>
          <p:cNvSpPr txBox="1"/>
          <p:nvPr/>
        </p:nvSpPr>
        <p:spPr>
          <a:xfrm>
            <a:off x="2692579" y="5973145"/>
            <a:ext cx="5065486" cy="369332"/>
          </a:xfrm>
          <a:prstGeom prst="rect">
            <a:avLst/>
          </a:prstGeom>
          <a:noFill/>
        </p:spPr>
        <p:txBody>
          <a:bodyPr wrap="square" rtlCol="0">
            <a:spAutoFit/>
          </a:bodyPr>
          <a:lstStyle/>
          <a:p>
            <a:pPr algn="l" rtl="0"/>
            <a:r>
              <a:rPr lang="es" b="0" i="0" u="none" baseline="0"/>
              <a:t>CTRL+ Clic para el correo electrónico de queja de la OIG</a:t>
            </a:r>
          </a:p>
        </p:txBody>
      </p:sp>
      <p:cxnSp>
        <p:nvCxnSpPr>
          <p:cNvPr id="8" name="Connector: Elbow 7">
            <a:extLst>
              <a:ext uri="{FF2B5EF4-FFF2-40B4-BE49-F238E27FC236}">
                <a16:creationId xmlns:a16="http://schemas.microsoft.com/office/drawing/2014/main" id="{A21EFB42-8182-3D73-F5A1-7B818AA381D6}"/>
              </a:ext>
            </a:extLst>
          </p:cNvPr>
          <p:cNvCxnSpPr/>
          <p:nvPr/>
        </p:nvCxnSpPr>
        <p:spPr>
          <a:xfrm flipV="1">
            <a:off x="3962400" y="5105400"/>
            <a:ext cx="1981200" cy="867745"/>
          </a:xfrm>
          <a:prstGeom prst="bentConnector3">
            <a:avLst/>
          </a:prstGeom>
          <a:ln w="57150">
            <a:tailEnd type="triangle"/>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37701606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51070">
        <p15:prstTrans prst="peelOff"/>
      </p:transition>
    </mc:Choice>
    <mc:Fallback xmlns="">
      <p:transition spd="slow" advTm="51070">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0C4F1C3-3ADD-491F-8C66-57912A2421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3355" y="243840"/>
            <a:ext cx="879348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useBgFill="1">
        <p:nvSpPr>
          <p:cNvPr id="11" name="Rectangle 10">
            <a:extLst>
              <a:ext uri="{FF2B5EF4-FFF2-40B4-BE49-F238E27FC236}">
                <a16:creationId xmlns:a16="http://schemas.microsoft.com/office/drawing/2014/main" id="{8E8DBDA3-652C-4F87-B53B-7F73AC8F4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000" cy="6857999"/>
          </a:xfrm>
          <a:prstGeom prst="rect">
            <a:avLst/>
          </a:prstGeom>
          <a:ln w="12700">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42187232-3845-418F-A17C-C138F01D98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116294" cy="6858000"/>
          </a:xfrm>
          <a:prstGeom prst="rect">
            <a:avLst/>
          </a:prstGeom>
          <a:solidFill>
            <a:schemeClr val="accent1"/>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s" dirty="0"/>
          </a:p>
        </p:txBody>
      </p:sp>
      <p:sp>
        <p:nvSpPr>
          <p:cNvPr id="2" name="Title 1">
            <a:extLst>
              <a:ext uri="{FF2B5EF4-FFF2-40B4-BE49-F238E27FC236}">
                <a16:creationId xmlns:a16="http://schemas.microsoft.com/office/drawing/2014/main" id="{DDFACC1B-6BDD-4B5D-85CE-CF370F12170D}"/>
              </a:ext>
            </a:extLst>
          </p:cNvPr>
          <p:cNvSpPr>
            <a:spLocks noGrp="1"/>
          </p:cNvSpPr>
          <p:nvPr>
            <p:ph type="title"/>
          </p:nvPr>
        </p:nvSpPr>
        <p:spPr>
          <a:xfrm>
            <a:off x="330756" y="152401"/>
            <a:ext cx="2454782" cy="5943600"/>
          </a:xfrm>
        </p:spPr>
        <p:txBody>
          <a:bodyPr vert="horz" lIns="91440" tIns="45720" rIns="91440" bIns="45720" rtlCol="0" anchor="ctr">
            <a:normAutofit/>
          </a:bodyPr>
          <a:lstStyle/>
          <a:p>
            <a:pPr defTabSz="914400" rtl="0"/>
            <a:r>
              <a:rPr lang="es" sz="4400" b="1" i="0" u="none" baseline="0" dirty="0">
                <a:solidFill>
                  <a:srgbClr val="FFFFFF"/>
                </a:solidFill>
              </a:rPr>
              <a:t>Informe de incidentes</a:t>
            </a:r>
          </a:p>
        </p:txBody>
      </p:sp>
      <p:sp>
        <p:nvSpPr>
          <p:cNvPr id="3" name="Text Placeholder 2">
            <a:extLst>
              <a:ext uri="{FF2B5EF4-FFF2-40B4-BE49-F238E27FC236}">
                <a16:creationId xmlns:a16="http://schemas.microsoft.com/office/drawing/2014/main" id="{D0DC30AF-5FC9-4848-B260-56C18173D070}"/>
              </a:ext>
            </a:extLst>
          </p:cNvPr>
          <p:cNvSpPr>
            <a:spLocks noGrp="1"/>
          </p:cNvSpPr>
          <p:nvPr>
            <p:ph type="body" idx="1"/>
          </p:nvPr>
        </p:nvSpPr>
        <p:spPr>
          <a:xfrm>
            <a:off x="2209801" y="-1"/>
            <a:ext cx="6648705" cy="6858001"/>
          </a:xfrm>
        </p:spPr>
        <p:txBody>
          <a:bodyPr vert="horz" lIns="91440" tIns="45720" rIns="91440" bIns="45720" rtlCol="0" anchor="ctr">
            <a:normAutofit/>
          </a:bodyPr>
          <a:lstStyle/>
          <a:p>
            <a:pPr marL="1485900" lvl="2" indent="-182880" algn="l" defTabSz="914400" rtl="0">
              <a:buClr>
                <a:schemeClr val="accent1"/>
              </a:buClr>
              <a:buFont typeface="Corbel" pitchFamily="34" charset="0"/>
              <a:buChar char="•"/>
            </a:pPr>
            <a:r>
              <a:rPr lang="es" sz="2400" b="0" i="0" u="none" baseline="0" dirty="0">
                <a:solidFill>
                  <a:schemeClr val="tx1"/>
                </a:solidFill>
              </a:rPr>
              <a:t>Los asistentes de AC son responsables de informar </a:t>
            </a:r>
            <a:r>
              <a:rPr lang="es" sz="2400" b="0" i="1" u="none" baseline="0" dirty="0">
                <a:solidFill>
                  <a:schemeClr val="tx1"/>
                </a:solidFill>
              </a:rPr>
              <a:t>todos</a:t>
            </a:r>
            <a:r>
              <a:rPr lang="es" sz="2400" b="0" i="0" u="none" baseline="0" dirty="0">
                <a:solidFill>
                  <a:schemeClr val="tx1"/>
                </a:solidFill>
              </a:rPr>
              <a:t> los </a:t>
            </a:r>
            <a:r>
              <a:rPr lang="es" sz="2400" b="1" i="0" u="none" baseline="0" dirty="0">
                <a:solidFill>
                  <a:schemeClr val="tx1"/>
                </a:solidFill>
              </a:rPr>
              <a:t>Incidentes e Incidentes Críticos </a:t>
            </a:r>
            <a:r>
              <a:rPr lang="es" sz="2400" b="0" i="0" u="none" baseline="0" dirty="0">
                <a:solidFill>
                  <a:schemeClr val="tx1"/>
                </a:solidFill>
              </a:rPr>
              <a:t>y deben estar familiarizados con los requisitos de la agencia y del estado para informarlos.</a:t>
            </a:r>
          </a:p>
          <a:p>
            <a:pPr marL="1303020" lvl="2" indent="0" algn="l" defTabSz="914400" rtl="0">
              <a:buClr>
                <a:schemeClr val="accent1"/>
              </a:buClr>
              <a:buNone/>
            </a:pPr>
            <a:endParaRPr lang="es" sz="2400" b="1" dirty="0">
              <a:solidFill>
                <a:schemeClr val="tx1"/>
              </a:solidFill>
            </a:endParaRPr>
          </a:p>
          <a:p>
            <a:pPr marL="1371600" lvl="2" indent="-182880" algn="l" defTabSz="914400" rtl="0">
              <a:buClr>
                <a:schemeClr val="accent1"/>
              </a:buClr>
              <a:buFont typeface="Corbel" pitchFamily="34" charset="0"/>
              <a:buChar char="•"/>
            </a:pPr>
            <a:r>
              <a:rPr lang="es" sz="2400" b="0" i="0" u="none" baseline="0" dirty="0">
                <a:solidFill>
                  <a:schemeClr val="tx1"/>
                </a:solidFill>
              </a:rPr>
              <a:t>Instrucciones de presentación de informes del DMS con fecha del 4 de junio de 2021, se encuentran aquí: </a:t>
            </a:r>
            <a:r>
              <a:rPr lang="es" sz="2400" b="0" i="0" u="none" baseline="0" dirty="0">
                <a:solidFill>
                  <a:srgbClr val="0070C0"/>
                </a:solidFill>
                <a:hlinkClick r:id="rId3">
                  <a:extLst>
                    <a:ext uri="{A12FA001-AC4F-418D-AE19-62706E023703}">
                      <ahyp:hlinkClr xmlns:ahyp="http://schemas.microsoft.com/office/drawing/2018/hyperlinkcolor" val="tx"/>
                    </a:ext>
                  </a:extLst>
                </a:hlinkClick>
              </a:rPr>
              <a:t>https://www.chfs.ky.gov/agencies/dms/dca/Documents/irinstructionalguide.pdf</a:t>
            </a:r>
            <a:r>
              <a:rPr lang="es" sz="2400" b="0" i="0" u="none" baseline="0" dirty="0">
                <a:solidFill>
                  <a:srgbClr val="0070C0"/>
                </a:solidFill>
              </a:rPr>
              <a:t> </a:t>
            </a:r>
          </a:p>
          <a:p>
            <a:pPr marL="1188720" lvl="2" indent="0" algn="l" defTabSz="914400" rtl="0">
              <a:buClr>
                <a:schemeClr val="accent1"/>
              </a:buClr>
              <a:buNone/>
            </a:pPr>
            <a:endParaRPr lang="es" sz="2400" i="1" dirty="0">
              <a:solidFill>
                <a:schemeClr val="tx1"/>
              </a:solidFill>
            </a:endParaRPr>
          </a:p>
          <a:p>
            <a:pPr marL="1371600" lvl="2" indent="-182880" algn="l" defTabSz="914400" rtl="0">
              <a:buClr>
                <a:schemeClr val="accent1"/>
              </a:buClr>
              <a:buFont typeface="Corbel" pitchFamily="34" charset="0"/>
              <a:buChar char="•"/>
            </a:pPr>
            <a:r>
              <a:rPr lang="es" sz="2400" b="0" i="0" u="none" baseline="0" dirty="0">
                <a:solidFill>
                  <a:schemeClr val="tx1"/>
                </a:solidFill>
              </a:rPr>
              <a:t>Un incidente puede o no implicar abuso, negligencia o explotación.</a:t>
            </a:r>
          </a:p>
        </p:txBody>
      </p:sp>
      <p:pic>
        <p:nvPicPr>
          <p:cNvPr id="6" name="Content Placeholder 10" descr="Una imagen que contiene texto&#10;&#10;Descripción generada automáticamente">
            <a:extLst>
              <a:ext uri="{FF2B5EF4-FFF2-40B4-BE49-F238E27FC236}">
                <a16:creationId xmlns:a16="http://schemas.microsoft.com/office/drawing/2014/main" id="{276639D2-8C57-50F4-A497-FD0956CA981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5494" y="5994594"/>
            <a:ext cx="1133001" cy="594360"/>
          </a:xfrm>
          <a:prstGeom prst="rect">
            <a:avLst/>
          </a:prstGeom>
        </p:spPr>
      </p:pic>
      <p:sp>
        <p:nvSpPr>
          <p:cNvPr id="7" name="Slide Number Placeholder 3">
            <a:extLst>
              <a:ext uri="{FF2B5EF4-FFF2-40B4-BE49-F238E27FC236}">
                <a16:creationId xmlns:a16="http://schemas.microsoft.com/office/drawing/2014/main" id="{2B81C47E-5E1A-CDA8-829F-4D20BE6D5035}"/>
              </a:ext>
            </a:extLst>
          </p:cNvPr>
          <p:cNvSpPr>
            <a:spLocks noGrp="1"/>
          </p:cNvSpPr>
          <p:nvPr>
            <p:ph type="sldNum" sz="quarter" idx="12"/>
          </p:nvPr>
        </p:nvSpPr>
        <p:spPr>
          <a:xfrm>
            <a:off x="7870410" y="6223828"/>
            <a:ext cx="406400" cy="312439"/>
          </a:xfrm>
        </p:spPr>
        <p:txBody>
          <a:bodyPr vert="horz" lIns="91440" tIns="45720" rIns="91440" bIns="45720" rtlCol="0" anchor="ctr">
            <a:normAutofit/>
          </a:bodyPr>
          <a:lstStyle/>
          <a:p>
            <a:pPr algn="r" rtl="0">
              <a:spcAft>
                <a:spcPts val="600"/>
              </a:spcAft>
            </a:pPr>
            <a:fld id="{0FD36CA5-7693-4C89-B9C7-276A2083C9F1}" type="slidenum">
              <a:rPr sz="1200">
                <a:solidFill>
                  <a:schemeClr val="tx1"/>
                </a:solidFill>
              </a:rPr>
              <a:pPr>
                <a:spcAft>
                  <a:spcPts val="600"/>
                </a:spcAft>
              </a:pPr>
              <a:t>53</a:t>
            </a:fld>
            <a:endParaRPr lang="es" sz="1200" dirty="0">
              <a:solidFill>
                <a:schemeClr val="tx1"/>
              </a:solidFill>
            </a:endParaRPr>
          </a:p>
        </p:txBody>
      </p:sp>
    </p:spTree>
    <p:extLst>
      <p:ext uri="{BB962C8B-B14F-4D97-AF65-F5344CB8AC3E}">
        <p14:creationId xmlns:p14="http://schemas.microsoft.com/office/powerpoint/2010/main" val="26042113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5010">
        <p15:prstTrans prst="peelOff"/>
      </p:transition>
    </mc:Choice>
    <mc:Fallback xmlns="">
      <p:transition spd="slow" advTm="45010">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AA9A5-B11E-4FD7-BD84-160C36FD94BF}"/>
              </a:ext>
            </a:extLst>
          </p:cNvPr>
          <p:cNvSpPr>
            <a:spLocks noGrp="1"/>
          </p:cNvSpPr>
          <p:nvPr>
            <p:ph type="title"/>
          </p:nvPr>
        </p:nvSpPr>
        <p:spPr>
          <a:xfrm>
            <a:off x="533400" y="0"/>
            <a:ext cx="7924800" cy="1472371"/>
          </a:xfrm>
        </p:spPr>
        <p:txBody>
          <a:bodyPr>
            <a:normAutofit/>
          </a:bodyPr>
          <a:lstStyle/>
          <a:p>
            <a:pPr rtl="0"/>
            <a:r>
              <a:rPr lang="es" sz="5400" b="1" i="0" u="none" baseline="0">
                <a:solidFill>
                  <a:srgbClr val="0070C0"/>
                </a:solidFill>
              </a:rPr>
              <a:t>Informe de incidentes</a:t>
            </a:r>
          </a:p>
        </p:txBody>
      </p:sp>
      <p:sp>
        <p:nvSpPr>
          <p:cNvPr id="3" name="Text Placeholder 2">
            <a:extLst>
              <a:ext uri="{FF2B5EF4-FFF2-40B4-BE49-F238E27FC236}">
                <a16:creationId xmlns:a16="http://schemas.microsoft.com/office/drawing/2014/main" id="{A7C79C77-F1CD-4A41-8C18-8283FE0D4909}"/>
              </a:ext>
            </a:extLst>
          </p:cNvPr>
          <p:cNvSpPr>
            <a:spLocks noGrp="1"/>
          </p:cNvSpPr>
          <p:nvPr>
            <p:ph type="body" idx="1"/>
          </p:nvPr>
        </p:nvSpPr>
        <p:spPr>
          <a:xfrm>
            <a:off x="851994" y="1295400"/>
            <a:ext cx="7677149" cy="4565923"/>
          </a:xfrm>
        </p:spPr>
        <p:txBody>
          <a:bodyPr>
            <a:normAutofit lnSpcReduction="10000"/>
          </a:bodyPr>
          <a:lstStyle/>
          <a:p>
            <a:pPr marL="0" marR="241300" lvl="1" indent="0" algn="l" rtl="0">
              <a:lnSpc>
                <a:spcPct val="115000"/>
              </a:lnSpc>
              <a:spcBef>
                <a:spcPts val="0"/>
              </a:spcBef>
              <a:spcAft>
                <a:spcPts val="0"/>
              </a:spcAft>
              <a:buNone/>
            </a:pPr>
            <a:r>
              <a:rPr lang="es" sz="2800" b="0" i="0" u="none" baseline="0">
                <a:effectLst/>
                <a:ea typeface="Arial" panose="020B0604020202020204" pitchFamily="34" charset="0"/>
              </a:rPr>
              <a:t>Un incidente es cualquier suceso que afecte la salud, la seguridad, el bienestar o la elección de estilo de vida de un participante e incluye, entre otros:</a:t>
            </a:r>
          </a:p>
          <a:p>
            <a:pPr marL="0" marR="241300" lvl="1" indent="0" algn="l" rtl="0">
              <a:lnSpc>
                <a:spcPct val="115000"/>
              </a:lnSpc>
              <a:spcBef>
                <a:spcPts val="0"/>
              </a:spcBef>
              <a:spcAft>
                <a:spcPts val="0"/>
              </a:spcAft>
              <a:buNone/>
            </a:pPr>
            <a:endParaRPr lang="es" sz="2800" dirty="0">
              <a:effectLst/>
              <a:ea typeface="Arial" panose="020B0604020202020204" pitchFamily="34" charset="0"/>
            </a:endParaRPr>
          </a:p>
          <a:p>
            <a:pPr marR="241300" lvl="2" indent="-457200" algn="l" rtl="0">
              <a:lnSpc>
                <a:spcPct val="115000"/>
              </a:lnSpc>
              <a:spcBef>
                <a:spcPts val="0"/>
              </a:spcBef>
              <a:spcAft>
                <a:spcPts val="0"/>
              </a:spcAft>
              <a:buSzPts val="1150"/>
              <a:buFont typeface="Wingdings" panose="05000000000000000000" pitchFamily="2" charset="2"/>
              <a:buChar char="Ø"/>
            </a:pPr>
            <a:r>
              <a:rPr lang="es" sz="2600" b="0" i="0" u="none" spc="-5" baseline="0">
                <a:effectLst/>
                <a:ea typeface="Arial" panose="020B0604020202020204" pitchFamily="34" charset="0"/>
              </a:rPr>
              <a:t>Una lesión menor</a:t>
            </a:r>
          </a:p>
          <a:p>
            <a:pPr marR="241300" lvl="2" indent="-457200" algn="l" rtl="0">
              <a:lnSpc>
                <a:spcPct val="115000"/>
              </a:lnSpc>
              <a:spcBef>
                <a:spcPts val="0"/>
              </a:spcBef>
              <a:spcAft>
                <a:spcPts val="0"/>
              </a:spcAft>
              <a:buSzPts val="1150"/>
              <a:buFont typeface="Wingdings" panose="05000000000000000000" pitchFamily="2" charset="2"/>
              <a:buChar char="Ø"/>
            </a:pPr>
            <a:r>
              <a:rPr lang="es" sz="2600" b="0" i="0" u="none" spc="-5" baseline="0">
                <a:effectLst/>
                <a:ea typeface="Arial" panose="020B0604020202020204" pitchFamily="34" charset="0"/>
              </a:rPr>
              <a:t>Un error de medicación sin consecuencias graves</a:t>
            </a:r>
          </a:p>
          <a:p>
            <a:pPr marR="241300" lvl="2" indent="-457200" algn="l" rtl="0">
              <a:lnSpc>
                <a:spcPct val="115000"/>
              </a:lnSpc>
              <a:spcBef>
                <a:spcPts val="0"/>
              </a:spcBef>
              <a:spcAft>
                <a:spcPts val="0"/>
              </a:spcAft>
              <a:buSzPts val="1150"/>
              <a:buFont typeface="Wingdings" panose="05000000000000000000" pitchFamily="2" charset="2"/>
              <a:buChar char="Ø"/>
            </a:pPr>
            <a:r>
              <a:rPr lang="es" sz="2600" b="0" i="0" u="none" baseline="0">
                <a:effectLst/>
                <a:ea typeface="Arial" panose="020B0604020202020204" pitchFamily="34" charset="0"/>
              </a:rPr>
              <a:t>Un comportamiento o situación que no es un incidente crítico</a:t>
            </a:r>
            <a:endParaRPr lang="es" sz="2600" dirty="0"/>
          </a:p>
        </p:txBody>
      </p:sp>
      <p:pic>
        <p:nvPicPr>
          <p:cNvPr id="5" name="Content Placeholder 10" descr="Una imagen que contiene texto&#10;&#10;Descripción generada automáticamente">
            <a:extLst>
              <a:ext uri="{FF2B5EF4-FFF2-40B4-BE49-F238E27FC236}">
                <a16:creationId xmlns:a16="http://schemas.microsoft.com/office/drawing/2014/main" id="{6EB65127-03B4-7D15-37CC-2B8734CD46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494" y="5994594"/>
            <a:ext cx="1133001" cy="594360"/>
          </a:xfrm>
          <a:prstGeom prst="rect">
            <a:avLst/>
          </a:prstGeom>
        </p:spPr>
      </p:pic>
      <p:sp>
        <p:nvSpPr>
          <p:cNvPr id="6" name="Slide Number Placeholder 3">
            <a:extLst>
              <a:ext uri="{FF2B5EF4-FFF2-40B4-BE49-F238E27FC236}">
                <a16:creationId xmlns:a16="http://schemas.microsoft.com/office/drawing/2014/main" id="{510B7B1A-802F-75D7-36B9-3AF7A682CA23}"/>
              </a:ext>
            </a:extLst>
          </p:cNvPr>
          <p:cNvSpPr>
            <a:spLocks noGrp="1"/>
          </p:cNvSpPr>
          <p:nvPr>
            <p:ph type="sldNum" sz="quarter" idx="12"/>
          </p:nvPr>
        </p:nvSpPr>
        <p:spPr>
          <a:xfrm>
            <a:off x="7870410" y="6223828"/>
            <a:ext cx="406400" cy="312439"/>
          </a:xfrm>
        </p:spPr>
        <p:txBody>
          <a:bodyPr vert="horz" lIns="91440" tIns="45720" rIns="91440" bIns="45720" rtlCol="0" anchor="ctr">
            <a:normAutofit/>
          </a:bodyPr>
          <a:lstStyle/>
          <a:p>
            <a:pPr algn="r" rtl="0">
              <a:spcAft>
                <a:spcPts val="600"/>
              </a:spcAft>
            </a:pPr>
            <a:fld id="{0FD36CA5-7693-4C89-B9C7-276A2083C9F1}" type="slidenum">
              <a:rPr sz="1200">
                <a:solidFill>
                  <a:schemeClr val="tx1"/>
                </a:solidFill>
              </a:rPr>
              <a:pPr>
                <a:spcAft>
                  <a:spcPts val="600"/>
                </a:spcAft>
              </a:pPr>
              <a:t>54</a:t>
            </a:fld>
            <a:endParaRPr lang="es" sz="1200" dirty="0">
              <a:solidFill>
                <a:schemeClr val="tx1"/>
              </a:solidFill>
            </a:endParaRPr>
          </a:p>
        </p:txBody>
      </p:sp>
    </p:spTree>
    <p:extLst>
      <p:ext uri="{BB962C8B-B14F-4D97-AF65-F5344CB8AC3E}">
        <p14:creationId xmlns:p14="http://schemas.microsoft.com/office/powerpoint/2010/main" val="1358424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28408">
        <p15:prstTrans prst="peelOff"/>
      </p:transition>
    </mc:Choice>
    <mc:Fallback xmlns="">
      <p:transition spd="slow" advTm="28408">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51D133-97C7-477F-8976-F92935F49E6E}"/>
              </a:ext>
            </a:extLst>
          </p:cNvPr>
          <p:cNvSpPr>
            <a:spLocks noGrp="1"/>
          </p:cNvSpPr>
          <p:nvPr>
            <p:ph type="title"/>
          </p:nvPr>
        </p:nvSpPr>
        <p:spPr>
          <a:xfrm>
            <a:off x="851994" y="381000"/>
            <a:ext cx="7406640" cy="609599"/>
          </a:xfrm>
        </p:spPr>
        <p:txBody>
          <a:bodyPr>
            <a:normAutofit fontScale="90000"/>
          </a:bodyPr>
          <a:lstStyle/>
          <a:p>
            <a:pPr rtl="0"/>
            <a:r>
              <a:rPr lang="es" sz="6000" b="1" i="0" u="none" baseline="0">
                <a:solidFill>
                  <a:srgbClr val="0070C0"/>
                </a:solidFill>
              </a:rPr>
              <a:t>Informe de incidentes</a:t>
            </a:r>
          </a:p>
        </p:txBody>
      </p:sp>
      <p:sp>
        <p:nvSpPr>
          <p:cNvPr id="3" name="Text Placeholder 2">
            <a:extLst>
              <a:ext uri="{FF2B5EF4-FFF2-40B4-BE49-F238E27FC236}">
                <a16:creationId xmlns:a16="http://schemas.microsoft.com/office/drawing/2014/main" id="{8E963A80-C2A6-47D3-8617-93E7E8CD7C70}"/>
              </a:ext>
            </a:extLst>
          </p:cNvPr>
          <p:cNvSpPr>
            <a:spLocks noGrp="1"/>
          </p:cNvSpPr>
          <p:nvPr>
            <p:ph type="body" idx="1"/>
          </p:nvPr>
        </p:nvSpPr>
        <p:spPr>
          <a:xfrm>
            <a:off x="851994" y="1066800"/>
            <a:ext cx="7406640" cy="4800601"/>
          </a:xfrm>
        </p:spPr>
        <p:txBody>
          <a:bodyPr>
            <a:noAutofit/>
          </a:bodyPr>
          <a:lstStyle/>
          <a:p>
            <a:pPr marL="0" marR="241300" lvl="1" indent="0" algn="l" rtl="0">
              <a:lnSpc>
                <a:spcPct val="115000"/>
              </a:lnSpc>
              <a:spcBef>
                <a:spcPts val="0"/>
              </a:spcBef>
              <a:spcAft>
                <a:spcPts val="0"/>
              </a:spcAft>
              <a:buNone/>
            </a:pPr>
            <a:r>
              <a:rPr lang="es" b="0" i="0" u="none" baseline="0">
                <a:effectLst/>
                <a:ea typeface="Arial" panose="020B0604020202020204" pitchFamily="34" charset="0"/>
              </a:rPr>
              <a:t>Un incidente crítico </a:t>
            </a:r>
            <a:r>
              <a:rPr lang="es" b="0" i="0" u="none" baseline="0">
                <a:solidFill>
                  <a:srgbClr val="AFC129"/>
                </a:solidFill>
                <a:ea typeface="Arial" panose="020B0604020202020204" pitchFamily="34" charset="0"/>
              </a:rPr>
              <a:t>es</a:t>
            </a:r>
            <a:r>
              <a:rPr lang="es" b="0" i="0" u="none" baseline="0">
                <a:solidFill>
                  <a:srgbClr val="AFC129"/>
                </a:solidFill>
                <a:effectLst/>
                <a:ea typeface="Arial" panose="020B0604020202020204" pitchFamily="34" charset="0"/>
              </a:rPr>
              <a:t> </a:t>
            </a:r>
            <a:r>
              <a:rPr lang="es" b="0" i="0" u="none" baseline="0">
                <a:effectLst/>
                <a:ea typeface="Arial" panose="020B0604020202020204" pitchFamily="34" charset="0"/>
              </a:rPr>
              <a:t>un suceso presunto, sospechado o real de un incidente que </a:t>
            </a:r>
            <a:r>
              <a:rPr lang="es" b="0" i="0" u="none" spc="-5" baseline="0">
                <a:effectLst/>
                <a:ea typeface="Arial" panose="020B0604020202020204" pitchFamily="34" charset="0"/>
              </a:rPr>
              <a:t> puede razonablemente esperarse que provoque daño a una persona e </a:t>
            </a:r>
            <a:r>
              <a:rPr lang="es" b="0" i="0" u="none" spc="-5" baseline="0">
                <a:ea typeface="Arial" panose="020B0604020202020204" pitchFamily="34" charset="0"/>
              </a:rPr>
              <a:t>incluye, entre otros:</a:t>
            </a:r>
          </a:p>
          <a:p>
            <a:pPr marL="0" marR="241300" lvl="1" indent="0" algn="l" rtl="0">
              <a:lnSpc>
                <a:spcPct val="115000"/>
              </a:lnSpc>
              <a:spcBef>
                <a:spcPts val="0"/>
              </a:spcBef>
              <a:spcAft>
                <a:spcPts val="0"/>
              </a:spcAft>
              <a:buNone/>
            </a:pPr>
            <a:endParaRPr lang="es" spc="-5" dirty="0">
              <a:effectLst/>
              <a:ea typeface="Arial" panose="020B0604020202020204" pitchFamily="34" charset="0"/>
            </a:endParaRPr>
          </a:p>
          <a:p>
            <a:pPr marL="855662" marR="241300" lvl="2" indent="-342900" algn="l" rtl="0">
              <a:lnSpc>
                <a:spcPct val="115000"/>
              </a:lnSpc>
              <a:spcBef>
                <a:spcPts val="0"/>
              </a:spcBef>
              <a:spcAft>
                <a:spcPts val="0"/>
              </a:spcAft>
              <a:buSzPts val="1150"/>
              <a:buFont typeface="Wingdings" panose="05000000000000000000" pitchFamily="2" charset="2"/>
              <a:buChar char="Ø"/>
            </a:pPr>
            <a:r>
              <a:rPr lang="es" sz="2200" b="0" i="0" u="none" spc="-5" baseline="0">
                <a:effectLst/>
                <a:ea typeface="Arial" panose="020B0604020202020204" pitchFamily="34" charset="0"/>
              </a:rPr>
              <a:t>Abuso, negligencia o explotación (ANE)</a:t>
            </a:r>
          </a:p>
          <a:p>
            <a:pPr marL="855662" marR="241300" lvl="2" indent="-342900" algn="l" rtl="0">
              <a:lnSpc>
                <a:spcPct val="115000"/>
              </a:lnSpc>
              <a:spcBef>
                <a:spcPts val="0"/>
              </a:spcBef>
              <a:spcAft>
                <a:spcPts val="0"/>
              </a:spcAft>
              <a:buSzPts val="1150"/>
              <a:buFont typeface="Wingdings" panose="05000000000000000000" pitchFamily="2" charset="2"/>
              <a:buChar char="Ø"/>
            </a:pPr>
            <a:r>
              <a:rPr lang="es" sz="2200" b="0" i="0" u="none" spc="-5" baseline="0">
                <a:effectLst/>
                <a:ea typeface="Arial" panose="020B0604020202020204" pitchFamily="34" charset="0"/>
              </a:rPr>
              <a:t>Un grave error de medicación</a:t>
            </a:r>
          </a:p>
          <a:p>
            <a:pPr marL="855662" marR="241300" lvl="2" indent="-342900" algn="l" rtl="0">
              <a:lnSpc>
                <a:spcPct val="115000"/>
              </a:lnSpc>
              <a:spcBef>
                <a:spcPts val="0"/>
              </a:spcBef>
              <a:spcAft>
                <a:spcPts val="0"/>
              </a:spcAft>
              <a:buSzPts val="1150"/>
              <a:buFont typeface="Wingdings" panose="05000000000000000000" pitchFamily="2" charset="2"/>
              <a:buChar char="Ø"/>
            </a:pPr>
            <a:r>
              <a:rPr lang="es" sz="2200" b="0" i="0" u="none" spc="-5" baseline="0">
                <a:effectLst/>
                <a:ea typeface="Arial" panose="020B0604020202020204" pitchFamily="34" charset="0"/>
              </a:rPr>
              <a:t>Muerte/Muerte inesperada</a:t>
            </a:r>
          </a:p>
          <a:p>
            <a:pPr marL="855662" marR="241300" lvl="2" indent="-342900" algn="l" rtl="0">
              <a:lnSpc>
                <a:spcPct val="115000"/>
              </a:lnSpc>
              <a:spcBef>
                <a:spcPts val="0"/>
              </a:spcBef>
              <a:spcAft>
                <a:spcPts val="0"/>
              </a:spcAft>
              <a:buSzPts val="1150"/>
              <a:buFont typeface="Wingdings" panose="05000000000000000000" pitchFamily="2" charset="2"/>
              <a:buChar char="Ø"/>
            </a:pPr>
            <a:r>
              <a:rPr lang="es" sz="2200" b="0" i="0" u="none" spc="-5" baseline="0">
                <a:effectLst/>
                <a:ea typeface="Arial" panose="020B0604020202020204" pitchFamily="34" charset="0"/>
              </a:rPr>
              <a:t>Ideas homicidas o suicidas</a:t>
            </a:r>
          </a:p>
          <a:p>
            <a:pPr marL="855662" marR="241300" lvl="2" indent="-342900" algn="l" rtl="0">
              <a:lnSpc>
                <a:spcPct val="115000"/>
              </a:lnSpc>
              <a:spcBef>
                <a:spcPts val="0"/>
              </a:spcBef>
              <a:spcAft>
                <a:spcPts val="0"/>
              </a:spcAft>
              <a:buSzPts val="1150"/>
              <a:buFont typeface="Wingdings" panose="05000000000000000000" pitchFamily="2" charset="2"/>
              <a:buChar char="Ø"/>
            </a:pPr>
            <a:r>
              <a:rPr lang="es" sz="2200" b="0" i="0" u="none" spc="-5" baseline="0">
                <a:effectLst/>
                <a:ea typeface="Arial" panose="020B0604020202020204" pitchFamily="34" charset="0"/>
              </a:rPr>
              <a:t>Una persona desaparecida</a:t>
            </a:r>
          </a:p>
          <a:p>
            <a:pPr marL="855662" marR="241300" lvl="2" indent="-342900" algn="l" rtl="0">
              <a:lnSpc>
                <a:spcPct val="115000"/>
              </a:lnSpc>
              <a:spcBef>
                <a:spcPts val="0"/>
              </a:spcBef>
              <a:spcAft>
                <a:spcPts val="0"/>
              </a:spcAft>
              <a:buSzPts val="1150"/>
              <a:buFont typeface="Wingdings" panose="05000000000000000000" pitchFamily="2" charset="2"/>
              <a:buChar char="Ø"/>
            </a:pPr>
            <a:r>
              <a:rPr lang="es" sz="2200" b="0" i="0" u="none" baseline="0">
                <a:effectLst/>
                <a:ea typeface="Arial" panose="020B0604020202020204" pitchFamily="34" charset="0"/>
              </a:rPr>
              <a:t>Otra acción o evento que el(la) proveedor(a) determine que puede provocar daño al(a la) participante</a:t>
            </a:r>
            <a:endParaRPr lang="es" sz="2200" dirty="0"/>
          </a:p>
        </p:txBody>
      </p:sp>
      <p:pic>
        <p:nvPicPr>
          <p:cNvPr id="6" name="Content Placeholder 10" descr="Una imagen que contiene texto&#10;&#10;Descripción generada automáticamente">
            <a:extLst>
              <a:ext uri="{FF2B5EF4-FFF2-40B4-BE49-F238E27FC236}">
                <a16:creationId xmlns:a16="http://schemas.microsoft.com/office/drawing/2014/main" id="{1E1B0539-6305-D59F-27A2-B81CE16776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494" y="5994594"/>
            <a:ext cx="1133001" cy="594360"/>
          </a:xfrm>
          <a:prstGeom prst="rect">
            <a:avLst/>
          </a:prstGeom>
        </p:spPr>
      </p:pic>
      <p:sp>
        <p:nvSpPr>
          <p:cNvPr id="7" name="Slide Number Placeholder 3">
            <a:extLst>
              <a:ext uri="{FF2B5EF4-FFF2-40B4-BE49-F238E27FC236}">
                <a16:creationId xmlns:a16="http://schemas.microsoft.com/office/drawing/2014/main" id="{D3F6B8F7-E981-2A23-5D71-0CD1453FD59E}"/>
              </a:ext>
            </a:extLst>
          </p:cNvPr>
          <p:cNvSpPr>
            <a:spLocks noGrp="1"/>
          </p:cNvSpPr>
          <p:nvPr>
            <p:ph type="sldNum" sz="quarter" idx="12"/>
          </p:nvPr>
        </p:nvSpPr>
        <p:spPr>
          <a:xfrm>
            <a:off x="7870410" y="6223828"/>
            <a:ext cx="406400" cy="312439"/>
          </a:xfrm>
        </p:spPr>
        <p:txBody>
          <a:bodyPr vert="horz" lIns="91440" tIns="45720" rIns="91440" bIns="45720" rtlCol="0" anchor="ctr">
            <a:normAutofit/>
          </a:bodyPr>
          <a:lstStyle/>
          <a:p>
            <a:pPr algn="r" rtl="0">
              <a:spcAft>
                <a:spcPts val="600"/>
              </a:spcAft>
            </a:pPr>
            <a:fld id="{0FD36CA5-7693-4C89-B9C7-276A2083C9F1}" type="slidenum">
              <a:rPr sz="1200">
                <a:solidFill>
                  <a:schemeClr val="tx1"/>
                </a:solidFill>
              </a:rPr>
              <a:pPr>
                <a:spcAft>
                  <a:spcPts val="600"/>
                </a:spcAft>
              </a:pPr>
              <a:t>55</a:t>
            </a:fld>
            <a:endParaRPr lang="es" sz="1200" dirty="0">
              <a:solidFill>
                <a:schemeClr val="tx1"/>
              </a:solidFill>
            </a:endParaRPr>
          </a:p>
        </p:txBody>
      </p:sp>
    </p:spTree>
    <p:extLst>
      <p:ext uri="{BB962C8B-B14F-4D97-AF65-F5344CB8AC3E}">
        <p14:creationId xmlns:p14="http://schemas.microsoft.com/office/powerpoint/2010/main" val="31357587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37347">
        <p15:prstTrans prst="peelOff"/>
      </p:transition>
    </mc:Choice>
    <mc:Fallback xmlns="">
      <p:transition spd="slow" advTm="37347">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031" name="Rectangle 1030">
            <a:extLst>
              <a:ext uri="{FF2B5EF4-FFF2-40B4-BE49-F238E27FC236}">
                <a16:creationId xmlns:a16="http://schemas.microsoft.com/office/drawing/2014/main" id="{79CBD3C9-4E66-426D-948E-7CF4778107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3355" y="243840"/>
            <a:ext cx="879348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033" name="Rectangle 1032">
            <a:extLst>
              <a:ext uri="{FF2B5EF4-FFF2-40B4-BE49-F238E27FC236}">
                <a16:creationId xmlns:a16="http://schemas.microsoft.com/office/drawing/2014/main" id="{E9271C28-7496-4447-8541-7B39F5E948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3355" y="243840"/>
            <a:ext cx="879348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B3D5EB41-AE6F-426C-8B80-39F69FF5C077}"/>
              </a:ext>
            </a:extLst>
          </p:cNvPr>
          <p:cNvSpPr>
            <a:spLocks noGrp="1"/>
          </p:cNvSpPr>
          <p:nvPr>
            <p:ph type="title"/>
          </p:nvPr>
        </p:nvSpPr>
        <p:spPr>
          <a:xfrm>
            <a:off x="4191002" y="609600"/>
            <a:ext cx="4412360" cy="1356360"/>
          </a:xfrm>
        </p:spPr>
        <p:txBody>
          <a:bodyPr vert="horz" lIns="91440" tIns="45720" rIns="91440" bIns="45720" rtlCol="0" anchor="ctr">
            <a:normAutofit/>
          </a:bodyPr>
          <a:lstStyle/>
          <a:p>
            <a:pPr algn="l" defTabSz="914400" rtl="0"/>
            <a:r>
              <a:rPr lang="es" sz="4400" b="1" i="0" u="none" baseline="0"/>
              <a:t>Mantener un entorno seguro </a:t>
            </a:r>
          </a:p>
        </p:txBody>
      </p:sp>
      <p:pic>
        <p:nvPicPr>
          <p:cNvPr id="1026" name="Picture 2" descr="Seguridad en el hogar: Listas de verificación">
            <a:extLst>
              <a:ext uri="{FF2B5EF4-FFF2-40B4-BE49-F238E27FC236}">
                <a16:creationId xmlns:a16="http://schemas.microsoft.com/office/drawing/2014/main" id="{36100527-84CB-AE9F-15EA-82D1F70F2168}"/>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54048" y="2618367"/>
            <a:ext cx="3445286" cy="1619284"/>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a:extLst>
              <a:ext uri="{FF2B5EF4-FFF2-40B4-BE49-F238E27FC236}">
                <a16:creationId xmlns:a16="http://schemas.microsoft.com/office/drawing/2014/main" id="{070D1399-5346-4221-A8C3-EE7FE3285B60}"/>
              </a:ext>
            </a:extLst>
          </p:cNvPr>
          <p:cNvSpPr>
            <a:spLocks noGrp="1"/>
          </p:cNvSpPr>
          <p:nvPr>
            <p:ph type="body" idx="1"/>
          </p:nvPr>
        </p:nvSpPr>
        <p:spPr>
          <a:xfrm>
            <a:off x="4191000" y="2057400"/>
            <a:ext cx="4571999" cy="4133602"/>
          </a:xfrm>
        </p:spPr>
        <p:txBody>
          <a:bodyPr vert="horz" lIns="91440" tIns="45720" rIns="91440" bIns="45720" rtlCol="0">
            <a:noAutofit/>
          </a:bodyPr>
          <a:lstStyle/>
          <a:p>
            <a:pPr marL="0" algn="l" defTabSz="914400" rtl="0"/>
            <a:r>
              <a:rPr lang="es" sz="2000" b="1" i="0" u="none" baseline="0" dirty="0"/>
              <a:t>Los asistentes de AC son responsables de mantener un entorno seguro para los participantes tanto en el hogar como en la comunidad, cuando sea posible.</a:t>
            </a:r>
          </a:p>
          <a:p>
            <a:pPr marL="0" algn="l" defTabSz="914400" rtl="0"/>
            <a:endParaRPr lang="es" sz="800" b="1" i="0" u="none" baseline="0" dirty="0"/>
          </a:p>
          <a:p>
            <a:pPr marL="0" algn="l" defTabSz="914400" rtl="0"/>
            <a:r>
              <a:rPr lang="es" sz="2000" b="1" i="0" u="none" baseline="0" dirty="0"/>
              <a:t>Mantener un entorno seguro incluye:</a:t>
            </a:r>
          </a:p>
          <a:p>
            <a:pPr marL="491490" indent="-182880" algn="l" defTabSz="914400" rtl="0">
              <a:buFont typeface="Corbel" pitchFamily="34" charset="0"/>
              <a:buChar char="•"/>
            </a:pPr>
            <a:r>
              <a:rPr lang="es" sz="2000" b="1" i="0" u="none" baseline="0" dirty="0"/>
              <a:t>Prevención de caídas y accidentes </a:t>
            </a:r>
          </a:p>
          <a:p>
            <a:pPr marL="491490" indent="-182880" algn="l" defTabSz="914400" rtl="0">
              <a:buFont typeface="Corbel" pitchFamily="34" charset="0"/>
              <a:buChar char="•"/>
            </a:pPr>
            <a:r>
              <a:rPr lang="es" sz="2000" b="1" i="0" u="none" baseline="0" dirty="0"/>
              <a:t>Mantener el lugar ordenado, higiénico y libre de peligros.  </a:t>
            </a:r>
          </a:p>
          <a:p>
            <a:pPr marL="491490" indent="-182880" algn="l" defTabSz="914400" rtl="0">
              <a:buFont typeface="Corbel" pitchFamily="34" charset="0"/>
              <a:buChar char="•"/>
            </a:pPr>
            <a:r>
              <a:rPr lang="es" sz="2000" b="1" i="0" u="none" baseline="0" dirty="0"/>
              <a:t>Responder a situaciones de emergencia</a:t>
            </a:r>
          </a:p>
          <a:p>
            <a:pPr marL="491490" indent="-182880" algn="l" defTabSz="914400" rtl="0">
              <a:buFont typeface="Corbel" pitchFamily="34" charset="0"/>
              <a:buChar char="•"/>
            </a:pPr>
            <a:r>
              <a:rPr lang="es" sz="2000" b="1" i="0" u="none" baseline="0" dirty="0"/>
              <a:t>Controlar la propagación de infecciones o enfermedades transmisibles</a:t>
            </a:r>
          </a:p>
        </p:txBody>
      </p:sp>
      <p:sp>
        <p:nvSpPr>
          <p:cNvPr id="8" name="Slide Number Placeholder 3">
            <a:extLst>
              <a:ext uri="{FF2B5EF4-FFF2-40B4-BE49-F238E27FC236}">
                <a16:creationId xmlns:a16="http://schemas.microsoft.com/office/drawing/2014/main" id="{7BD468A3-324B-18C1-5CC6-AFF51AE69705}"/>
              </a:ext>
            </a:extLst>
          </p:cNvPr>
          <p:cNvSpPr>
            <a:spLocks noGrp="1"/>
          </p:cNvSpPr>
          <p:nvPr>
            <p:ph type="sldNum" sz="quarter" idx="12"/>
          </p:nvPr>
        </p:nvSpPr>
        <p:spPr>
          <a:xfrm>
            <a:off x="7086600" y="6223828"/>
            <a:ext cx="1279663" cy="365125"/>
          </a:xfrm>
        </p:spPr>
        <p:txBody>
          <a:bodyPr vert="horz" lIns="91440" tIns="45720" rIns="91440" bIns="45720" rtlCol="0" anchor="ctr">
            <a:normAutofit/>
          </a:bodyPr>
          <a:lstStyle/>
          <a:p>
            <a:pPr algn="r" defTabSz="914400" rtl="0">
              <a:spcAft>
                <a:spcPts val="600"/>
              </a:spcAft>
            </a:pPr>
            <a:fld id="{0FD36CA5-7693-4C89-B9C7-276A2083C9F1}" type="slidenum">
              <a:rPr sz="1200">
                <a:solidFill>
                  <a:schemeClr val="tx1"/>
                </a:solidFill>
              </a:rPr>
              <a:pPr defTabSz="914400">
                <a:spcAft>
                  <a:spcPts val="600"/>
                </a:spcAft>
              </a:pPr>
              <a:t>56</a:t>
            </a:fld>
            <a:endParaRPr lang="es" sz="1200" dirty="0">
              <a:solidFill>
                <a:schemeClr val="tx1"/>
              </a:solidFill>
            </a:endParaRPr>
          </a:p>
        </p:txBody>
      </p:sp>
      <p:pic>
        <p:nvPicPr>
          <p:cNvPr id="7" name="Content Placeholder 10" descr="Una imagen que contiene texto&#10;&#10;Descripción generada automáticamente">
            <a:extLst>
              <a:ext uri="{FF2B5EF4-FFF2-40B4-BE49-F238E27FC236}">
                <a16:creationId xmlns:a16="http://schemas.microsoft.com/office/drawing/2014/main" id="{8CA502DF-CDE1-DD63-A70A-5DE140B2B5A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5494" y="5994594"/>
            <a:ext cx="1133001" cy="594360"/>
          </a:xfrm>
          <a:prstGeom prst="rect">
            <a:avLst/>
          </a:prstGeom>
        </p:spPr>
      </p:pic>
    </p:spTree>
    <p:extLst>
      <p:ext uri="{BB962C8B-B14F-4D97-AF65-F5344CB8AC3E}">
        <p14:creationId xmlns:p14="http://schemas.microsoft.com/office/powerpoint/2010/main" val="7084639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30451">
        <p15:prstTrans prst="peelOff"/>
      </p:transition>
    </mc:Choice>
    <mc:Fallback xmlns="">
      <p:transition spd="slow" advTm="30451">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7EB3C453-B485-4F07-841B-918D40331D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3355" y="243840"/>
            <a:ext cx="879348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D3D5A0BC-5729-4FB7-80D7-DC6F01932F90}"/>
              </a:ext>
            </a:extLst>
          </p:cNvPr>
          <p:cNvSpPr>
            <a:spLocks noGrp="1"/>
          </p:cNvSpPr>
          <p:nvPr>
            <p:ph type="title"/>
          </p:nvPr>
        </p:nvSpPr>
        <p:spPr>
          <a:xfrm>
            <a:off x="914400" y="236221"/>
            <a:ext cx="7349490" cy="1363979"/>
          </a:xfrm>
        </p:spPr>
        <p:txBody>
          <a:bodyPr vert="horz" lIns="91440" tIns="45720" rIns="91440" bIns="45720" rtlCol="0" anchor="ctr">
            <a:normAutofit fontScale="90000"/>
          </a:bodyPr>
          <a:lstStyle/>
          <a:p>
            <a:pPr algn="l" defTabSz="914400" rtl="0"/>
            <a:r>
              <a:rPr lang="es" sz="4400" b="1" i="0" u="none" baseline="0"/>
              <a:t> Prevención de caídas y accidentes</a:t>
            </a:r>
            <a:br>
              <a:rPr lang="es" sz="4400"/>
            </a:br>
            <a:endParaRPr lang="es" sz="4400" dirty="0"/>
          </a:p>
        </p:txBody>
      </p:sp>
      <p:graphicFrame>
        <p:nvGraphicFramePr>
          <p:cNvPr id="28" name="Text Placeholder 2">
            <a:extLst>
              <a:ext uri="{FF2B5EF4-FFF2-40B4-BE49-F238E27FC236}">
                <a16:creationId xmlns:a16="http://schemas.microsoft.com/office/drawing/2014/main" id="{078B3902-CD4B-3E80-F834-07C5EB4F41A3}"/>
              </a:ext>
            </a:extLst>
          </p:cNvPr>
          <p:cNvGraphicFramePr/>
          <p:nvPr>
            <p:extLst>
              <p:ext uri="{D42A27DB-BD31-4B8C-83A1-F6EECF244321}">
                <p14:modId xmlns:p14="http://schemas.microsoft.com/office/powerpoint/2010/main" val="2684287425"/>
              </p:ext>
            </p:extLst>
          </p:nvPr>
        </p:nvGraphicFramePr>
        <p:xfrm>
          <a:off x="457200" y="990600"/>
          <a:ext cx="830580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Content Placeholder 10" descr="Una imagen que contiene texto&#10;&#10;Descripción generada automáticamente">
            <a:extLst>
              <a:ext uri="{FF2B5EF4-FFF2-40B4-BE49-F238E27FC236}">
                <a16:creationId xmlns:a16="http://schemas.microsoft.com/office/drawing/2014/main" id="{1AD3D14C-89D4-4F68-F3B0-23B723F3EF5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85494" y="5994594"/>
            <a:ext cx="1133001" cy="594360"/>
          </a:xfrm>
          <a:prstGeom prst="rect">
            <a:avLst/>
          </a:prstGeom>
        </p:spPr>
      </p:pic>
      <p:sp>
        <p:nvSpPr>
          <p:cNvPr id="6" name="Slide Number Placeholder 3">
            <a:extLst>
              <a:ext uri="{FF2B5EF4-FFF2-40B4-BE49-F238E27FC236}">
                <a16:creationId xmlns:a16="http://schemas.microsoft.com/office/drawing/2014/main" id="{851C265D-740B-EA1B-C6DF-DBC5192BE898}"/>
              </a:ext>
            </a:extLst>
          </p:cNvPr>
          <p:cNvSpPr>
            <a:spLocks noGrp="1"/>
          </p:cNvSpPr>
          <p:nvPr>
            <p:ph type="sldNum" sz="quarter" idx="12"/>
          </p:nvPr>
        </p:nvSpPr>
        <p:spPr>
          <a:xfrm>
            <a:off x="7870410" y="6223828"/>
            <a:ext cx="406400" cy="312439"/>
          </a:xfrm>
        </p:spPr>
        <p:txBody>
          <a:bodyPr vert="horz" lIns="91440" tIns="45720" rIns="91440" bIns="45720" rtlCol="0" anchor="ctr">
            <a:normAutofit/>
          </a:bodyPr>
          <a:lstStyle/>
          <a:p>
            <a:pPr algn="r" rtl="0">
              <a:spcAft>
                <a:spcPts val="600"/>
              </a:spcAft>
            </a:pPr>
            <a:fld id="{0FD36CA5-7693-4C89-B9C7-276A2083C9F1}" type="slidenum">
              <a:rPr sz="1200">
                <a:solidFill>
                  <a:schemeClr val="tx1"/>
                </a:solidFill>
              </a:rPr>
              <a:pPr>
                <a:spcAft>
                  <a:spcPts val="600"/>
                </a:spcAft>
              </a:pPr>
              <a:t>57</a:t>
            </a:fld>
            <a:endParaRPr lang="es" sz="1200" dirty="0">
              <a:solidFill>
                <a:schemeClr val="tx1"/>
              </a:solidFill>
            </a:endParaRPr>
          </a:p>
        </p:txBody>
      </p:sp>
    </p:spTree>
    <p:extLst>
      <p:ext uri="{BB962C8B-B14F-4D97-AF65-F5344CB8AC3E}">
        <p14:creationId xmlns:p14="http://schemas.microsoft.com/office/powerpoint/2010/main" val="6084925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34329">
        <p15:prstTrans prst="peelOff"/>
      </p:transition>
    </mc:Choice>
    <mc:Fallback xmlns="">
      <p:transition spd="slow" advTm="34329">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2C6F1C-CFDE-497F-A50A-19E38BEEA881}"/>
              </a:ext>
            </a:extLst>
          </p:cNvPr>
          <p:cNvSpPr>
            <a:spLocks noGrp="1"/>
          </p:cNvSpPr>
          <p:nvPr>
            <p:ph type="title"/>
          </p:nvPr>
        </p:nvSpPr>
        <p:spPr>
          <a:xfrm>
            <a:off x="857250" y="152400"/>
            <a:ext cx="7406640" cy="1447800"/>
          </a:xfrm>
        </p:spPr>
        <p:txBody>
          <a:bodyPr>
            <a:normAutofit/>
          </a:bodyPr>
          <a:lstStyle/>
          <a:p>
            <a:pPr rtl="0"/>
            <a:r>
              <a:rPr lang="es" sz="4000" b="1" i="0" u="none" baseline="0">
                <a:solidFill>
                  <a:srgbClr val="0070C0"/>
                </a:solidFill>
              </a:rPr>
              <a:t>Mantener el lugar ordenado, higiénico y libre de peligros </a:t>
            </a:r>
          </a:p>
        </p:txBody>
      </p:sp>
      <p:sp>
        <p:nvSpPr>
          <p:cNvPr id="3" name="Text Placeholder 2">
            <a:extLst>
              <a:ext uri="{FF2B5EF4-FFF2-40B4-BE49-F238E27FC236}">
                <a16:creationId xmlns:a16="http://schemas.microsoft.com/office/drawing/2014/main" id="{D0F485BC-03C5-43FF-BF6E-46AAAAD30AFE}"/>
              </a:ext>
            </a:extLst>
          </p:cNvPr>
          <p:cNvSpPr>
            <a:spLocks noGrp="1"/>
          </p:cNvSpPr>
          <p:nvPr>
            <p:ph type="body" idx="1"/>
          </p:nvPr>
        </p:nvSpPr>
        <p:spPr>
          <a:xfrm>
            <a:off x="228600" y="1676400"/>
            <a:ext cx="8686800" cy="3886200"/>
          </a:xfrm>
        </p:spPr>
        <p:txBody>
          <a:bodyPr>
            <a:normAutofit fontScale="92500"/>
          </a:bodyPr>
          <a:lstStyle/>
          <a:p>
            <a:pPr marL="491490" indent="-457200" algn="l" rtl="0">
              <a:buFont typeface="Arial" panose="020B0604020202020204" pitchFamily="34" charset="0"/>
              <a:buChar char="•"/>
            </a:pPr>
            <a:r>
              <a:rPr lang="es" sz="2600" b="0" i="0" u="none" baseline="0"/>
              <a:t>Mantener la casa del participante limpia e higiénica:</a:t>
            </a:r>
          </a:p>
          <a:p>
            <a:pPr marL="491490" indent="-457200" algn="l" rtl="0">
              <a:buFont typeface="Arial" panose="020B0604020202020204" pitchFamily="34" charset="0"/>
              <a:buChar char="•"/>
            </a:pPr>
            <a:r>
              <a:rPr lang="es" sz="2600" b="0" i="0" u="none" baseline="0"/>
              <a:t>Informar sobre infestaciones de chinches, cucarachas o roedores</a:t>
            </a:r>
          </a:p>
          <a:p>
            <a:pPr marL="491490" indent="-457200" algn="l" rtl="0">
              <a:buFont typeface="Arial" panose="020B0604020202020204" pitchFamily="34" charset="0"/>
              <a:buChar char="•"/>
            </a:pPr>
            <a:r>
              <a:rPr lang="es" sz="2600" b="0" i="0" u="none" baseline="0"/>
              <a:t>Eliminar los malos olores y retirar la basura y los residuos ligeros. </a:t>
            </a:r>
          </a:p>
          <a:p>
            <a:pPr marL="491490" indent="-457200" algn="l" rtl="0">
              <a:buFont typeface="Arial" panose="020B0604020202020204" pitchFamily="34" charset="0"/>
              <a:buChar char="•"/>
            </a:pPr>
            <a:r>
              <a:rPr lang="es" sz="2600" b="0" i="0" u="none" baseline="0"/>
              <a:t>Informar sobre las condiciones del hogar que no son higiénicas (por ejemplo, demasiadas mascotas) o que están en mal estado (por ejemplo, desorden en el hogar) al(a la) Supervisor(a) de Servicio Directo y al Gestor(a) de Casos o Asesor(a) de Servicios. </a:t>
            </a:r>
          </a:p>
          <a:p>
            <a:pPr marL="491490" indent="-457200" algn="l" rtl="0">
              <a:buFont typeface="Arial" panose="020B0604020202020204" pitchFamily="34" charset="0"/>
              <a:buChar char="•"/>
            </a:pPr>
            <a:r>
              <a:rPr lang="es" sz="2600" b="0" i="0" u="none" baseline="0"/>
              <a:t>Ayudar al(a la) participante con un plan para una ruta de salida en caso de emergencia. </a:t>
            </a:r>
          </a:p>
          <a:p>
            <a:pPr marL="491490" indent="-457200" algn="l" rtl="0">
              <a:buFont typeface="Arial" panose="020B0604020202020204" pitchFamily="34" charset="0"/>
              <a:buChar char="•"/>
            </a:pPr>
            <a:endParaRPr lang="es" dirty="0">
              <a:solidFill>
                <a:srgbClr val="FF0000"/>
              </a:solidFill>
            </a:endParaRPr>
          </a:p>
        </p:txBody>
      </p:sp>
      <p:pic>
        <p:nvPicPr>
          <p:cNvPr id="5" name="Content Placeholder 10" descr="Una imagen que contiene texto&#10;&#10;Descripción generada automáticamente">
            <a:extLst>
              <a:ext uri="{FF2B5EF4-FFF2-40B4-BE49-F238E27FC236}">
                <a16:creationId xmlns:a16="http://schemas.microsoft.com/office/drawing/2014/main" id="{1A9DB1D7-E04A-0B57-EDBD-A143E2C619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494" y="5994594"/>
            <a:ext cx="1133001" cy="594360"/>
          </a:xfrm>
          <a:prstGeom prst="rect">
            <a:avLst/>
          </a:prstGeom>
        </p:spPr>
      </p:pic>
      <p:sp>
        <p:nvSpPr>
          <p:cNvPr id="7" name="Slide Number Placeholder 3">
            <a:extLst>
              <a:ext uri="{FF2B5EF4-FFF2-40B4-BE49-F238E27FC236}">
                <a16:creationId xmlns:a16="http://schemas.microsoft.com/office/drawing/2014/main" id="{EC5EE67D-F8B6-565D-C569-5BD85E5F4AD6}"/>
              </a:ext>
            </a:extLst>
          </p:cNvPr>
          <p:cNvSpPr>
            <a:spLocks noGrp="1"/>
          </p:cNvSpPr>
          <p:nvPr>
            <p:ph type="sldNum" sz="quarter" idx="12"/>
          </p:nvPr>
        </p:nvSpPr>
        <p:spPr>
          <a:xfrm>
            <a:off x="7870410" y="6223828"/>
            <a:ext cx="406400" cy="312439"/>
          </a:xfrm>
        </p:spPr>
        <p:txBody>
          <a:bodyPr vert="horz" lIns="91440" tIns="45720" rIns="91440" bIns="45720" rtlCol="0" anchor="ctr">
            <a:normAutofit/>
          </a:bodyPr>
          <a:lstStyle/>
          <a:p>
            <a:pPr algn="r" rtl="0">
              <a:spcAft>
                <a:spcPts val="600"/>
              </a:spcAft>
            </a:pPr>
            <a:fld id="{0FD36CA5-7693-4C89-B9C7-276A2083C9F1}" type="slidenum">
              <a:rPr sz="1200">
                <a:solidFill>
                  <a:schemeClr val="tx1"/>
                </a:solidFill>
              </a:rPr>
              <a:pPr>
                <a:spcAft>
                  <a:spcPts val="600"/>
                </a:spcAft>
              </a:pPr>
              <a:t>58</a:t>
            </a:fld>
            <a:endParaRPr lang="es" sz="1200" dirty="0">
              <a:solidFill>
                <a:schemeClr val="tx1"/>
              </a:solidFill>
            </a:endParaRPr>
          </a:p>
        </p:txBody>
      </p:sp>
    </p:spTree>
    <p:extLst>
      <p:ext uri="{BB962C8B-B14F-4D97-AF65-F5344CB8AC3E}">
        <p14:creationId xmlns:p14="http://schemas.microsoft.com/office/powerpoint/2010/main" val="31559820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80583">
        <p15:prstTrans prst="peelOff"/>
      </p:transition>
    </mc:Choice>
    <mc:Fallback xmlns="">
      <p:transition spd="slow" advTm="80583">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9CBD3C9-4E66-426D-948E-7CF4778107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3355" y="243840"/>
            <a:ext cx="879348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B086532B-5A3E-44A5-A0C2-22A0DB316C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3355" y="243840"/>
            <a:ext cx="879348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F5BD4B25-E69C-4D42-81A6-9C169EA8A09D}"/>
              </a:ext>
            </a:extLst>
          </p:cNvPr>
          <p:cNvSpPr>
            <a:spLocks noGrp="1"/>
          </p:cNvSpPr>
          <p:nvPr>
            <p:ph type="title"/>
          </p:nvPr>
        </p:nvSpPr>
        <p:spPr>
          <a:xfrm>
            <a:off x="685800" y="154046"/>
            <a:ext cx="8001000" cy="1674754"/>
          </a:xfrm>
        </p:spPr>
        <p:txBody>
          <a:bodyPr vert="horz" lIns="91440" tIns="45720" rIns="91440" bIns="45720" rtlCol="0" anchor="ctr">
            <a:normAutofit/>
          </a:bodyPr>
          <a:lstStyle/>
          <a:p>
            <a:pPr algn="l" defTabSz="914400" rtl="0"/>
            <a:r>
              <a:rPr lang="es" sz="4000" b="1" i="0" u="none" baseline="0" dirty="0">
                <a:solidFill>
                  <a:srgbClr val="0070C0"/>
                </a:solidFill>
              </a:rPr>
              <a:t>Respuesta a situaciones de emergencia</a:t>
            </a:r>
            <a:br>
              <a:rPr lang="es" sz="2800" dirty="0"/>
            </a:br>
            <a:endParaRPr lang="es" sz="2800" dirty="0"/>
          </a:p>
        </p:txBody>
      </p:sp>
      <p:sp>
        <p:nvSpPr>
          <p:cNvPr id="12" name="Text Placeholder 2">
            <a:extLst>
              <a:ext uri="{FF2B5EF4-FFF2-40B4-BE49-F238E27FC236}">
                <a16:creationId xmlns:a16="http://schemas.microsoft.com/office/drawing/2014/main" id="{5D5CB3C5-D436-4676-A32C-19E651092D75}"/>
              </a:ext>
            </a:extLst>
          </p:cNvPr>
          <p:cNvSpPr>
            <a:spLocks noGrp="1"/>
          </p:cNvSpPr>
          <p:nvPr>
            <p:ph type="body" idx="1"/>
          </p:nvPr>
        </p:nvSpPr>
        <p:spPr>
          <a:xfrm>
            <a:off x="361694" y="1524000"/>
            <a:ext cx="7105906" cy="4419600"/>
          </a:xfrm>
        </p:spPr>
        <p:txBody>
          <a:bodyPr vert="horz" lIns="91440" tIns="45720" rIns="91440" bIns="45720" rtlCol="0">
            <a:normAutofit lnSpcReduction="10000"/>
          </a:bodyPr>
          <a:lstStyle/>
          <a:p>
            <a:pPr marL="0" algn="l" defTabSz="914400" rtl="0"/>
            <a:r>
              <a:rPr lang="es" sz="2800" b="1" i="0" u="none" baseline="0" dirty="0"/>
              <a:t>Prevención de incendios y prácticas de seguridad contra incendios mediante:</a:t>
            </a:r>
          </a:p>
          <a:p>
            <a:pPr indent="-182880" algn="l" defTabSz="914400" rtl="0">
              <a:buFont typeface="Corbel" pitchFamily="34" charset="0"/>
              <a:buChar char="•"/>
            </a:pPr>
            <a:r>
              <a:rPr lang="es" sz="2400" b="0" i="0" u="none" baseline="0" dirty="0"/>
              <a:t>Nunca dejar alimentos cocinándose sin supervisión en la cocina.</a:t>
            </a:r>
          </a:p>
          <a:p>
            <a:pPr marL="176213" indent="-176213" algn="l" defTabSz="914400" rtl="0">
              <a:buFont typeface="Corbel" pitchFamily="34" charset="0"/>
              <a:buChar char="•"/>
            </a:pPr>
            <a:r>
              <a:rPr lang="es" sz="2400" b="0" i="0" u="none" baseline="0" dirty="0"/>
              <a:t>Inspeccionar los electrodomésticos para asegurarse de que estén en condiciones de funcionamiento seguras.</a:t>
            </a:r>
          </a:p>
          <a:p>
            <a:pPr indent="-182880" algn="l" defTabSz="914400" rtl="0">
              <a:buFont typeface="Corbel" pitchFamily="34" charset="0"/>
              <a:buChar char="•"/>
            </a:pPr>
            <a:r>
              <a:rPr lang="es" sz="2400" b="0" i="0" u="none" baseline="0" dirty="0"/>
              <a:t>Utilizar los electrodomésticos solo para el uso previsto </a:t>
            </a:r>
          </a:p>
          <a:p>
            <a:pPr indent="-182880" algn="l" defTabSz="914400" rtl="0">
              <a:buFont typeface="Corbel" pitchFamily="34" charset="0"/>
              <a:buChar char="•"/>
            </a:pPr>
            <a:r>
              <a:rPr lang="es" sz="2400" b="0" i="0" u="none" baseline="0" dirty="0"/>
              <a:t>Asegurarse de que la casa tenga detectores de humo que funcionen </a:t>
            </a:r>
          </a:p>
          <a:p>
            <a:pPr marL="176213" indent="-176213" algn="l" defTabSz="914400" rtl="0">
              <a:buFont typeface="Corbel" pitchFamily="34" charset="0"/>
              <a:buChar char="•"/>
            </a:pPr>
            <a:r>
              <a:rPr lang="es" sz="2400" b="0" i="0" u="none" baseline="0" dirty="0"/>
              <a:t>Tener un plan de evacuación en caso de incendio</a:t>
            </a:r>
          </a:p>
          <a:p>
            <a:pPr indent="-182880" algn="l" defTabSz="914400" rtl="0">
              <a:buFont typeface="Corbel" pitchFamily="34" charset="0"/>
              <a:buChar char="•"/>
            </a:pPr>
            <a:r>
              <a:rPr lang="es" sz="2400" b="0" i="0" u="none" baseline="0" dirty="0"/>
              <a:t>Saber cómo pedir ayuda cuando sea necesario </a:t>
            </a:r>
          </a:p>
          <a:p>
            <a:pPr indent="-182880" algn="l" defTabSz="914400" rtl="0">
              <a:buFont typeface="Corbel" pitchFamily="34" charset="0"/>
              <a:buChar char="•"/>
            </a:pPr>
            <a:endParaRPr lang="es" sz="2000" b="0" dirty="0"/>
          </a:p>
        </p:txBody>
      </p:sp>
      <p:pic>
        <p:nvPicPr>
          <p:cNvPr id="8" name="Graphic 7" descr="Inflamables">
            <a:extLst>
              <a:ext uri="{FF2B5EF4-FFF2-40B4-BE49-F238E27FC236}">
                <a16:creationId xmlns:a16="http://schemas.microsoft.com/office/drawing/2014/main" id="{8194FD28-DE48-8D2D-1C67-1B9DCFBD2CF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9447" y="1590888"/>
            <a:ext cx="1656737" cy="1674755"/>
          </a:xfrm>
          <a:prstGeom prst="rect">
            <a:avLst/>
          </a:prstGeom>
        </p:spPr>
      </p:pic>
      <p:pic>
        <p:nvPicPr>
          <p:cNvPr id="3" name="Content Placeholder 10" descr="Una imagen que contiene texto&#10;&#10;Descripción generada automáticamente">
            <a:extLst>
              <a:ext uri="{FF2B5EF4-FFF2-40B4-BE49-F238E27FC236}">
                <a16:creationId xmlns:a16="http://schemas.microsoft.com/office/drawing/2014/main" id="{9313FCF5-5F1C-BA3B-1F5D-F8C0EB4EA1D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5494" y="5994594"/>
            <a:ext cx="1133001" cy="594360"/>
          </a:xfrm>
          <a:prstGeom prst="rect">
            <a:avLst/>
          </a:prstGeom>
        </p:spPr>
      </p:pic>
      <p:sp>
        <p:nvSpPr>
          <p:cNvPr id="5" name="Slide Number Placeholder 3">
            <a:extLst>
              <a:ext uri="{FF2B5EF4-FFF2-40B4-BE49-F238E27FC236}">
                <a16:creationId xmlns:a16="http://schemas.microsoft.com/office/drawing/2014/main" id="{B89858EE-39E7-32EA-DF05-2386670F966A}"/>
              </a:ext>
            </a:extLst>
          </p:cNvPr>
          <p:cNvSpPr>
            <a:spLocks noGrp="1"/>
          </p:cNvSpPr>
          <p:nvPr>
            <p:ph type="sldNum" sz="quarter" idx="12"/>
          </p:nvPr>
        </p:nvSpPr>
        <p:spPr>
          <a:xfrm>
            <a:off x="7870410" y="6223828"/>
            <a:ext cx="406400" cy="312439"/>
          </a:xfrm>
        </p:spPr>
        <p:txBody>
          <a:bodyPr vert="horz" lIns="91440" tIns="45720" rIns="91440" bIns="45720" rtlCol="0" anchor="ctr">
            <a:normAutofit/>
          </a:bodyPr>
          <a:lstStyle/>
          <a:p>
            <a:pPr algn="r" rtl="0">
              <a:spcAft>
                <a:spcPts val="600"/>
              </a:spcAft>
            </a:pPr>
            <a:fld id="{0FD36CA5-7693-4C89-B9C7-276A2083C9F1}" type="slidenum">
              <a:rPr sz="1200">
                <a:solidFill>
                  <a:schemeClr val="tx1"/>
                </a:solidFill>
              </a:rPr>
              <a:pPr>
                <a:spcAft>
                  <a:spcPts val="600"/>
                </a:spcAft>
              </a:pPr>
              <a:t>59</a:t>
            </a:fld>
            <a:endParaRPr lang="es" sz="1200" dirty="0">
              <a:solidFill>
                <a:schemeClr val="tx1"/>
              </a:solidFill>
            </a:endParaRPr>
          </a:p>
        </p:txBody>
      </p:sp>
    </p:spTree>
    <p:extLst>
      <p:ext uri="{BB962C8B-B14F-4D97-AF65-F5344CB8AC3E}">
        <p14:creationId xmlns:p14="http://schemas.microsoft.com/office/powerpoint/2010/main" val="16669725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4104">
        <p15:prstTrans prst="peelOff"/>
      </p:transition>
    </mc:Choice>
    <mc:Fallback xmlns="">
      <p:transition spd="slow" advTm="44104">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5E792D-5375-4FA3-BC91-EF8A031714BE}"/>
              </a:ext>
            </a:extLst>
          </p:cNvPr>
          <p:cNvSpPr>
            <a:spLocks noGrp="1"/>
          </p:cNvSpPr>
          <p:nvPr>
            <p:ph type="title"/>
          </p:nvPr>
        </p:nvSpPr>
        <p:spPr>
          <a:xfrm>
            <a:off x="1125855" y="0"/>
            <a:ext cx="6892290" cy="1371600"/>
          </a:xfrm>
        </p:spPr>
        <p:txBody>
          <a:bodyPr/>
          <a:lstStyle/>
          <a:p>
            <a:pPr algn="ctr" rtl="0"/>
            <a:r>
              <a:rPr lang="es" b="1" i="0" u="none" baseline="0">
                <a:solidFill>
                  <a:schemeClr val="tx1"/>
                </a:solidFill>
              </a:rPr>
              <a:t>Exenciones HCBS </a:t>
            </a:r>
          </a:p>
        </p:txBody>
      </p:sp>
      <p:sp>
        <p:nvSpPr>
          <p:cNvPr id="3" name="Content Placeholder 2">
            <a:extLst>
              <a:ext uri="{FF2B5EF4-FFF2-40B4-BE49-F238E27FC236}">
                <a16:creationId xmlns:a16="http://schemas.microsoft.com/office/drawing/2014/main" id="{9F6A9B05-3396-42ED-921B-184276798509}"/>
              </a:ext>
            </a:extLst>
          </p:cNvPr>
          <p:cNvSpPr>
            <a:spLocks noGrp="1"/>
          </p:cNvSpPr>
          <p:nvPr>
            <p:ph idx="1"/>
          </p:nvPr>
        </p:nvSpPr>
        <p:spPr>
          <a:xfrm>
            <a:off x="457200" y="1219200"/>
            <a:ext cx="8381999" cy="4038600"/>
          </a:xfrm>
        </p:spPr>
        <p:txBody>
          <a:bodyPr>
            <a:normAutofit fontScale="85000" lnSpcReduction="20000"/>
          </a:bodyPr>
          <a:lstStyle/>
          <a:p>
            <a:pPr algn="l" rtl="0"/>
            <a:r>
              <a:rPr lang="es" sz="2800" b="0" i="0" u="none" baseline="0"/>
              <a:t> 	</a:t>
            </a:r>
            <a:r>
              <a:rPr lang="es" sz="2800" b="1" i="0" u="none" baseline="0"/>
              <a:t>Beneficio para participantes, familias y comunidades </a:t>
            </a:r>
          </a:p>
          <a:p>
            <a:endParaRPr lang="es" dirty="0"/>
          </a:p>
          <a:p>
            <a:pPr marL="403225" indent="-342900" algn="l" rtl="0">
              <a:buFont typeface="Wingdings" panose="05000000000000000000" pitchFamily="2" charset="2"/>
              <a:buChar char="ü"/>
            </a:pPr>
            <a:r>
              <a:rPr lang="es" sz="2400" b="0" i="0" u="none" baseline="0"/>
              <a:t>Empodera:  Permite al(a la) participante elegir sus proveedores y servicios</a:t>
            </a:r>
          </a:p>
          <a:p>
            <a:endParaRPr lang="es" sz="2400" dirty="0"/>
          </a:p>
          <a:p>
            <a:pPr marL="403225" indent="-342900" algn="l" rtl="0">
              <a:buFont typeface="Wingdings" panose="05000000000000000000" pitchFamily="2" charset="2"/>
              <a:buChar char="ü"/>
            </a:pPr>
            <a:r>
              <a:rPr lang="es" sz="2400" b="0" i="0" u="none" baseline="0"/>
              <a:t>Familiaridad:  Se brindan apoyos y servicios en la comodidad de los hogares o en pequeños entornos residenciales de la comunidad</a:t>
            </a:r>
          </a:p>
          <a:p>
            <a:pPr marL="403225" indent="-342900" algn="l" rtl="0">
              <a:buFont typeface="Wingdings" panose="05000000000000000000" pitchFamily="2" charset="2"/>
              <a:buChar char="ü"/>
            </a:pPr>
            <a:endParaRPr lang="es" sz="2400" dirty="0"/>
          </a:p>
          <a:p>
            <a:pPr marL="403225" indent="-342900" algn="l" rtl="0">
              <a:buFont typeface="Wingdings" panose="05000000000000000000" pitchFamily="2" charset="2"/>
              <a:buChar char="ü"/>
            </a:pPr>
            <a:r>
              <a:rPr lang="es" sz="2400" b="0" i="0" u="none" baseline="0"/>
              <a:t>Culturalmente sensible:  Actividades y apoyo espirituales y culturales disponibles.</a:t>
            </a:r>
          </a:p>
          <a:p>
            <a:endParaRPr lang="es" sz="2400" dirty="0"/>
          </a:p>
          <a:p>
            <a:pPr marL="403225" indent="-342900" algn="l" rtl="0">
              <a:buFont typeface="Wingdings" panose="05000000000000000000" pitchFamily="2" charset="2"/>
              <a:buChar char="ü"/>
            </a:pPr>
            <a:r>
              <a:rPr lang="es" sz="2400" b="0" i="0" u="none" baseline="0"/>
              <a:t>TODAS las exenciones, excepto el Modelo 2, permiten al(a la) participante elegir a sus cuidadores pagos.</a:t>
            </a:r>
          </a:p>
        </p:txBody>
      </p:sp>
      <p:pic>
        <p:nvPicPr>
          <p:cNvPr id="7" name="Content Placeholder 10" descr="Una imagen que contiene texto&#10;&#10;Descripción generada automáticamente">
            <a:extLst>
              <a:ext uri="{FF2B5EF4-FFF2-40B4-BE49-F238E27FC236}">
                <a16:creationId xmlns:a16="http://schemas.microsoft.com/office/drawing/2014/main" id="{1D80D08B-4E88-0FFE-BFD9-6CED07CA38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494" y="5994594"/>
            <a:ext cx="1133001" cy="594360"/>
          </a:xfrm>
          <a:prstGeom prst="rect">
            <a:avLst/>
          </a:prstGeom>
        </p:spPr>
      </p:pic>
      <p:sp>
        <p:nvSpPr>
          <p:cNvPr id="8" name="Slide Number Placeholder 3">
            <a:extLst>
              <a:ext uri="{FF2B5EF4-FFF2-40B4-BE49-F238E27FC236}">
                <a16:creationId xmlns:a16="http://schemas.microsoft.com/office/drawing/2014/main" id="{A4E5FE81-39AA-A183-3E6D-730B0EBDC8AF}"/>
              </a:ext>
            </a:extLst>
          </p:cNvPr>
          <p:cNvSpPr>
            <a:spLocks noGrp="1"/>
          </p:cNvSpPr>
          <p:nvPr>
            <p:ph type="sldNum" sz="quarter" idx="12"/>
          </p:nvPr>
        </p:nvSpPr>
        <p:spPr>
          <a:xfrm>
            <a:off x="7870410" y="6223828"/>
            <a:ext cx="406400" cy="312439"/>
          </a:xfrm>
        </p:spPr>
        <p:txBody>
          <a:bodyPr vert="horz" lIns="91440" tIns="45720" rIns="91440" bIns="45720" rtlCol="0" anchor="ctr">
            <a:normAutofit/>
          </a:bodyPr>
          <a:lstStyle/>
          <a:p>
            <a:pPr algn="r" rtl="0">
              <a:spcAft>
                <a:spcPts val="600"/>
              </a:spcAft>
            </a:pPr>
            <a:fld id="{0FD36CA5-7693-4C89-B9C7-276A2083C9F1}" type="slidenum">
              <a:rPr sz="1200">
                <a:solidFill>
                  <a:schemeClr val="tx1"/>
                </a:solidFill>
              </a:rPr>
              <a:pPr>
                <a:spcAft>
                  <a:spcPts val="600"/>
                </a:spcAft>
              </a:pPr>
              <a:t>6</a:t>
            </a:fld>
            <a:endParaRPr lang="es" sz="1200" dirty="0">
              <a:solidFill>
                <a:schemeClr val="tx1"/>
              </a:solidFill>
            </a:endParaRPr>
          </a:p>
        </p:txBody>
      </p:sp>
    </p:spTree>
    <p:extLst>
      <p:ext uri="{BB962C8B-B14F-4D97-AF65-F5344CB8AC3E}">
        <p14:creationId xmlns:p14="http://schemas.microsoft.com/office/powerpoint/2010/main" val="16762973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900">
        <p15:prstTrans prst="peelOff"/>
      </p:transition>
    </mc:Choice>
    <mc:Fallback xmlns="">
      <p:transition spd="slow" advTm="40900">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2" name="Rectangle 9">
            <a:extLst>
              <a:ext uri="{FF2B5EF4-FFF2-40B4-BE49-F238E27FC236}">
                <a16:creationId xmlns:a16="http://schemas.microsoft.com/office/drawing/2014/main" id="{7EB3C453-B485-4F07-841B-918D40331D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3355" y="243840"/>
            <a:ext cx="879348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552D2ECB-8759-4F84-8D71-78361F1995DE}"/>
              </a:ext>
            </a:extLst>
          </p:cNvPr>
          <p:cNvSpPr>
            <a:spLocks noGrp="1"/>
          </p:cNvSpPr>
          <p:nvPr>
            <p:ph type="title"/>
          </p:nvPr>
        </p:nvSpPr>
        <p:spPr>
          <a:xfrm>
            <a:off x="304800" y="-457199"/>
            <a:ext cx="2971800" cy="6672942"/>
          </a:xfrm>
        </p:spPr>
        <p:txBody>
          <a:bodyPr vert="horz" lIns="91440" tIns="45720" rIns="91440" bIns="45720" rtlCol="0" anchor="ctr">
            <a:normAutofit/>
          </a:bodyPr>
          <a:lstStyle/>
          <a:p>
            <a:pPr defTabSz="914400" rtl="0"/>
            <a:br>
              <a:rPr lang="es" sz="3900" dirty="0"/>
            </a:br>
            <a:r>
              <a:rPr lang="es" sz="3900" b="1" i="0" u="none" baseline="0" dirty="0"/>
              <a:t>Respuesta a situaciones de emergencia</a:t>
            </a:r>
          </a:p>
        </p:txBody>
      </p:sp>
      <p:graphicFrame>
        <p:nvGraphicFramePr>
          <p:cNvPr id="13" name="Text Placeholder 2">
            <a:extLst>
              <a:ext uri="{FF2B5EF4-FFF2-40B4-BE49-F238E27FC236}">
                <a16:creationId xmlns:a16="http://schemas.microsoft.com/office/drawing/2014/main" id="{3BF02B28-FDD3-2C40-49E7-5C7403580FD6}"/>
              </a:ext>
            </a:extLst>
          </p:cNvPr>
          <p:cNvGraphicFramePr/>
          <p:nvPr>
            <p:extLst>
              <p:ext uri="{D42A27DB-BD31-4B8C-83A1-F6EECF244321}">
                <p14:modId xmlns:p14="http://schemas.microsoft.com/office/powerpoint/2010/main" val="2580276110"/>
              </p:ext>
            </p:extLst>
          </p:nvPr>
        </p:nvGraphicFramePr>
        <p:xfrm>
          <a:off x="3408046" y="761999"/>
          <a:ext cx="5177154" cy="53780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Content Placeholder 10" descr="Una imagen que contiene texto&#10;&#10;Descripción generada automáticamente">
            <a:extLst>
              <a:ext uri="{FF2B5EF4-FFF2-40B4-BE49-F238E27FC236}">
                <a16:creationId xmlns:a16="http://schemas.microsoft.com/office/drawing/2014/main" id="{F8DDDBEE-EB60-6CEF-016B-645A662A0FB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85494" y="5994594"/>
            <a:ext cx="1133001" cy="594360"/>
          </a:xfrm>
          <a:prstGeom prst="rect">
            <a:avLst/>
          </a:prstGeom>
        </p:spPr>
      </p:pic>
      <p:sp>
        <p:nvSpPr>
          <p:cNvPr id="5" name="Slide Number Placeholder 3">
            <a:extLst>
              <a:ext uri="{FF2B5EF4-FFF2-40B4-BE49-F238E27FC236}">
                <a16:creationId xmlns:a16="http://schemas.microsoft.com/office/drawing/2014/main" id="{39FA716F-62A0-42C6-BA90-E92BCB196C14}"/>
              </a:ext>
            </a:extLst>
          </p:cNvPr>
          <p:cNvSpPr>
            <a:spLocks noGrp="1"/>
          </p:cNvSpPr>
          <p:nvPr>
            <p:ph type="sldNum" sz="quarter" idx="12"/>
          </p:nvPr>
        </p:nvSpPr>
        <p:spPr>
          <a:xfrm>
            <a:off x="7870410" y="6223828"/>
            <a:ext cx="406400" cy="312439"/>
          </a:xfrm>
        </p:spPr>
        <p:txBody>
          <a:bodyPr vert="horz" lIns="91440" tIns="45720" rIns="91440" bIns="45720" rtlCol="0" anchor="ctr">
            <a:normAutofit/>
          </a:bodyPr>
          <a:lstStyle/>
          <a:p>
            <a:pPr algn="r" rtl="0">
              <a:spcAft>
                <a:spcPts val="600"/>
              </a:spcAft>
            </a:pPr>
            <a:fld id="{0FD36CA5-7693-4C89-B9C7-276A2083C9F1}" type="slidenum">
              <a:rPr sz="1200">
                <a:solidFill>
                  <a:schemeClr val="tx1"/>
                </a:solidFill>
              </a:rPr>
              <a:pPr>
                <a:spcAft>
                  <a:spcPts val="600"/>
                </a:spcAft>
              </a:pPr>
              <a:t>60</a:t>
            </a:fld>
            <a:endParaRPr lang="es" sz="1200" dirty="0">
              <a:solidFill>
                <a:schemeClr val="tx1"/>
              </a:solidFill>
            </a:endParaRPr>
          </a:p>
        </p:txBody>
      </p:sp>
    </p:spTree>
    <p:extLst>
      <p:ext uri="{BB962C8B-B14F-4D97-AF65-F5344CB8AC3E}">
        <p14:creationId xmlns:p14="http://schemas.microsoft.com/office/powerpoint/2010/main" val="17729870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4267">
        <p15:prstTrans prst="peelOff"/>
      </p:transition>
    </mc:Choice>
    <mc:Fallback xmlns="">
      <p:transition spd="slow" advTm="44267">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EB3C453-B485-4F07-841B-918D40331D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3355" y="243840"/>
            <a:ext cx="879348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A0C62509-DA9D-4E28-8FD0-2E26BFF295D5}"/>
              </a:ext>
            </a:extLst>
          </p:cNvPr>
          <p:cNvSpPr>
            <a:spLocks noGrp="1"/>
          </p:cNvSpPr>
          <p:nvPr>
            <p:ph type="title"/>
          </p:nvPr>
        </p:nvSpPr>
        <p:spPr>
          <a:xfrm>
            <a:off x="1981200" y="380999"/>
            <a:ext cx="4754879" cy="1391751"/>
          </a:xfrm>
        </p:spPr>
        <p:txBody>
          <a:bodyPr vert="horz" lIns="91440" tIns="45720" rIns="91440" bIns="45720" rtlCol="0" anchor="ctr">
            <a:normAutofit fontScale="90000"/>
          </a:bodyPr>
          <a:lstStyle/>
          <a:p>
            <a:pPr defTabSz="914400" rtl="0"/>
            <a:r>
              <a:rPr lang="es" sz="3600" b="1" i="0" u="none" baseline="0"/>
              <a:t>Prevención y control de </a:t>
            </a:r>
            <a:br>
              <a:rPr lang="es" sz="3600"/>
            </a:br>
            <a:r>
              <a:rPr lang="es" sz="3600" b="1" i="0" u="none" baseline="0"/>
              <a:t>la propagación de infecciones</a:t>
            </a:r>
            <a:br>
              <a:rPr lang="es" sz="2800"/>
            </a:br>
            <a:endParaRPr lang="es" sz="2800" dirty="0"/>
          </a:p>
        </p:txBody>
      </p:sp>
      <p:graphicFrame>
        <p:nvGraphicFramePr>
          <p:cNvPr id="6" name="Text Placeholder 2">
            <a:extLst>
              <a:ext uri="{FF2B5EF4-FFF2-40B4-BE49-F238E27FC236}">
                <a16:creationId xmlns:a16="http://schemas.microsoft.com/office/drawing/2014/main" id="{6FD258EB-E612-3D64-A807-DDFEAAD90B60}"/>
              </a:ext>
            </a:extLst>
          </p:cNvPr>
          <p:cNvGraphicFramePr/>
          <p:nvPr>
            <p:extLst>
              <p:ext uri="{D42A27DB-BD31-4B8C-83A1-F6EECF244321}">
                <p14:modId xmlns:p14="http://schemas.microsoft.com/office/powerpoint/2010/main" val="3208398563"/>
              </p:ext>
            </p:extLst>
          </p:nvPr>
        </p:nvGraphicFramePr>
        <p:xfrm>
          <a:off x="536160" y="1905195"/>
          <a:ext cx="7905750" cy="42318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Content Placeholder 10" descr="Una imagen que contiene texto&#10;&#10;Descripción generada automáticamente">
            <a:extLst>
              <a:ext uri="{FF2B5EF4-FFF2-40B4-BE49-F238E27FC236}">
                <a16:creationId xmlns:a16="http://schemas.microsoft.com/office/drawing/2014/main" id="{149A2A38-19FB-07F3-BF04-76ABFEA5D57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85494" y="5994594"/>
            <a:ext cx="1133001" cy="594360"/>
          </a:xfrm>
          <a:prstGeom prst="rect">
            <a:avLst/>
          </a:prstGeom>
        </p:spPr>
      </p:pic>
      <p:sp>
        <p:nvSpPr>
          <p:cNvPr id="7" name="Slide Number Placeholder 3">
            <a:extLst>
              <a:ext uri="{FF2B5EF4-FFF2-40B4-BE49-F238E27FC236}">
                <a16:creationId xmlns:a16="http://schemas.microsoft.com/office/drawing/2014/main" id="{26FC18CD-74DA-2A82-5772-32E8CC530741}"/>
              </a:ext>
            </a:extLst>
          </p:cNvPr>
          <p:cNvSpPr>
            <a:spLocks noGrp="1"/>
          </p:cNvSpPr>
          <p:nvPr>
            <p:ph type="sldNum" sz="quarter" idx="12"/>
          </p:nvPr>
        </p:nvSpPr>
        <p:spPr>
          <a:xfrm>
            <a:off x="7870410" y="6223828"/>
            <a:ext cx="406400" cy="312439"/>
          </a:xfrm>
        </p:spPr>
        <p:txBody>
          <a:bodyPr vert="horz" lIns="91440" tIns="45720" rIns="91440" bIns="45720" rtlCol="0" anchor="ctr">
            <a:normAutofit/>
          </a:bodyPr>
          <a:lstStyle/>
          <a:p>
            <a:pPr algn="r" rtl="0">
              <a:spcAft>
                <a:spcPts val="600"/>
              </a:spcAft>
            </a:pPr>
            <a:fld id="{0FD36CA5-7693-4C89-B9C7-276A2083C9F1}" type="slidenum">
              <a:rPr sz="1200">
                <a:solidFill>
                  <a:schemeClr val="tx1"/>
                </a:solidFill>
              </a:rPr>
              <a:pPr>
                <a:spcAft>
                  <a:spcPts val="600"/>
                </a:spcAft>
              </a:pPr>
              <a:t>61</a:t>
            </a:fld>
            <a:endParaRPr lang="es" sz="1200" dirty="0">
              <a:solidFill>
                <a:schemeClr val="tx1"/>
              </a:solidFill>
            </a:endParaRPr>
          </a:p>
        </p:txBody>
      </p:sp>
      <p:pic>
        <p:nvPicPr>
          <p:cNvPr id="3076" name="Picture 4" descr="Clipart de jabón de manos - Biblioteca de imágenes prediseñadas">
            <a:extLst>
              <a:ext uri="{FF2B5EF4-FFF2-40B4-BE49-F238E27FC236}">
                <a16:creationId xmlns:a16="http://schemas.microsoft.com/office/drawing/2014/main" id="{A8B15749-E498-CDCE-81FA-F33486963CE1}"/>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36160" y="337782"/>
            <a:ext cx="1731105" cy="1298329"/>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Imágenes prediseñadas de lavabo - Biblioteca de imágenes prediseñadas">
            <a:extLst>
              <a:ext uri="{FF2B5EF4-FFF2-40B4-BE49-F238E27FC236}">
                <a16:creationId xmlns:a16="http://schemas.microsoft.com/office/drawing/2014/main" id="{53A0E947-1DAA-F89C-D1BF-064DFB81CE84}"/>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762738" y="290817"/>
            <a:ext cx="1871662" cy="13922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38457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50513">
        <p15:prstTrans prst="peelOff"/>
      </p:transition>
    </mc:Choice>
    <mc:Fallback xmlns="">
      <p:transition spd="slow" advTm="50513">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1F3FC28-2B39-4F99-9C7C-1649F22CF96E}"/>
              </a:ext>
            </a:extLst>
          </p:cNvPr>
          <p:cNvSpPr>
            <a:spLocks noGrp="1"/>
          </p:cNvSpPr>
          <p:nvPr>
            <p:ph type="body" idx="1"/>
          </p:nvPr>
        </p:nvSpPr>
        <p:spPr>
          <a:xfrm>
            <a:off x="457201" y="991993"/>
            <a:ext cx="8324463" cy="5637407"/>
          </a:xfrm>
        </p:spPr>
        <p:txBody>
          <a:bodyPr/>
          <a:lstStyle/>
          <a:p>
            <a:pPr marL="205740" lvl="1" indent="0" algn="just" rtl="0">
              <a:buNone/>
            </a:pPr>
            <a:endParaRPr lang="es" b="1" i="0" u="none" baseline="0" dirty="0">
              <a:effectLst/>
              <a:latin typeface="Open Sans" panose="020B0606030504020204" pitchFamily="34" charset="0"/>
              <a:ea typeface="Open Sans" panose="020B0606030504020204" pitchFamily="34" charset="0"/>
              <a:cs typeface="Open Sans" panose="020B0606030504020204" pitchFamily="34" charset="0"/>
            </a:endParaRPr>
          </a:p>
          <a:p>
            <a:pPr marL="205740" lvl="1" indent="0" algn="just" rtl="0">
              <a:buNone/>
            </a:pPr>
            <a:r>
              <a:rPr lang="es" b="1" i="0" u="none" baseline="0" dirty="0">
                <a:effectLst/>
                <a:latin typeface="Open Sans" panose="020B0606030504020204" pitchFamily="34" charset="0"/>
                <a:ea typeface="Open Sans" panose="020B0606030504020204" pitchFamily="34" charset="0"/>
                <a:cs typeface="Open Sans" panose="020B0606030504020204" pitchFamily="34" charset="0"/>
              </a:rPr>
              <a:t>Pautas para el </a:t>
            </a:r>
            <a:r>
              <a:rPr lang="es" b="1" i="0" u="none" baseline="0" dirty="0">
                <a:latin typeface="Open Sans" panose="020B0606030504020204" pitchFamily="34" charset="0"/>
                <a:ea typeface="Open Sans" panose="020B0606030504020204" pitchFamily="34" charset="0"/>
                <a:cs typeface="Open Sans" panose="020B0606030504020204" pitchFamily="34" charset="0"/>
              </a:rPr>
              <a:t>l</a:t>
            </a:r>
            <a:r>
              <a:rPr lang="es" b="1" i="0" u="none" baseline="0" dirty="0">
                <a:effectLst/>
                <a:latin typeface="Open Sans" panose="020B0606030504020204" pitchFamily="34" charset="0"/>
                <a:ea typeface="Open Sans" panose="020B0606030504020204" pitchFamily="34" charset="0"/>
                <a:cs typeface="Open Sans" panose="020B0606030504020204" pitchFamily="34" charset="0"/>
              </a:rPr>
              <a:t>avado de manos</a:t>
            </a:r>
          </a:p>
          <a:p>
            <a:pPr marL="548640" lvl="1" indent="-342900" algn="just" rtl="0">
              <a:buSzPct val="100000"/>
              <a:buFont typeface="Arial" panose="020B0604020202020204" pitchFamily="34" charset="0"/>
              <a:buChar char="•"/>
            </a:pPr>
            <a:r>
              <a:rPr lang="es" sz="2000" b="0" i="0" u="none" baseline="0" dirty="0">
                <a:effectLst/>
                <a:latin typeface="Open Sans" panose="020B0606030504020204" pitchFamily="34" charset="0"/>
                <a:ea typeface="Open Sans" panose="020B0606030504020204" pitchFamily="34" charset="0"/>
                <a:cs typeface="Open Sans" panose="020B0606030504020204" pitchFamily="34" charset="0"/>
              </a:rPr>
              <a:t>Mójese las manos con agua corriente limpia (tibia o fría), cierre el grifo y aplique jabón.</a:t>
            </a:r>
          </a:p>
          <a:p>
            <a:pPr marL="548640" lvl="1" indent="-342900" algn="just" rtl="0">
              <a:buSzPct val="100000"/>
              <a:buFont typeface="Arial" panose="020B0604020202020204" pitchFamily="34" charset="0"/>
              <a:buChar char="•"/>
            </a:pPr>
            <a:r>
              <a:rPr lang="es" sz="2000" b="0" i="0" u="none" baseline="0" dirty="0">
                <a:effectLst/>
                <a:latin typeface="Open Sans" panose="020B0606030504020204" pitchFamily="34" charset="0"/>
                <a:ea typeface="Open Sans" panose="020B0606030504020204" pitchFamily="34" charset="0"/>
                <a:cs typeface="Open Sans" panose="020B0606030504020204" pitchFamily="34" charset="0"/>
              </a:rPr>
              <a:t>Enjabone sus manos frotándolas con el jabón. Enjabone el dorso de las manos, entre los dedos y debajo de las uñas.</a:t>
            </a:r>
          </a:p>
          <a:p>
            <a:pPr marL="548640" lvl="1" indent="-342900" algn="just" rtl="0">
              <a:buSzPct val="100000"/>
              <a:buFont typeface="Arial" panose="020B0604020202020204" pitchFamily="34" charset="0"/>
              <a:buChar char="•"/>
            </a:pPr>
            <a:r>
              <a:rPr lang="es" sz="2000" b="0" i="0" u="none" baseline="0" dirty="0">
                <a:effectLst/>
                <a:latin typeface="Open Sans" panose="020B0606030504020204" pitchFamily="34" charset="0"/>
                <a:ea typeface="Open Sans" panose="020B0606030504020204" pitchFamily="34" charset="0"/>
                <a:cs typeface="Open Sans" panose="020B0606030504020204" pitchFamily="34" charset="0"/>
              </a:rPr>
              <a:t>Frótese las manos durante al menos 20 segundos. ¿Necesita un temporizador? Tararee la canción de “Feliz cumpleaños” de principio a fin </a:t>
            </a:r>
            <a:r>
              <a:rPr lang="es" sz="2000" b="1" i="0" u="sng" baseline="0" dirty="0">
                <a:effectLst/>
                <a:latin typeface="Open Sans" panose="020B0606030504020204" pitchFamily="34" charset="0"/>
                <a:ea typeface="Open Sans" panose="020B0606030504020204" pitchFamily="34" charset="0"/>
                <a:cs typeface="Open Sans" panose="020B0606030504020204" pitchFamily="34" charset="0"/>
              </a:rPr>
              <a:t>dos veces</a:t>
            </a:r>
            <a:r>
              <a:rPr lang="es" sz="2000" b="0" i="0" u="none" baseline="0" dirty="0">
                <a:effectLst/>
                <a:latin typeface="Open Sans" panose="020B0606030504020204" pitchFamily="34" charset="0"/>
                <a:ea typeface="Open Sans" panose="020B0606030504020204" pitchFamily="34" charset="0"/>
                <a:cs typeface="Open Sans" panose="020B0606030504020204" pitchFamily="34" charset="0"/>
              </a:rPr>
              <a:t>.</a:t>
            </a:r>
          </a:p>
          <a:p>
            <a:pPr marL="548640" lvl="1" indent="-342900" algn="just" rtl="0">
              <a:buSzPct val="100000"/>
              <a:buFont typeface="Arial" panose="020B0604020202020204" pitchFamily="34" charset="0"/>
              <a:buChar char="•"/>
            </a:pPr>
            <a:r>
              <a:rPr lang="es" sz="2000" b="0" i="0" u="none" baseline="0" dirty="0">
                <a:effectLst/>
                <a:latin typeface="Open Sans" panose="020B0606030504020204" pitchFamily="34" charset="0"/>
                <a:ea typeface="Open Sans" panose="020B0606030504020204" pitchFamily="34" charset="0"/>
                <a:cs typeface="Open Sans" panose="020B0606030504020204" pitchFamily="34" charset="0"/>
              </a:rPr>
              <a:t>Enjuáguese bien las manos con agua corriente limpia.</a:t>
            </a:r>
          </a:p>
          <a:p>
            <a:pPr marL="548640" lvl="1" indent="-342900" algn="just" rtl="0">
              <a:buSzPct val="100000"/>
              <a:buFont typeface="Arial" panose="020B0604020202020204" pitchFamily="34" charset="0"/>
              <a:buChar char="•"/>
            </a:pPr>
            <a:r>
              <a:rPr lang="es" sz="2000" b="0" i="0" u="none" baseline="0" dirty="0">
                <a:effectLst/>
                <a:latin typeface="Open Sans" panose="020B0606030504020204" pitchFamily="34" charset="0"/>
                <a:ea typeface="Open Sans" panose="020B0606030504020204" pitchFamily="34" charset="0"/>
                <a:cs typeface="Open Sans" panose="020B0606030504020204" pitchFamily="34" charset="0"/>
              </a:rPr>
              <a:t>Séquese las manos con una toalla limpia o séquelas al aire.</a:t>
            </a:r>
          </a:p>
          <a:p>
            <a:pPr marL="491490" lvl="1" indent="-285750" algn="l" rtl="0">
              <a:buSzPct val="100000"/>
              <a:buFont typeface="Arial" panose="020B0604020202020204" pitchFamily="34" charset="0"/>
              <a:buChar char="•"/>
            </a:pPr>
            <a:endParaRPr lang="e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 indent="0" algn="l" rtl="0">
              <a:buNone/>
            </a:pPr>
            <a:endParaRPr lang="es" dirty="0"/>
          </a:p>
        </p:txBody>
      </p:sp>
      <p:sp>
        <p:nvSpPr>
          <p:cNvPr id="9" name="TextBox 8">
            <a:extLst>
              <a:ext uri="{FF2B5EF4-FFF2-40B4-BE49-F238E27FC236}">
                <a16:creationId xmlns:a16="http://schemas.microsoft.com/office/drawing/2014/main" id="{52049A3F-EC79-4E8F-B3E1-0C8D25A60890}"/>
              </a:ext>
            </a:extLst>
          </p:cNvPr>
          <p:cNvSpPr txBox="1"/>
          <p:nvPr/>
        </p:nvSpPr>
        <p:spPr>
          <a:xfrm>
            <a:off x="691282" y="5137868"/>
            <a:ext cx="4343400" cy="424732"/>
          </a:xfrm>
          <a:prstGeom prst="rect">
            <a:avLst/>
          </a:prstGeom>
          <a:noFill/>
        </p:spPr>
        <p:txBody>
          <a:bodyPr wrap="square" rtlCol="0">
            <a:spAutoFit/>
          </a:bodyPr>
          <a:lstStyle/>
          <a:p>
            <a:pPr marL="34290" marR="0" lvl="0" indent="0" algn="l" defTabSz="685800" rtl="0" eaLnBrk="1" fontAlgn="auto" latinLnBrk="0" hangingPunct="1">
              <a:lnSpc>
                <a:spcPct val="90000"/>
              </a:lnSpc>
              <a:spcBef>
                <a:spcPts val="1000"/>
              </a:spcBef>
              <a:spcAft>
                <a:spcPts val="0"/>
              </a:spcAft>
              <a:buClr>
                <a:srgbClr val="A6B727"/>
              </a:buClr>
              <a:buSzPct val="80000"/>
              <a:buFont typeface="Corbel" pitchFamily="34" charset="0"/>
              <a:buNone/>
              <a:tabLst/>
              <a:defRPr/>
            </a:pPr>
            <a:r>
              <a:rPr kumimoji="0" lang="es" sz="2400" b="1" i="0" u="none" strike="noStrike" kern="1200" cap="none" spc="0" normalizeH="0" baseline="0" dirty="0">
                <a:ln>
                  <a:noFill/>
                </a:ln>
                <a:solidFill>
                  <a:srgbClr val="0563C1"/>
                </a:solidFill>
                <a:effectLst/>
                <a:uLnTx/>
                <a:uFillTx/>
                <a:latin typeface="Calibri" panose="020F0502020204030204" pitchFamily="34" charset="0"/>
                <a:ea typeface="Calibri" panose="020F0502020204030204" pitchFamily="34" charset="0"/>
                <a:cs typeface="Times New Roman" panose="02020603050405020304" pitchFamily="18" charset="0"/>
              </a:rPr>
              <a:t>(</a:t>
            </a:r>
            <a:r>
              <a:rPr kumimoji="0" lang="es" sz="2400" b="1" i="0" u="none" strike="noStrike" kern="1200" cap="none" spc="0" normalizeH="0" baseline="0" dirty="0">
                <a:ln>
                  <a:noFill/>
                </a:ln>
                <a:solidFill>
                  <a:srgbClr val="0070C0"/>
                </a:solidFill>
                <a:effectLst/>
                <a:uLnTx/>
                <a:uFillTx/>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Video</a:t>
            </a:r>
            <a:r>
              <a:rPr kumimoji="0" lang="es" sz="2400" b="0" i="0" u="none" strike="noStrike" kern="1200" cap="none" spc="0" normalizeH="0" baseline="0" dirty="0">
                <a:ln>
                  <a:noFill/>
                </a:ln>
                <a:solidFill>
                  <a:srgbClr val="0563C1"/>
                </a:solidFill>
                <a:effectLst/>
                <a:uLnTx/>
                <a:uFillTx/>
                <a:latin typeface="Calibri" panose="020F0502020204030204" pitchFamily="34" charset="0"/>
                <a:ea typeface="Calibri" panose="020F0502020204030204" pitchFamily="34" charset="0"/>
                <a:cs typeface="Times New Roman" panose="02020603050405020304" pitchFamily="18" charset="0"/>
              </a:rPr>
              <a:t> con una guía para el lavado de manos)</a:t>
            </a:r>
          </a:p>
        </p:txBody>
      </p:sp>
      <p:pic>
        <p:nvPicPr>
          <p:cNvPr id="5" name="Content Placeholder 10" descr="Una imagen que contiene texto&#10;&#10;Descripción generada automáticamente">
            <a:extLst>
              <a:ext uri="{FF2B5EF4-FFF2-40B4-BE49-F238E27FC236}">
                <a16:creationId xmlns:a16="http://schemas.microsoft.com/office/drawing/2014/main" id="{D78F2832-C695-41AA-8C1D-9A9CACE8CD5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5494" y="5994594"/>
            <a:ext cx="1133001" cy="594360"/>
          </a:xfrm>
          <a:prstGeom prst="rect">
            <a:avLst/>
          </a:prstGeom>
        </p:spPr>
      </p:pic>
      <p:sp>
        <p:nvSpPr>
          <p:cNvPr id="6" name="Slide Number Placeholder 3">
            <a:extLst>
              <a:ext uri="{FF2B5EF4-FFF2-40B4-BE49-F238E27FC236}">
                <a16:creationId xmlns:a16="http://schemas.microsoft.com/office/drawing/2014/main" id="{3481A707-5B74-3F39-05F8-24A5B1A22C15}"/>
              </a:ext>
            </a:extLst>
          </p:cNvPr>
          <p:cNvSpPr>
            <a:spLocks noGrp="1"/>
          </p:cNvSpPr>
          <p:nvPr>
            <p:ph type="sldNum" sz="quarter" idx="12"/>
          </p:nvPr>
        </p:nvSpPr>
        <p:spPr>
          <a:xfrm>
            <a:off x="7870410" y="6223828"/>
            <a:ext cx="406400" cy="312439"/>
          </a:xfrm>
        </p:spPr>
        <p:txBody>
          <a:bodyPr vert="horz" lIns="91440" tIns="45720" rIns="91440" bIns="45720" rtlCol="0" anchor="ctr">
            <a:normAutofit/>
          </a:bodyPr>
          <a:lstStyle/>
          <a:p>
            <a:pPr algn="r" rtl="0">
              <a:spcAft>
                <a:spcPts val="600"/>
              </a:spcAft>
            </a:pPr>
            <a:fld id="{0FD36CA5-7693-4C89-B9C7-276A2083C9F1}" type="slidenum">
              <a:rPr sz="1200">
                <a:solidFill>
                  <a:schemeClr val="tx1"/>
                </a:solidFill>
              </a:rPr>
              <a:pPr>
                <a:spcAft>
                  <a:spcPts val="600"/>
                </a:spcAft>
              </a:pPr>
              <a:t>62</a:t>
            </a:fld>
            <a:endParaRPr lang="es" sz="1200" dirty="0">
              <a:solidFill>
                <a:schemeClr val="tx1"/>
              </a:solidFill>
            </a:endParaRPr>
          </a:p>
        </p:txBody>
      </p:sp>
      <p:sp>
        <p:nvSpPr>
          <p:cNvPr id="11" name="Title 10">
            <a:extLst>
              <a:ext uri="{FF2B5EF4-FFF2-40B4-BE49-F238E27FC236}">
                <a16:creationId xmlns:a16="http://schemas.microsoft.com/office/drawing/2014/main" id="{2FA1E9B2-E5C1-F366-AC8C-D359739C8FE3}"/>
              </a:ext>
            </a:extLst>
          </p:cNvPr>
          <p:cNvSpPr>
            <a:spLocks noGrp="1"/>
          </p:cNvSpPr>
          <p:nvPr>
            <p:ph type="title"/>
          </p:nvPr>
        </p:nvSpPr>
        <p:spPr>
          <a:xfrm>
            <a:off x="247265" y="965394"/>
            <a:ext cx="8744335" cy="253806"/>
          </a:xfrm>
        </p:spPr>
        <p:txBody>
          <a:bodyPr>
            <a:normAutofit fontScale="90000"/>
          </a:bodyPr>
          <a:lstStyle/>
          <a:p>
            <a:pPr rtl="0"/>
            <a:r>
              <a:rPr lang="es" sz="3600" b="1" i="0" u="none" baseline="0" dirty="0">
                <a:solidFill>
                  <a:srgbClr val="0070C0"/>
                </a:solidFill>
                <a:latin typeface="Calibri" panose="020F0502020204030204" pitchFamily="34" charset="0"/>
                <a:ea typeface="Calibri" panose="020F0502020204030204" pitchFamily="34" charset="0"/>
                <a:cs typeface="Calibri" panose="020F0502020204030204" pitchFamily="34" charset="0"/>
              </a:rPr>
              <a:t>Prevención y control de la propagación de infecciones</a:t>
            </a:r>
            <a:br>
              <a:rPr lang="es" sz="4800" b="1" i="0" u="none" strike="noStrike" baseline="0" dirty="0">
                <a:solidFill>
                  <a:srgbClr val="2784C5"/>
                </a:solidFill>
                <a:latin typeface="Calibri" panose="020F0502020204030204" pitchFamily="34" charset="0"/>
              </a:rPr>
            </a:br>
            <a:endParaRPr lang="es" dirty="0"/>
          </a:p>
        </p:txBody>
      </p:sp>
      <p:pic>
        <p:nvPicPr>
          <p:cNvPr id="4" name="Picture 3">
            <a:extLst>
              <a:ext uri="{FF2B5EF4-FFF2-40B4-BE49-F238E27FC236}">
                <a16:creationId xmlns:a16="http://schemas.microsoft.com/office/drawing/2014/main" id="{BD61EFA6-8951-D15B-A98F-B28306659627}"/>
              </a:ext>
            </a:extLst>
          </p:cNvPr>
          <p:cNvPicPr>
            <a:picLocks noChangeAspect="1"/>
          </p:cNvPicPr>
          <p:nvPr/>
        </p:nvPicPr>
        <p:blipFill>
          <a:blip r:embed="rId5"/>
          <a:stretch>
            <a:fillRect/>
          </a:stretch>
        </p:blipFill>
        <p:spPr>
          <a:xfrm>
            <a:off x="4873210" y="4664904"/>
            <a:ext cx="3009900" cy="1924050"/>
          </a:xfrm>
          <a:prstGeom prst="rect">
            <a:avLst/>
          </a:prstGeom>
        </p:spPr>
      </p:pic>
    </p:spTree>
    <p:extLst>
      <p:ext uri="{BB962C8B-B14F-4D97-AF65-F5344CB8AC3E}">
        <p14:creationId xmlns:p14="http://schemas.microsoft.com/office/powerpoint/2010/main" val="36634316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62285">
        <p15:prstTrans prst="peelOff"/>
      </p:transition>
    </mc:Choice>
    <mc:Fallback xmlns="">
      <p:transition spd="slow" advTm="62285">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FB71362F-6305-42A2-8633-285CE3813B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3355" y="243840"/>
            <a:ext cx="879348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16831FB0-8182-4C89-ACE6-0CE036EF7EB7}"/>
              </a:ext>
            </a:extLst>
          </p:cNvPr>
          <p:cNvSpPr>
            <a:spLocks noGrp="1"/>
          </p:cNvSpPr>
          <p:nvPr>
            <p:ph type="title"/>
          </p:nvPr>
        </p:nvSpPr>
        <p:spPr>
          <a:xfrm>
            <a:off x="148590" y="0"/>
            <a:ext cx="8793480" cy="1295400"/>
          </a:xfrm>
        </p:spPr>
        <p:txBody>
          <a:bodyPr vert="horz" lIns="91440" tIns="45720" rIns="91440" bIns="45720" rtlCol="0" anchor="ctr">
            <a:normAutofit/>
          </a:bodyPr>
          <a:lstStyle/>
          <a:p>
            <a:pPr algn="l" defTabSz="914400" rtl="0"/>
            <a:r>
              <a:rPr lang="es" sz="3400" b="1" i="0" u="none" baseline="0"/>
              <a:t>Prevención y control de la propagación de infecciones </a:t>
            </a:r>
          </a:p>
        </p:txBody>
      </p:sp>
      <p:sp>
        <p:nvSpPr>
          <p:cNvPr id="3" name="Text Placeholder 2">
            <a:extLst>
              <a:ext uri="{FF2B5EF4-FFF2-40B4-BE49-F238E27FC236}">
                <a16:creationId xmlns:a16="http://schemas.microsoft.com/office/drawing/2014/main" id="{7C82408F-B8C7-4236-A779-13910771CE5E}"/>
              </a:ext>
            </a:extLst>
          </p:cNvPr>
          <p:cNvSpPr>
            <a:spLocks noGrp="1"/>
          </p:cNvSpPr>
          <p:nvPr>
            <p:ph type="body" idx="1"/>
          </p:nvPr>
        </p:nvSpPr>
        <p:spPr>
          <a:xfrm>
            <a:off x="173355" y="1143000"/>
            <a:ext cx="5846445" cy="4953000"/>
          </a:xfrm>
        </p:spPr>
        <p:txBody>
          <a:bodyPr vert="horz" lIns="91440" tIns="45720" rIns="91440" bIns="45720" rtlCol="0">
            <a:normAutofit fontScale="85000" lnSpcReduction="20000"/>
          </a:bodyPr>
          <a:lstStyle/>
          <a:p>
            <a:pPr marL="1143000" indent="-457200" algn="l" defTabSz="914400" rtl="0">
              <a:buFont typeface="Wingdings" panose="05000000000000000000" pitchFamily="2" charset="2"/>
              <a:buChar char="Ø"/>
            </a:pPr>
            <a:r>
              <a:rPr lang="es" b="0" i="0" u="none" baseline="0"/>
              <a:t>El uso de equipo de protección personal (EPP) minimiza la exposición a peligros cuando se atiende a personas con una enfermedad infecciosa o con un sistema inmunológico comprometido.</a:t>
            </a:r>
          </a:p>
          <a:p>
            <a:pPr marL="1143000" indent="-457200" algn="l" defTabSz="914400" rtl="0">
              <a:buFont typeface="Wingdings" panose="05000000000000000000" pitchFamily="2" charset="2"/>
              <a:buChar char="Ø"/>
            </a:pPr>
            <a:r>
              <a:rPr lang="es" b="0" i="0" u="none" baseline="0"/>
              <a:t>El EPP protege al(a la) cuidador(a), al(a la) participante y a cualquier persona con quien pueda tener contacto.</a:t>
            </a:r>
          </a:p>
          <a:p>
            <a:pPr marL="1143000" indent="-457200" algn="l" defTabSz="914400" rtl="0">
              <a:buFont typeface="Wingdings" panose="05000000000000000000" pitchFamily="2" charset="2"/>
              <a:buChar char="Ø"/>
            </a:pPr>
            <a:r>
              <a:rPr lang="es" b="0" i="0" u="none" baseline="0"/>
              <a:t>El EPP incluye artículos como guantes, anteojos de seguridad y mascarillas. </a:t>
            </a:r>
          </a:p>
          <a:p>
            <a:pPr marL="868680" indent="-457200" algn="l" defTabSz="914400" rtl="0">
              <a:buFont typeface="Wingdings" panose="05000000000000000000" pitchFamily="2" charset="2"/>
              <a:buChar char="Ø"/>
            </a:pPr>
            <a:endParaRPr lang="es" sz="2700" dirty="0"/>
          </a:p>
          <a:p>
            <a:pPr indent="-182880" algn="l" defTabSz="914400" rtl="0">
              <a:buFont typeface="Corbel" pitchFamily="34" charset="0"/>
              <a:buChar char="•"/>
            </a:pPr>
            <a:endParaRPr lang="es" sz="2700" dirty="0"/>
          </a:p>
        </p:txBody>
      </p:sp>
      <p:pic>
        <p:nvPicPr>
          <p:cNvPr id="7" name="Picture 6">
            <a:extLst>
              <a:ext uri="{FF2B5EF4-FFF2-40B4-BE49-F238E27FC236}">
                <a16:creationId xmlns:a16="http://schemas.microsoft.com/office/drawing/2014/main" id="{108C6CB2-6131-41A9-8A8F-28C32A1B502E}"/>
              </a:ext>
            </a:extLst>
          </p:cNvPr>
          <p:cNvPicPr>
            <a:picLocks noChangeAspect="1"/>
          </p:cNvPicPr>
          <p:nvPr/>
        </p:nvPicPr>
        <p:blipFill>
          <a:blip r:embed="rId3"/>
          <a:stretch>
            <a:fillRect/>
          </a:stretch>
        </p:blipFill>
        <p:spPr>
          <a:xfrm>
            <a:off x="6477000" y="1143000"/>
            <a:ext cx="2134886" cy="2125980"/>
          </a:xfrm>
          <a:prstGeom prst="rect">
            <a:avLst/>
          </a:prstGeom>
        </p:spPr>
      </p:pic>
      <p:pic>
        <p:nvPicPr>
          <p:cNvPr id="5" name="Picture 4">
            <a:extLst>
              <a:ext uri="{FF2B5EF4-FFF2-40B4-BE49-F238E27FC236}">
                <a16:creationId xmlns:a16="http://schemas.microsoft.com/office/drawing/2014/main" id="{67A2605A-847E-4F69-A3D4-066D4E955C49}"/>
              </a:ext>
            </a:extLst>
          </p:cNvPr>
          <p:cNvPicPr>
            <a:picLocks noChangeAspect="1"/>
          </p:cNvPicPr>
          <p:nvPr/>
        </p:nvPicPr>
        <p:blipFill>
          <a:blip r:embed="rId4"/>
          <a:stretch>
            <a:fillRect/>
          </a:stretch>
        </p:blipFill>
        <p:spPr>
          <a:xfrm>
            <a:off x="6477000" y="3589021"/>
            <a:ext cx="2134886" cy="1929340"/>
          </a:xfrm>
          <a:prstGeom prst="rect">
            <a:avLst/>
          </a:prstGeom>
        </p:spPr>
      </p:pic>
      <p:pic>
        <p:nvPicPr>
          <p:cNvPr id="8" name="Content Placeholder 10" descr="Una imagen que contiene texto&#10;&#10;Descripción generada automáticamente">
            <a:extLst>
              <a:ext uri="{FF2B5EF4-FFF2-40B4-BE49-F238E27FC236}">
                <a16:creationId xmlns:a16="http://schemas.microsoft.com/office/drawing/2014/main" id="{E36832DC-D509-327D-9604-CA1CC9BF5BF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5494" y="5994594"/>
            <a:ext cx="1133001" cy="594360"/>
          </a:xfrm>
          <a:prstGeom prst="rect">
            <a:avLst/>
          </a:prstGeom>
        </p:spPr>
      </p:pic>
      <p:sp>
        <p:nvSpPr>
          <p:cNvPr id="9" name="Slide Number Placeholder 3">
            <a:extLst>
              <a:ext uri="{FF2B5EF4-FFF2-40B4-BE49-F238E27FC236}">
                <a16:creationId xmlns:a16="http://schemas.microsoft.com/office/drawing/2014/main" id="{B948832E-D46A-ED9C-9262-7F034147450C}"/>
              </a:ext>
            </a:extLst>
          </p:cNvPr>
          <p:cNvSpPr>
            <a:spLocks noGrp="1"/>
          </p:cNvSpPr>
          <p:nvPr>
            <p:ph type="sldNum" sz="quarter" idx="12"/>
          </p:nvPr>
        </p:nvSpPr>
        <p:spPr>
          <a:xfrm>
            <a:off x="7870410" y="6223828"/>
            <a:ext cx="406400" cy="312439"/>
          </a:xfrm>
        </p:spPr>
        <p:txBody>
          <a:bodyPr vert="horz" lIns="91440" tIns="45720" rIns="91440" bIns="45720" rtlCol="0" anchor="ctr">
            <a:normAutofit/>
          </a:bodyPr>
          <a:lstStyle/>
          <a:p>
            <a:pPr algn="r" rtl="0">
              <a:spcAft>
                <a:spcPts val="600"/>
              </a:spcAft>
            </a:pPr>
            <a:fld id="{0FD36CA5-7693-4C89-B9C7-276A2083C9F1}" type="slidenum">
              <a:rPr sz="1200">
                <a:solidFill>
                  <a:schemeClr val="tx1"/>
                </a:solidFill>
              </a:rPr>
              <a:pPr>
                <a:spcAft>
                  <a:spcPts val="600"/>
                </a:spcAft>
              </a:pPr>
              <a:t>63</a:t>
            </a:fld>
            <a:endParaRPr lang="es" sz="1200" dirty="0">
              <a:solidFill>
                <a:schemeClr val="tx1"/>
              </a:solidFill>
            </a:endParaRPr>
          </a:p>
        </p:txBody>
      </p:sp>
    </p:spTree>
    <p:extLst>
      <p:ext uri="{BB962C8B-B14F-4D97-AF65-F5344CB8AC3E}">
        <p14:creationId xmlns:p14="http://schemas.microsoft.com/office/powerpoint/2010/main" val="9848815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28686">
        <p15:prstTrans prst="peelOff"/>
      </p:transition>
    </mc:Choice>
    <mc:Fallback xmlns="">
      <p:transition spd="slow" advTm="28686">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8" name="Rectangle 13">
            <a:extLst>
              <a:ext uri="{FF2B5EF4-FFF2-40B4-BE49-F238E27FC236}">
                <a16:creationId xmlns:a16="http://schemas.microsoft.com/office/drawing/2014/main" id="{79CBD3C9-4E66-426D-948E-7CF4778107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3355" y="243840"/>
            <a:ext cx="879348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9" name="Rectangle 15">
            <a:extLst>
              <a:ext uri="{FF2B5EF4-FFF2-40B4-BE49-F238E27FC236}">
                <a16:creationId xmlns:a16="http://schemas.microsoft.com/office/drawing/2014/main" id="{BA2EA6A6-CD0C-4CFD-8EC2-AA44F98703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3355" y="243840"/>
            <a:ext cx="879348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AEB6D921-83E2-4B6D-B6A9-9032DF2898EA}"/>
              </a:ext>
            </a:extLst>
          </p:cNvPr>
          <p:cNvSpPr>
            <a:spLocks noGrp="1"/>
          </p:cNvSpPr>
          <p:nvPr>
            <p:ph type="title"/>
          </p:nvPr>
        </p:nvSpPr>
        <p:spPr>
          <a:xfrm>
            <a:off x="838200" y="236221"/>
            <a:ext cx="7765161" cy="1059179"/>
          </a:xfrm>
        </p:spPr>
        <p:txBody>
          <a:bodyPr vert="horz" lIns="91440" tIns="45720" rIns="91440" bIns="45720" rtlCol="0" anchor="ctr">
            <a:noAutofit/>
          </a:bodyPr>
          <a:lstStyle/>
          <a:p>
            <a:pPr algn="l" defTabSz="914400" rtl="0"/>
            <a:r>
              <a:rPr lang="es" sz="3600" b="1" i="0" u="none" baseline="0" dirty="0"/>
              <a:t>Prevención y control de la propagación de </a:t>
            </a:r>
            <a:r>
              <a:rPr lang="es" sz="3600" b="0" i="0" u="none" baseline="0" dirty="0"/>
              <a:t>			</a:t>
            </a:r>
            <a:r>
              <a:rPr lang="es" sz="3600" b="1" i="0" u="none" baseline="0" dirty="0"/>
              <a:t>infecciones</a:t>
            </a:r>
          </a:p>
        </p:txBody>
      </p:sp>
      <p:sp>
        <p:nvSpPr>
          <p:cNvPr id="8" name="TextBox 7">
            <a:extLst>
              <a:ext uri="{FF2B5EF4-FFF2-40B4-BE49-F238E27FC236}">
                <a16:creationId xmlns:a16="http://schemas.microsoft.com/office/drawing/2014/main" id="{7B71857E-FF49-41B7-8759-F53638A4446B}"/>
              </a:ext>
            </a:extLst>
          </p:cNvPr>
          <p:cNvSpPr txBox="1"/>
          <p:nvPr/>
        </p:nvSpPr>
        <p:spPr>
          <a:xfrm>
            <a:off x="4800600" y="1600200"/>
            <a:ext cx="4038600" cy="4495800"/>
          </a:xfrm>
          <a:prstGeom prst="rect">
            <a:avLst/>
          </a:prstGeom>
        </p:spPr>
        <p:txBody>
          <a:bodyPr vert="horz" lIns="91440" tIns="45720" rIns="91440" bIns="45720" rtlCol="0">
            <a:normAutofit lnSpcReduction="10000"/>
          </a:bodyPr>
          <a:lstStyle/>
          <a:p>
            <a:pPr algn="l" defTabSz="914400" rtl="0">
              <a:lnSpc>
                <a:spcPct val="90000"/>
              </a:lnSpc>
              <a:spcAft>
                <a:spcPts val="600"/>
              </a:spcAft>
              <a:buClr>
                <a:schemeClr val="accent1"/>
              </a:buClr>
              <a:buSzPct val="80000"/>
            </a:pPr>
            <a:r>
              <a:rPr lang="es" sz="2800" b="0" i="0" u="none" baseline="0" dirty="0">
                <a:solidFill>
                  <a:schemeClr val="accent1"/>
                </a:solidFill>
              </a:rPr>
              <a:t>Lávese las manos de la forma correcta y en los momentos adecuados</a:t>
            </a:r>
          </a:p>
          <a:p>
            <a:pPr indent="-182880" algn="l" defTabSz="914400" rtl="0">
              <a:lnSpc>
                <a:spcPct val="90000"/>
              </a:lnSpc>
              <a:spcAft>
                <a:spcPts val="600"/>
              </a:spcAft>
              <a:buClr>
                <a:schemeClr val="accent1"/>
              </a:buClr>
              <a:buSzPct val="80000"/>
              <a:buFont typeface="Corbel" pitchFamily="34" charset="0"/>
              <a:buChar char="•"/>
            </a:pPr>
            <a:endParaRPr lang="es" sz="1400" dirty="0">
              <a:solidFill>
                <a:schemeClr val="accent1"/>
              </a:solidFill>
            </a:endParaRPr>
          </a:p>
          <a:p>
            <a:pPr marL="285750" indent="-285750" algn="l" defTabSz="914400" rtl="0">
              <a:lnSpc>
                <a:spcPct val="90000"/>
              </a:lnSpc>
              <a:spcAft>
                <a:spcPts val="600"/>
              </a:spcAft>
              <a:buClr>
                <a:schemeClr val="accent1"/>
              </a:buClr>
              <a:buSzPct val="80000"/>
              <a:buFont typeface="Wingdings" panose="05000000000000000000" pitchFamily="2" charset="2"/>
              <a:buChar char="ü"/>
            </a:pPr>
            <a:r>
              <a:rPr lang="es" sz="2000" b="0" i="0" u="none" baseline="0" dirty="0">
                <a:solidFill>
                  <a:schemeClr val="accent1"/>
                </a:solidFill>
              </a:rPr>
              <a:t>Cuando sus manos estén visiblemente sucias, use agua y jabón para eliminar los residuos.</a:t>
            </a:r>
          </a:p>
          <a:p>
            <a:pPr marL="285750" indent="-285750" algn="l" defTabSz="914400" rtl="0">
              <a:lnSpc>
                <a:spcPct val="90000"/>
              </a:lnSpc>
              <a:spcAft>
                <a:spcPts val="600"/>
              </a:spcAft>
              <a:buClr>
                <a:schemeClr val="accent1"/>
              </a:buClr>
              <a:buSzPct val="80000"/>
              <a:buFont typeface="Wingdings" panose="05000000000000000000" pitchFamily="2" charset="2"/>
              <a:buChar char="ü"/>
            </a:pPr>
            <a:r>
              <a:rPr lang="es" sz="2000" b="0" i="0" u="none" baseline="0" dirty="0">
                <a:solidFill>
                  <a:schemeClr val="accent1"/>
                </a:solidFill>
              </a:rPr>
              <a:t>Después de tocar material potencialmente infeccioso, como sangre, fluidos corporales o superficies contaminadas</a:t>
            </a:r>
          </a:p>
          <a:p>
            <a:pPr marL="285750" indent="-285750" algn="l" defTabSz="914400" rtl="0">
              <a:lnSpc>
                <a:spcPct val="90000"/>
              </a:lnSpc>
              <a:spcAft>
                <a:spcPts val="600"/>
              </a:spcAft>
              <a:buClr>
                <a:schemeClr val="accent1"/>
              </a:buClr>
              <a:buSzPct val="80000"/>
              <a:buFont typeface="Wingdings" panose="05000000000000000000" pitchFamily="2" charset="2"/>
              <a:buChar char="ü"/>
            </a:pPr>
            <a:r>
              <a:rPr lang="es" sz="2000" b="0" i="0" u="none" baseline="0" dirty="0">
                <a:solidFill>
                  <a:schemeClr val="accent1"/>
                </a:solidFill>
              </a:rPr>
              <a:t>Antes de ponerse y después de quitarse el EPP, incluidos los guantes</a:t>
            </a:r>
          </a:p>
          <a:p>
            <a:pPr marL="285750" indent="-285750" algn="l" defTabSz="914400" rtl="0">
              <a:lnSpc>
                <a:spcPct val="90000"/>
              </a:lnSpc>
              <a:spcAft>
                <a:spcPts val="600"/>
              </a:spcAft>
              <a:buClr>
                <a:schemeClr val="accent1"/>
              </a:buClr>
              <a:buSzPct val="80000"/>
              <a:buFont typeface="Wingdings" panose="05000000000000000000" pitchFamily="2" charset="2"/>
              <a:buChar char="ü"/>
            </a:pPr>
            <a:r>
              <a:rPr lang="es" sz="2000" b="0" i="0" u="none" baseline="0" dirty="0">
                <a:solidFill>
                  <a:schemeClr val="accent1"/>
                </a:solidFill>
              </a:rPr>
              <a:t>Después de usar el baño</a:t>
            </a:r>
          </a:p>
        </p:txBody>
      </p:sp>
      <p:pic>
        <p:nvPicPr>
          <p:cNvPr id="3" name="Content Placeholder 10" descr="Una imagen que contiene texto&#10;&#10;Descripción generada automáticamente">
            <a:extLst>
              <a:ext uri="{FF2B5EF4-FFF2-40B4-BE49-F238E27FC236}">
                <a16:creationId xmlns:a16="http://schemas.microsoft.com/office/drawing/2014/main" id="{07CBA635-2209-DA2D-0396-623EEF2E25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494" y="5994594"/>
            <a:ext cx="1133001" cy="594360"/>
          </a:xfrm>
          <a:prstGeom prst="rect">
            <a:avLst/>
          </a:prstGeom>
        </p:spPr>
      </p:pic>
      <p:sp>
        <p:nvSpPr>
          <p:cNvPr id="5" name="Slide Number Placeholder 3">
            <a:extLst>
              <a:ext uri="{FF2B5EF4-FFF2-40B4-BE49-F238E27FC236}">
                <a16:creationId xmlns:a16="http://schemas.microsoft.com/office/drawing/2014/main" id="{BEF782EE-6DD3-799A-001D-C85911B7B1A6}"/>
              </a:ext>
            </a:extLst>
          </p:cNvPr>
          <p:cNvSpPr>
            <a:spLocks noGrp="1"/>
          </p:cNvSpPr>
          <p:nvPr>
            <p:ph type="sldNum" sz="quarter" idx="12"/>
          </p:nvPr>
        </p:nvSpPr>
        <p:spPr>
          <a:xfrm>
            <a:off x="7870410" y="6223828"/>
            <a:ext cx="406400" cy="312439"/>
          </a:xfrm>
        </p:spPr>
        <p:txBody>
          <a:bodyPr vert="horz" lIns="91440" tIns="45720" rIns="91440" bIns="45720" rtlCol="0" anchor="ctr">
            <a:normAutofit/>
          </a:bodyPr>
          <a:lstStyle/>
          <a:p>
            <a:pPr algn="r" rtl="0">
              <a:spcAft>
                <a:spcPts val="600"/>
              </a:spcAft>
            </a:pPr>
            <a:fld id="{0FD36CA5-7693-4C89-B9C7-276A2083C9F1}" type="slidenum">
              <a:rPr sz="1200">
                <a:solidFill>
                  <a:schemeClr val="tx1"/>
                </a:solidFill>
              </a:rPr>
              <a:pPr>
                <a:spcAft>
                  <a:spcPts val="600"/>
                </a:spcAft>
              </a:pPr>
              <a:t>64</a:t>
            </a:fld>
            <a:endParaRPr lang="es" sz="1200" dirty="0">
              <a:solidFill>
                <a:schemeClr val="tx1"/>
              </a:solidFill>
            </a:endParaRPr>
          </a:p>
        </p:txBody>
      </p:sp>
      <p:pic>
        <p:nvPicPr>
          <p:cNvPr id="6" name="Picture 5">
            <a:extLst>
              <a:ext uri="{FF2B5EF4-FFF2-40B4-BE49-F238E27FC236}">
                <a16:creationId xmlns:a16="http://schemas.microsoft.com/office/drawing/2014/main" id="{ECD2BC56-813A-E649-11B4-8FF7E1219038}"/>
              </a:ext>
            </a:extLst>
          </p:cNvPr>
          <p:cNvPicPr>
            <a:picLocks noChangeAspect="1"/>
          </p:cNvPicPr>
          <p:nvPr/>
        </p:nvPicPr>
        <p:blipFill>
          <a:blip r:embed="rId4"/>
          <a:stretch>
            <a:fillRect/>
          </a:stretch>
        </p:blipFill>
        <p:spPr>
          <a:xfrm>
            <a:off x="236856" y="1633317"/>
            <a:ext cx="4572000" cy="3314700"/>
          </a:xfrm>
          <a:prstGeom prst="rect">
            <a:avLst/>
          </a:prstGeom>
        </p:spPr>
      </p:pic>
      <p:sp>
        <p:nvSpPr>
          <p:cNvPr id="7" name="TextBox 6">
            <a:extLst>
              <a:ext uri="{FF2B5EF4-FFF2-40B4-BE49-F238E27FC236}">
                <a16:creationId xmlns:a16="http://schemas.microsoft.com/office/drawing/2014/main" id="{002DCACE-2E6C-25DC-03AE-4F02F88DDBFE}"/>
              </a:ext>
            </a:extLst>
          </p:cNvPr>
          <p:cNvSpPr txBox="1"/>
          <p:nvPr/>
        </p:nvSpPr>
        <p:spPr>
          <a:xfrm rot="20819300">
            <a:off x="658847" y="2967335"/>
            <a:ext cx="3949998" cy="923330"/>
          </a:xfrm>
          <a:prstGeom prst="rect">
            <a:avLst/>
          </a:prstGeom>
          <a:noFill/>
        </p:spPr>
        <p:txBody>
          <a:bodyPr wrap="square" rtlCol="0">
            <a:spAutoFit/>
          </a:bodyPr>
          <a:lstStyle/>
          <a:p>
            <a:r>
              <a:rPr lang="es-AR" sz="5400" i="1" dirty="0"/>
              <a:t>¡</a:t>
            </a:r>
            <a:r>
              <a:rPr lang="es-AR" sz="5400" b="1" i="1" dirty="0"/>
              <a:t>Recuérdelo</a:t>
            </a:r>
            <a:r>
              <a:rPr lang="es-AR" sz="5400" i="1" dirty="0"/>
              <a:t>!</a:t>
            </a:r>
          </a:p>
        </p:txBody>
      </p:sp>
    </p:spTree>
    <p:extLst>
      <p:ext uri="{BB962C8B-B14F-4D97-AF65-F5344CB8AC3E}">
        <p14:creationId xmlns:p14="http://schemas.microsoft.com/office/powerpoint/2010/main" val="20109734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25575">
        <p15:prstTrans prst="peelOff"/>
      </p:transition>
    </mc:Choice>
    <mc:Fallback xmlns="">
      <p:transition spd="slow" advTm="25575">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09C0BCD-BEE9-423F-A51C-BCCD8E5EAA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3355" y="243840"/>
            <a:ext cx="879348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9998D094-42B2-42BA-AA14-E8FBE073A5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3355" y="243840"/>
            <a:ext cx="879348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a:extLst>
              <a:ext uri="{FF2B5EF4-FFF2-40B4-BE49-F238E27FC236}">
                <a16:creationId xmlns:a16="http://schemas.microsoft.com/office/drawing/2014/main" id="{8465D64B-59F4-4BDC-B833-A17EF1E0469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83995" y="3733800"/>
            <a:ext cx="6172200"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63FE6F10-B3AD-4403-94CA-F511552869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3355" y="243840"/>
            <a:ext cx="8791575" cy="6377939"/>
          </a:xfrm>
          <a:prstGeom prst="rect">
            <a:avLst/>
          </a:prstGeom>
          <a:solidFill>
            <a:schemeClr val="bg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useBgFill="1">
        <p:nvSpPr>
          <p:cNvPr id="18" name="Rectangle 17">
            <a:extLst>
              <a:ext uri="{FF2B5EF4-FFF2-40B4-BE49-F238E27FC236}">
                <a16:creationId xmlns:a16="http://schemas.microsoft.com/office/drawing/2014/main" id="{364D6A39-A4F7-4B00-9F42-3BC67177DB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4708" y="246887"/>
            <a:ext cx="3298316" cy="6377939"/>
          </a:xfrm>
          <a:prstGeom prst="rect">
            <a:avLst/>
          </a:prstGeom>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cxnSp>
        <p:nvCxnSpPr>
          <p:cNvPr id="20" name="Straight Connector 19">
            <a:extLst>
              <a:ext uri="{FF2B5EF4-FFF2-40B4-BE49-F238E27FC236}">
                <a16:creationId xmlns:a16="http://schemas.microsoft.com/office/drawing/2014/main" id="{13553ADF-88A1-4645-B819-890CA3DF7D5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277713" y="4405863"/>
            <a:ext cx="2072306"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B5D0D97D-7911-4A25-88E2-4D81FD4AB2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1450" y="246888"/>
            <a:ext cx="8793480" cy="6377939"/>
          </a:xfrm>
          <a:prstGeom prst="rect">
            <a:avLst/>
          </a:pr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B9321A3B-E588-450D-9C11-2D08E4279BC0}"/>
              </a:ext>
            </a:extLst>
          </p:cNvPr>
          <p:cNvSpPr>
            <a:spLocks noGrp="1"/>
          </p:cNvSpPr>
          <p:nvPr>
            <p:ph type="title"/>
          </p:nvPr>
        </p:nvSpPr>
        <p:spPr>
          <a:xfrm>
            <a:off x="6162003" y="1871065"/>
            <a:ext cx="2335025" cy="2438400"/>
          </a:xfrm>
        </p:spPr>
        <p:txBody>
          <a:bodyPr vert="horz" lIns="91440" tIns="45720" rIns="91440" bIns="45720" rtlCol="0" anchor="b">
            <a:normAutofit fontScale="90000"/>
          </a:bodyPr>
          <a:lstStyle/>
          <a:p>
            <a:pPr defTabSz="914400" rtl="0">
              <a:lnSpc>
                <a:spcPct val="85000"/>
              </a:lnSpc>
            </a:pPr>
            <a:r>
              <a:rPr lang="es" sz="3600" b="1" i="0" u="none" cap="all" baseline="0">
                <a:solidFill>
                  <a:srgbClr val="FFFFFF"/>
                </a:solidFill>
              </a:rPr>
              <a:t>Atención </a:t>
            </a:r>
            <a:br>
              <a:rPr lang="es" sz="3600" cap="all">
                <a:solidFill>
                  <a:srgbClr val="FFFFFF"/>
                </a:solidFill>
              </a:rPr>
            </a:br>
            <a:r>
              <a:rPr lang="es" sz="3600" b="1" i="0" u="none" cap="all" baseline="0">
                <a:solidFill>
                  <a:srgbClr val="FFFFFF"/>
                </a:solidFill>
              </a:rPr>
              <a:t>Centrada en la Persona</a:t>
            </a:r>
            <a:br>
              <a:rPr lang="es" sz="3600" cap="all">
                <a:solidFill>
                  <a:srgbClr val="FFFFFF"/>
                </a:solidFill>
              </a:rPr>
            </a:br>
            <a:br>
              <a:rPr lang="es" sz="3600" cap="all">
                <a:solidFill>
                  <a:srgbClr val="FFFFFF"/>
                </a:solidFill>
              </a:rPr>
            </a:br>
            <a:r>
              <a:rPr lang="es" sz="3600" b="1" i="0" u="none" cap="all" baseline="0">
                <a:solidFill>
                  <a:srgbClr val="FFFFFF"/>
                </a:solidFill>
              </a:rPr>
              <a:t> Sección V  </a:t>
            </a:r>
          </a:p>
        </p:txBody>
      </p:sp>
      <p:pic>
        <p:nvPicPr>
          <p:cNvPr id="5" name="Picture 4" descr="Icono&#10;&#10;Descripción generada automáticamente">
            <a:extLst>
              <a:ext uri="{FF2B5EF4-FFF2-40B4-BE49-F238E27FC236}">
                <a16:creationId xmlns:a16="http://schemas.microsoft.com/office/drawing/2014/main" id="{B72628FD-6E00-406F-81EA-7807D693D25C}"/>
              </a:ext>
            </a:extLst>
          </p:cNvPr>
          <p:cNvPicPr>
            <a:picLocks noChangeAspect="1"/>
          </p:cNvPicPr>
          <p:nvPr/>
        </p:nvPicPr>
        <p:blipFill rotWithShape="1">
          <a:blip r:embed="rId3"/>
          <a:srcRect l="5956" r="5844" b="3"/>
          <a:stretch/>
        </p:blipFill>
        <p:spPr>
          <a:xfrm>
            <a:off x="654048" y="857675"/>
            <a:ext cx="4534182" cy="5140669"/>
          </a:xfrm>
          <a:prstGeom prst="rect">
            <a:avLst/>
          </a:prstGeom>
        </p:spPr>
      </p:pic>
      <p:pic>
        <p:nvPicPr>
          <p:cNvPr id="6" name="Content Placeholder 10" descr="Una imagen que contiene texto&#10;&#10;Descripción generada automáticamente">
            <a:extLst>
              <a:ext uri="{FF2B5EF4-FFF2-40B4-BE49-F238E27FC236}">
                <a16:creationId xmlns:a16="http://schemas.microsoft.com/office/drawing/2014/main" id="{3BB86EF4-F679-5F01-1A53-B2FEEA5E7AB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5494" y="5994594"/>
            <a:ext cx="1133001" cy="594360"/>
          </a:xfrm>
          <a:prstGeom prst="rect">
            <a:avLst/>
          </a:prstGeom>
        </p:spPr>
      </p:pic>
      <p:sp>
        <p:nvSpPr>
          <p:cNvPr id="7" name="Slide Number Placeholder 3">
            <a:extLst>
              <a:ext uri="{FF2B5EF4-FFF2-40B4-BE49-F238E27FC236}">
                <a16:creationId xmlns:a16="http://schemas.microsoft.com/office/drawing/2014/main" id="{B13E80B0-7E51-8DBE-B534-F1F55B23E0CF}"/>
              </a:ext>
            </a:extLst>
          </p:cNvPr>
          <p:cNvSpPr>
            <a:spLocks noGrp="1"/>
          </p:cNvSpPr>
          <p:nvPr>
            <p:ph type="sldNum" sz="quarter" idx="12"/>
          </p:nvPr>
        </p:nvSpPr>
        <p:spPr>
          <a:xfrm>
            <a:off x="7870410" y="6223828"/>
            <a:ext cx="406400" cy="312439"/>
          </a:xfrm>
        </p:spPr>
        <p:txBody>
          <a:bodyPr vert="horz" lIns="91440" tIns="45720" rIns="91440" bIns="45720" rtlCol="0" anchor="ctr">
            <a:normAutofit/>
          </a:bodyPr>
          <a:lstStyle/>
          <a:p>
            <a:pPr algn="r" rtl="0">
              <a:spcAft>
                <a:spcPts val="600"/>
              </a:spcAft>
            </a:pPr>
            <a:fld id="{0FD36CA5-7693-4C89-B9C7-276A2083C9F1}" type="slidenum">
              <a:rPr sz="1200">
                <a:solidFill>
                  <a:schemeClr val="tx1"/>
                </a:solidFill>
              </a:rPr>
              <a:pPr>
                <a:spcAft>
                  <a:spcPts val="600"/>
                </a:spcAft>
              </a:pPr>
              <a:t>65</a:t>
            </a:fld>
            <a:endParaRPr lang="es" sz="1200" dirty="0">
              <a:solidFill>
                <a:schemeClr val="tx1"/>
              </a:solidFill>
            </a:endParaRPr>
          </a:p>
        </p:txBody>
      </p:sp>
    </p:spTree>
    <p:extLst>
      <p:ext uri="{BB962C8B-B14F-4D97-AF65-F5344CB8AC3E}">
        <p14:creationId xmlns:p14="http://schemas.microsoft.com/office/powerpoint/2010/main" val="36111011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7556">
        <p15:prstTrans prst="peelOff"/>
      </p:transition>
    </mc:Choice>
    <mc:Fallback xmlns="">
      <p:transition spd="slow" advTm="7556">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EB3C453-B485-4F07-841B-918D40331D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3355" y="243840"/>
            <a:ext cx="879348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135A3D9A-FA77-4B1F-AD97-44F12E8DEADB}"/>
              </a:ext>
            </a:extLst>
          </p:cNvPr>
          <p:cNvSpPr>
            <a:spLocks noGrp="1"/>
          </p:cNvSpPr>
          <p:nvPr>
            <p:ph type="title"/>
          </p:nvPr>
        </p:nvSpPr>
        <p:spPr>
          <a:xfrm>
            <a:off x="489858" y="609599"/>
            <a:ext cx="2523284" cy="5606143"/>
          </a:xfrm>
        </p:spPr>
        <p:txBody>
          <a:bodyPr vert="horz" lIns="91440" tIns="45720" rIns="91440" bIns="45720" rtlCol="0" anchor="ctr">
            <a:normAutofit/>
          </a:bodyPr>
          <a:lstStyle/>
          <a:p>
            <a:pPr defTabSz="914400" rtl="0"/>
            <a:r>
              <a:rPr lang="es" sz="4200" b="1" i="0" u="none" baseline="0" dirty="0"/>
              <a:t>Atención Centrada en la Persona</a:t>
            </a:r>
          </a:p>
        </p:txBody>
      </p:sp>
      <p:graphicFrame>
        <p:nvGraphicFramePr>
          <p:cNvPr id="6" name="Text Placeholder 2">
            <a:extLst>
              <a:ext uri="{FF2B5EF4-FFF2-40B4-BE49-F238E27FC236}">
                <a16:creationId xmlns:a16="http://schemas.microsoft.com/office/drawing/2014/main" id="{443F25DA-229D-17C3-B812-96F31FBB49CA}"/>
              </a:ext>
            </a:extLst>
          </p:cNvPr>
          <p:cNvGraphicFramePr/>
          <p:nvPr>
            <p:extLst>
              <p:ext uri="{D42A27DB-BD31-4B8C-83A1-F6EECF244321}">
                <p14:modId xmlns:p14="http://schemas.microsoft.com/office/powerpoint/2010/main" val="1251889695"/>
              </p:ext>
            </p:extLst>
          </p:nvPr>
        </p:nvGraphicFramePr>
        <p:xfrm>
          <a:off x="3200400" y="685800"/>
          <a:ext cx="5453742" cy="5257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Content Placeholder 10" descr="Una imagen que contiene texto&#10;&#10;Descripción generada automáticamente">
            <a:extLst>
              <a:ext uri="{FF2B5EF4-FFF2-40B4-BE49-F238E27FC236}">
                <a16:creationId xmlns:a16="http://schemas.microsoft.com/office/drawing/2014/main" id="{74334BB0-6705-FFCF-8266-AE439C5E4CF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85494" y="5994594"/>
            <a:ext cx="1133001" cy="594360"/>
          </a:xfrm>
          <a:prstGeom prst="rect">
            <a:avLst/>
          </a:prstGeom>
        </p:spPr>
      </p:pic>
      <p:sp>
        <p:nvSpPr>
          <p:cNvPr id="5" name="Slide Number Placeholder 3">
            <a:extLst>
              <a:ext uri="{FF2B5EF4-FFF2-40B4-BE49-F238E27FC236}">
                <a16:creationId xmlns:a16="http://schemas.microsoft.com/office/drawing/2014/main" id="{716A2CA0-52FB-2962-798A-0E0CAF32C5D2}"/>
              </a:ext>
            </a:extLst>
          </p:cNvPr>
          <p:cNvSpPr>
            <a:spLocks noGrp="1"/>
          </p:cNvSpPr>
          <p:nvPr>
            <p:ph type="sldNum" sz="quarter" idx="12"/>
          </p:nvPr>
        </p:nvSpPr>
        <p:spPr>
          <a:xfrm>
            <a:off x="7870410" y="6223828"/>
            <a:ext cx="406400" cy="312439"/>
          </a:xfrm>
        </p:spPr>
        <p:txBody>
          <a:bodyPr vert="horz" lIns="91440" tIns="45720" rIns="91440" bIns="45720" rtlCol="0" anchor="ctr">
            <a:normAutofit/>
          </a:bodyPr>
          <a:lstStyle/>
          <a:p>
            <a:pPr algn="r" rtl="0">
              <a:spcAft>
                <a:spcPts val="600"/>
              </a:spcAft>
            </a:pPr>
            <a:fld id="{0FD36CA5-7693-4C89-B9C7-276A2083C9F1}" type="slidenum">
              <a:rPr sz="1200">
                <a:solidFill>
                  <a:schemeClr val="tx1"/>
                </a:solidFill>
              </a:rPr>
              <a:pPr>
                <a:spcAft>
                  <a:spcPts val="600"/>
                </a:spcAft>
              </a:pPr>
              <a:t>66</a:t>
            </a:fld>
            <a:endParaRPr lang="es" sz="1200" dirty="0">
              <a:solidFill>
                <a:schemeClr val="tx1"/>
              </a:solidFill>
            </a:endParaRPr>
          </a:p>
        </p:txBody>
      </p:sp>
    </p:spTree>
    <p:extLst>
      <p:ext uri="{BB962C8B-B14F-4D97-AF65-F5344CB8AC3E}">
        <p14:creationId xmlns:p14="http://schemas.microsoft.com/office/powerpoint/2010/main" val="1318572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575">
        <p15:prstTrans prst="peelOff"/>
      </p:transition>
    </mc:Choice>
    <mc:Fallback xmlns="">
      <p:transition spd="slow" advTm="40575">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EB3C453-B485-4F07-841B-918D40331D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3355" y="243840"/>
            <a:ext cx="879348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5627A933-622D-4895-8D69-A9E0C7BC3109}"/>
              </a:ext>
            </a:extLst>
          </p:cNvPr>
          <p:cNvSpPr>
            <a:spLocks noGrp="1"/>
          </p:cNvSpPr>
          <p:nvPr>
            <p:ph type="title"/>
          </p:nvPr>
        </p:nvSpPr>
        <p:spPr>
          <a:xfrm>
            <a:off x="173355" y="269045"/>
            <a:ext cx="8090535" cy="634183"/>
          </a:xfrm>
        </p:spPr>
        <p:txBody>
          <a:bodyPr vert="horz" lIns="91440" tIns="45720" rIns="91440" bIns="45720" rtlCol="0" anchor="ctr">
            <a:normAutofit fontScale="90000"/>
          </a:bodyPr>
          <a:lstStyle/>
          <a:p>
            <a:pPr algn="l" defTabSz="914400" rtl="0"/>
            <a:r>
              <a:rPr lang="es" sz="4400" b="0" i="0" u="none" baseline="0" dirty="0"/>
              <a:t>	</a:t>
            </a:r>
            <a:r>
              <a:rPr lang="es" sz="4400" b="1" i="0" u="none" baseline="0" dirty="0"/>
              <a:t>Principios Centrados en la Persona </a:t>
            </a:r>
          </a:p>
        </p:txBody>
      </p:sp>
      <p:graphicFrame>
        <p:nvGraphicFramePr>
          <p:cNvPr id="6" name="Text Placeholder 2">
            <a:extLst>
              <a:ext uri="{FF2B5EF4-FFF2-40B4-BE49-F238E27FC236}">
                <a16:creationId xmlns:a16="http://schemas.microsoft.com/office/drawing/2014/main" id="{06605AA0-B730-4691-D140-74B13B2101C2}"/>
              </a:ext>
            </a:extLst>
          </p:cNvPr>
          <p:cNvGraphicFramePr/>
          <p:nvPr>
            <p:extLst>
              <p:ext uri="{D42A27DB-BD31-4B8C-83A1-F6EECF244321}">
                <p14:modId xmlns:p14="http://schemas.microsoft.com/office/powerpoint/2010/main" val="3217764400"/>
              </p:ext>
            </p:extLst>
          </p:nvPr>
        </p:nvGraphicFramePr>
        <p:xfrm>
          <a:off x="569595" y="884604"/>
          <a:ext cx="80010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Content Placeholder 10" descr="Una imagen que contiene texto&#10;&#10;Descripción generada automáticamente">
            <a:extLst>
              <a:ext uri="{FF2B5EF4-FFF2-40B4-BE49-F238E27FC236}">
                <a16:creationId xmlns:a16="http://schemas.microsoft.com/office/drawing/2014/main" id="{8FAEBEB8-3583-A611-3931-129DBF5EDFA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85494" y="5994594"/>
            <a:ext cx="1133001" cy="594360"/>
          </a:xfrm>
          <a:prstGeom prst="rect">
            <a:avLst/>
          </a:prstGeom>
        </p:spPr>
      </p:pic>
      <p:sp>
        <p:nvSpPr>
          <p:cNvPr id="7" name="Slide Number Placeholder 3">
            <a:extLst>
              <a:ext uri="{FF2B5EF4-FFF2-40B4-BE49-F238E27FC236}">
                <a16:creationId xmlns:a16="http://schemas.microsoft.com/office/drawing/2014/main" id="{2ADE8FD4-9565-3C90-A31A-F58C3B6F53E7}"/>
              </a:ext>
            </a:extLst>
          </p:cNvPr>
          <p:cNvSpPr>
            <a:spLocks noGrp="1"/>
          </p:cNvSpPr>
          <p:nvPr>
            <p:ph type="sldNum" sz="quarter" idx="12"/>
          </p:nvPr>
        </p:nvSpPr>
        <p:spPr>
          <a:xfrm>
            <a:off x="7870410" y="6223828"/>
            <a:ext cx="406400" cy="312439"/>
          </a:xfrm>
        </p:spPr>
        <p:txBody>
          <a:bodyPr vert="horz" lIns="91440" tIns="45720" rIns="91440" bIns="45720" rtlCol="0" anchor="ctr">
            <a:normAutofit/>
          </a:bodyPr>
          <a:lstStyle/>
          <a:p>
            <a:pPr algn="r" rtl="0">
              <a:spcAft>
                <a:spcPts val="600"/>
              </a:spcAft>
            </a:pPr>
            <a:fld id="{0FD36CA5-7693-4C89-B9C7-276A2083C9F1}" type="slidenum">
              <a:rPr sz="1200">
                <a:solidFill>
                  <a:schemeClr val="tx1"/>
                </a:solidFill>
              </a:rPr>
              <a:pPr>
                <a:spcAft>
                  <a:spcPts val="600"/>
                </a:spcAft>
              </a:pPr>
              <a:t>67</a:t>
            </a:fld>
            <a:endParaRPr lang="es" sz="1200" dirty="0">
              <a:solidFill>
                <a:schemeClr val="tx1"/>
              </a:solidFill>
            </a:endParaRPr>
          </a:p>
        </p:txBody>
      </p:sp>
    </p:spTree>
    <p:extLst>
      <p:ext uri="{BB962C8B-B14F-4D97-AF65-F5344CB8AC3E}">
        <p14:creationId xmlns:p14="http://schemas.microsoft.com/office/powerpoint/2010/main" val="36160728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27084">
        <p15:prstTrans prst="peelOff"/>
      </p:transition>
    </mc:Choice>
    <mc:Fallback xmlns="">
      <p:transition spd="slow" advTm="27084">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9CBD3C9-4E66-426D-948E-7CF4778107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3355" y="243840"/>
            <a:ext cx="879348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B086532B-5A3E-44A5-A0C2-22A0DB316C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3355" y="243840"/>
            <a:ext cx="879348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F9374F3A-9E94-4E09-83A1-731CD6792A68}"/>
              </a:ext>
            </a:extLst>
          </p:cNvPr>
          <p:cNvSpPr>
            <a:spLocks noGrp="1"/>
          </p:cNvSpPr>
          <p:nvPr>
            <p:ph type="title"/>
          </p:nvPr>
        </p:nvSpPr>
        <p:spPr>
          <a:xfrm>
            <a:off x="381000" y="234240"/>
            <a:ext cx="8382000" cy="1213560"/>
          </a:xfrm>
        </p:spPr>
        <p:txBody>
          <a:bodyPr vert="horz" lIns="91440" tIns="45720" rIns="91440" bIns="45720" rtlCol="0" anchor="ctr">
            <a:normAutofit fontScale="90000"/>
          </a:bodyPr>
          <a:lstStyle/>
          <a:p>
            <a:pPr algn="l" defTabSz="914400" rtl="0"/>
            <a:r>
              <a:rPr lang="es" sz="4400" b="1" i="0" u="none" baseline="0" dirty="0"/>
              <a:t>Brindar Atención Centrada en la Persona</a:t>
            </a:r>
          </a:p>
        </p:txBody>
      </p:sp>
      <p:sp>
        <p:nvSpPr>
          <p:cNvPr id="3" name="Text Placeholder 2">
            <a:extLst>
              <a:ext uri="{FF2B5EF4-FFF2-40B4-BE49-F238E27FC236}">
                <a16:creationId xmlns:a16="http://schemas.microsoft.com/office/drawing/2014/main" id="{045FF3A5-2E76-46F0-AE76-6BB7032AA46F}"/>
              </a:ext>
            </a:extLst>
          </p:cNvPr>
          <p:cNvSpPr>
            <a:spLocks noGrp="1"/>
          </p:cNvSpPr>
          <p:nvPr>
            <p:ph type="body" idx="1"/>
          </p:nvPr>
        </p:nvSpPr>
        <p:spPr>
          <a:xfrm>
            <a:off x="530298" y="1371600"/>
            <a:ext cx="5565702" cy="4724400"/>
          </a:xfrm>
        </p:spPr>
        <p:txBody>
          <a:bodyPr vert="horz" lIns="91440" tIns="45720" rIns="91440" bIns="45720" rtlCol="0">
            <a:normAutofit/>
          </a:bodyPr>
          <a:lstStyle/>
          <a:p>
            <a:pPr marL="0" algn="l" defTabSz="914400" rtl="0"/>
            <a:r>
              <a:rPr lang="es" sz="3600" b="1" i="0" u="none" baseline="0" dirty="0"/>
              <a:t>Requiere:</a:t>
            </a:r>
          </a:p>
          <a:p>
            <a:pPr marL="491490" indent="-182880" algn="l" defTabSz="914400" rtl="0">
              <a:buFont typeface="Corbel" pitchFamily="34" charset="0"/>
              <a:buChar char="•"/>
            </a:pPr>
            <a:r>
              <a:rPr lang="es" sz="2500" b="0" i="0" u="none" baseline="0" dirty="0"/>
              <a:t>Tomarse el </a:t>
            </a:r>
            <a:r>
              <a:rPr lang="es" sz="2500" b="1" i="1" u="none" baseline="0" dirty="0"/>
              <a:t>tiempo </a:t>
            </a:r>
            <a:r>
              <a:rPr lang="es" sz="2500" b="0" i="0" u="none" baseline="0" dirty="0"/>
              <a:t>para comprender lo que es importante para el(la) participante </a:t>
            </a:r>
          </a:p>
          <a:p>
            <a:pPr marL="491490" indent="-182880" algn="l" defTabSz="914400" rtl="0">
              <a:buFont typeface="Corbel" pitchFamily="34" charset="0"/>
              <a:buChar char="•"/>
            </a:pPr>
            <a:r>
              <a:rPr lang="es" sz="2500" b="0" i="0" u="none" baseline="0" dirty="0"/>
              <a:t>Generar</a:t>
            </a:r>
            <a:r>
              <a:rPr lang="es" sz="2500" b="1" i="1" u="none" baseline="0" dirty="0"/>
              <a:t> confianza</a:t>
            </a:r>
            <a:r>
              <a:rPr lang="es" sz="2500" b="0" i="0" u="none" baseline="0" dirty="0"/>
              <a:t> con el(la) participante y trabajar juntos </a:t>
            </a:r>
          </a:p>
          <a:p>
            <a:pPr marL="491490" indent="-182880" algn="l" defTabSz="914400" rtl="0">
              <a:buFont typeface="Corbel" pitchFamily="34" charset="0"/>
              <a:buChar char="•"/>
            </a:pPr>
            <a:r>
              <a:rPr lang="es" sz="2500" b="1" i="1" u="none" baseline="0" dirty="0"/>
              <a:t>Familiarizarse </a:t>
            </a:r>
            <a:r>
              <a:rPr lang="es" sz="2500" b="0" i="0" u="none" baseline="0" dirty="0"/>
              <a:t>con el PCSP del(de la) participante </a:t>
            </a:r>
          </a:p>
          <a:p>
            <a:pPr marL="491490" indent="-182880" algn="l" defTabSz="914400" rtl="0">
              <a:buFont typeface="Corbel" pitchFamily="34" charset="0"/>
              <a:buChar char="•"/>
            </a:pPr>
            <a:r>
              <a:rPr lang="es" sz="2500" b="1" i="1" u="none" baseline="0" dirty="0"/>
              <a:t>Respetar </a:t>
            </a:r>
            <a:r>
              <a:rPr lang="es" sz="2500" b="0" i="0" u="none" baseline="0" dirty="0"/>
              <a:t>la elección del(de la) participante  </a:t>
            </a:r>
          </a:p>
          <a:p>
            <a:pPr marL="491490" indent="-182880" algn="l" defTabSz="914400" rtl="0">
              <a:buFont typeface="Corbel" pitchFamily="34" charset="0"/>
              <a:buChar char="•"/>
            </a:pPr>
            <a:r>
              <a:rPr lang="es" sz="2500" b="1" i="1" u="none" baseline="0" dirty="0"/>
              <a:t>Empoderar</a:t>
            </a:r>
            <a:r>
              <a:rPr lang="es" sz="2500" b="0" i="0" u="none" baseline="0" dirty="0"/>
              <a:t> al(a la) participante </a:t>
            </a:r>
          </a:p>
        </p:txBody>
      </p:sp>
      <p:pic>
        <p:nvPicPr>
          <p:cNvPr id="8" name="Graphic 7" descr="Apretón de manos">
            <a:extLst>
              <a:ext uri="{FF2B5EF4-FFF2-40B4-BE49-F238E27FC236}">
                <a16:creationId xmlns:a16="http://schemas.microsoft.com/office/drawing/2014/main" id="{CDDB92B5-55DC-68E9-2CCB-6044907BCC5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172200" y="1981200"/>
            <a:ext cx="2590800" cy="2819399"/>
          </a:xfrm>
          <a:prstGeom prst="rect">
            <a:avLst/>
          </a:prstGeom>
        </p:spPr>
      </p:pic>
      <p:pic>
        <p:nvPicPr>
          <p:cNvPr id="6" name="Content Placeholder 10" descr="Una imagen que contiene texto&#10;&#10;Descripción generada automáticamente">
            <a:extLst>
              <a:ext uri="{FF2B5EF4-FFF2-40B4-BE49-F238E27FC236}">
                <a16:creationId xmlns:a16="http://schemas.microsoft.com/office/drawing/2014/main" id="{3C323D91-3874-66E5-7435-18C70ABB4B7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5494" y="5994594"/>
            <a:ext cx="1133001" cy="594360"/>
          </a:xfrm>
          <a:prstGeom prst="rect">
            <a:avLst/>
          </a:prstGeom>
        </p:spPr>
      </p:pic>
      <p:sp>
        <p:nvSpPr>
          <p:cNvPr id="7" name="Slide Number Placeholder 3">
            <a:extLst>
              <a:ext uri="{FF2B5EF4-FFF2-40B4-BE49-F238E27FC236}">
                <a16:creationId xmlns:a16="http://schemas.microsoft.com/office/drawing/2014/main" id="{70247F87-FDBB-4D1A-DA89-31A7EC7D4AED}"/>
              </a:ext>
            </a:extLst>
          </p:cNvPr>
          <p:cNvSpPr>
            <a:spLocks noGrp="1"/>
          </p:cNvSpPr>
          <p:nvPr>
            <p:ph type="sldNum" sz="quarter" idx="12"/>
          </p:nvPr>
        </p:nvSpPr>
        <p:spPr>
          <a:xfrm>
            <a:off x="7870410" y="6223828"/>
            <a:ext cx="406400" cy="312439"/>
          </a:xfrm>
        </p:spPr>
        <p:txBody>
          <a:bodyPr vert="horz" lIns="91440" tIns="45720" rIns="91440" bIns="45720" rtlCol="0" anchor="ctr">
            <a:normAutofit/>
          </a:bodyPr>
          <a:lstStyle/>
          <a:p>
            <a:pPr algn="r" rtl="0">
              <a:spcAft>
                <a:spcPts val="600"/>
              </a:spcAft>
            </a:pPr>
            <a:fld id="{0FD36CA5-7693-4C89-B9C7-276A2083C9F1}" type="slidenum">
              <a:rPr sz="1200">
                <a:solidFill>
                  <a:schemeClr val="tx1"/>
                </a:solidFill>
              </a:rPr>
              <a:pPr>
                <a:spcAft>
                  <a:spcPts val="600"/>
                </a:spcAft>
              </a:pPr>
              <a:t>68</a:t>
            </a:fld>
            <a:endParaRPr lang="es" sz="1200" dirty="0">
              <a:solidFill>
                <a:schemeClr val="tx1"/>
              </a:solidFill>
            </a:endParaRPr>
          </a:p>
        </p:txBody>
      </p:sp>
    </p:spTree>
    <p:extLst>
      <p:ext uri="{BB962C8B-B14F-4D97-AF65-F5344CB8AC3E}">
        <p14:creationId xmlns:p14="http://schemas.microsoft.com/office/powerpoint/2010/main" val="27174840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21325">
        <p15:prstTrans prst="peelOff"/>
      </p:transition>
    </mc:Choice>
    <mc:Fallback xmlns="">
      <p:transition spd="slow" advTm="21325">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D3196D-71DC-4E67-825C-FB04EE1B7964}"/>
              </a:ext>
            </a:extLst>
          </p:cNvPr>
          <p:cNvSpPr>
            <a:spLocks noGrp="1"/>
          </p:cNvSpPr>
          <p:nvPr>
            <p:ph type="title"/>
          </p:nvPr>
        </p:nvSpPr>
        <p:spPr>
          <a:xfrm>
            <a:off x="152400" y="609600"/>
            <a:ext cx="8839200" cy="1356360"/>
          </a:xfrm>
        </p:spPr>
        <p:txBody>
          <a:bodyPr>
            <a:normAutofit fontScale="90000"/>
          </a:bodyPr>
          <a:lstStyle/>
          <a:p>
            <a:pPr rtl="0"/>
            <a:r>
              <a:rPr lang="es" b="1" i="0" u="none" baseline="0">
                <a:solidFill>
                  <a:srgbClr val="0070C0"/>
                </a:solidFill>
              </a:rPr>
              <a:t>Fin del Módulo 1 Capacitación en Atención Asistida</a:t>
            </a:r>
            <a:br>
              <a:rPr lang="es">
                <a:solidFill>
                  <a:srgbClr val="0070C0"/>
                </a:solidFill>
              </a:rPr>
            </a:br>
            <a:endParaRPr lang="es">
              <a:solidFill>
                <a:srgbClr val="0070C0"/>
              </a:solidFill>
            </a:endParaRPr>
          </a:p>
        </p:txBody>
      </p:sp>
      <p:sp>
        <p:nvSpPr>
          <p:cNvPr id="3" name="Text Placeholder 2">
            <a:extLst>
              <a:ext uri="{FF2B5EF4-FFF2-40B4-BE49-F238E27FC236}">
                <a16:creationId xmlns:a16="http://schemas.microsoft.com/office/drawing/2014/main" id="{DC8DC512-A197-415A-B437-85ABC7C20485}"/>
              </a:ext>
            </a:extLst>
          </p:cNvPr>
          <p:cNvSpPr>
            <a:spLocks noGrp="1"/>
          </p:cNvSpPr>
          <p:nvPr>
            <p:ph type="body" idx="1"/>
          </p:nvPr>
        </p:nvSpPr>
        <p:spPr>
          <a:xfrm>
            <a:off x="857251" y="2590800"/>
            <a:ext cx="7404653" cy="3505200"/>
          </a:xfrm>
        </p:spPr>
        <p:txBody>
          <a:bodyPr>
            <a:normAutofit fontScale="92500"/>
          </a:bodyPr>
          <a:lstStyle/>
          <a:p>
            <a:pPr algn="l" rtl="0"/>
            <a:r>
              <a:rPr lang="es" b="1" i="0" u="none" baseline="0"/>
              <a:t>Gracias por asistir al Módulo 1 de la Capacitación sobre Atención Asistida de DAIL</a:t>
            </a:r>
          </a:p>
          <a:p>
            <a:endParaRPr lang="es" dirty="0"/>
          </a:p>
          <a:p>
            <a:pPr algn="l" rtl="0"/>
            <a:r>
              <a:rPr lang="es" b="1" i="0" u="none" baseline="0"/>
              <a:t>El siguiente paso es completar el Módulo 1 de Atención Asistida: formulario de reconocimiento y evaluación de verificación de conocimientos (cuestionario)</a:t>
            </a:r>
          </a:p>
          <a:p>
            <a:endParaRPr lang="es" dirty="0"/>
          </a:p>
          <a:p>
            <a:pPr lvl="3" algn="l" rtl="0"/>
            <a:endParaRPr lang="es" dirty="0"/>
          </a:p>
          <a:p>
            <a:pPr marL="34290" indent="0" algn="l" rtl="0">
              <a:buNone/>
            </a:pPr>
            <a:endParaRPr lang="es" dirty="0"/>
          </a:p>
        </p:txBody>
      </p:sp>
      <p:pic>
        <p:nvPicPr>
          <p:cNvPr id="6" name="Content Placeholder 10" descr="Una imagen que contiene texto&#10;&#10;Descripción generada automáticamente">
            <a:extLst>
              <a:ext uri="{FF2B5EF4-FFF2-40B4-BE49-F238E27FC236}">
                <a16:creationId xmlns:a16="http://schemas.microsoft.com/office/drawing/2014/main" id="{A160EF2A-4545-93EB-F9DD-BAA75E82EB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494" y="5994594"/>
            <a:ext cx="1133001" cy="594360"/>
          </a:xfrm>
          <a:prstGeom prst="rect">
            <a:avLst/>
          </a:prstGeom>
        </p:spPr>
      </p:pic>
      <p:sp>
        <p:nvSpPr>
          <p:cNvPr id="7" name="Slide Number Placeholder 3">
            <a:extLst>
              <a:ext uri="{FF2B5EF4-FFF2-40B4-BE49-F238E27FC236}">
                <a16:creationId xmlns:a16="http://schemas.microsoft.com/office/drawing/2014/main" id="{D0587F8E-FDB8-D30F-2355-2E6CBA2BCC89}"/>
              </a:ext>
            </a:extLst>
          </p:cNvPr>
          <p:cNvSpPr>
            <a:spLocks noGrp="1"/>
          </p:cNvSpPr>
          <p:nvPr>
            <p:ph type="sldNum" sz="quarter" idx="12"/>
          </p:nvPr>
        </p:nvSpPr>
        <p:spPr>
          <a:xfrm>
            <a:off x="7870410" y="6223828"/>
            <a:ext cx="406400" cy="312439"/>
          </a:xfrm>
        </p:spPr>
        <p:txBody>
          <a:bodyPr vert="horz" lIns="91440" tIns="45720" rIns="91440" bIns="45720" rtlCol="0" anchor="ctr">
            <a:normAutofit/>
          </a:bodyPr>
          <a:lstStyle/>
          <a:p>
            <a:pPr algn="r" rtl="0">
              <a:spcAft>
                <a:spcPts val="600"/>
              </a:spcAft>
            </a:pPr>
            <a:fld id="{0FD36CA5-7693-4C89-B9C7-276A2083C9F1}" type="slidenum">
              <a:rPr sz="1200">
                <a:solidFill>
                  <a:schemeClr val="tx1"/>
                </a:solidFill>
              </a:rPr>
              <a:pPr>
                <a:spcAft>
                  <a:spcPts val="600"/>
                </a:spcAft>
              </a:pPr>
              <a:t>69</a:t>
            </a:fld>
            <a:endParaRPr lang="es" sz="1200" dirty="0">
              <a:solidFill>
                <a:schemeClr val="tx1"/>
              </a:solidFill>
            </a:endParaRPr>
          </a:p>
        </p:txBody>
      </p:sp>
    </p:spTree>
    <p:extLst>
      <p:ext uri="{BB962C8B-B14F-4D97-AF65-F5344CB8AC3E}">
        <p14:creationId xmlns:p14="http://schemas.microsoft.com/office/powerpoint/2010/main" val="8022130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25045">
        <p15:prstTrans prst="peelOff"/>
      </p:transition>
    </mc:Choice>
    <mc:Fallback xmlns="">
      <p:transition spd="slow" advTm="25045">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16BE2E-3DD8-4503-A9DC-B1892D3E0D5F}"/>
              </a:ext>
            </a:extLst>
          </p:cNvPr>
          <p:cNvSpPr>
            <a:spLocks noGrp="1"/>
          </p:cNvSpPr>
          <p:nvPr>
            <p:ph type="title"/>
          </p:nvPr>
        </p:nvSpPr>
        <p:spPr>
          <a:xfrm>
            <a:off x="-39991" y="1028700"/>
            <a:ext cx="2786742" cy="4800600"/>
          </a:xfrm>
        </p:spPr>
        <p:txBody>
          <a:bodyPr>
            <a:normAutofit/>
          </a:bodyPr>
          <a:lstStyle/>
          <a:p>
            <a:pPr algn="ctr" rtl="0"/>
            <a:r>
              <a:rPr lang="es" b="1" i="0" u="none" baseline="0" dirty="0">
                <a:solidFill>
                  <a:schemeClr val="tx1"/>
                </a:solidFill>
              </a:rPr>
              <a:t>Exenciones HCBS </a:t>
            </a:r>
          </a:p>
        </p:txBody>
      </p:sp>
      <p:sp>
        <p:nvSpPr>
          <p:cNvPr id="3" name="Content Placeholder 2">
            <a:extLst>
              <a:ext uri="{FF2B5EF4-FFF2-40B4-BE49-F238E27FC236}">
                <a16:creationId xmlns:a16="http://schemas.microsoft.com/office/drawing/2014/main" id="{0C865175-8F72-42D5-BA29-A7F5B41217FF}"/>
              </a:ext>
            </a:extLst>
          </p:cNvPr>
          <p:cNvSpPr>
            <a:spLocks noGrp="1"/>
          </p:cNvSpPr>
          <p:nvPr>
            <p:ph idx="1"/>
          </p:nvPr>
        </p:nvSpPr>
        <p:spPr>
          <a:xfrm>
            <a:off x="2514600" y="269047"/>
            <a:ext cx="6400800" cy="3388553"/>
          </a:xfrm>
        </p:spPr>
        <p:txBody>
          <a:bodyPr>
            <a:normAutofit lnSpcReduction="10000"/>
          </a:bodyPr>
          <a:lstStyle/>
          <a:p>
            <a:endParaRPr lang="es" dirty="0"/>
          </a:p>
          <a:p>
            <a:pPr marL="517525" indent="-457200" algn="l" rtl="0">
              <a:buFont typeface="Wingdings" panose="05000000000000000000" pitchFamily="2" charset="2"/>
              <a:buChar char="Ø"/>
            </a:pPr>
            <a:r>
              <a:rPr lang="es" sz="2800" b="0" i="0" u="none" baseline="0" dirty="0"/>
              <a:t>Los programas HCBS promueven la elección </a:t>
            </a:r>
          </a:p>
          <a:p>
            <a:pPr marL="517525" indent="-457200" algn="l" rtl="0">
              <a:buFont typeface="Wingdings" panose="05000000000000000000" pitchFamily="2" charset="2"/>
              <a:buChar char="Ø"/>
            </a:pPr>
            <a:r>
              <a:rPr lang="es" sz="2800" b="0" i="0" u="none" baseline="0" dirty="0"/>
              <a:t>Destinados a mantener a las personas seguras en sus hogares y comunidades</a:t>
            </a:r>
          </a:p>
          <a:p>
            <a:pPr marL="517525" indent="-457200" algn="l" rtl="0">
              <a:buFont typeface="Wingdings" panose="05000000000000000000" pitchFamily="2" charset="2"/>
              <a:buChar char="Ø"/>
            </a:pPr>
            <a:r>
              <a:rPr lang="es" sz="2800" b="0" i="0" u="none" baseline="0" dirty="0"/>
              <a:t>Brindan Atención Centrada en la Persona respaldada por una evaluación </a:t>
            </a:r>
          </a:p>
          <a:p>
            <a:pPr marL="517525" indent="-457200" algn="l" rtl="0">
              <a:buFont typeface="Wingdings" panose="05000000000000000000" pitchFamily="2" charset="2"/>
              <a:buChar char="Ø"/>
            </a:pPr>
            <a:r>
              <a:rPr lang="es" sz="2800" b="0" i="0" u="none" baseline="0" dirty="0"/>
              <a:t>Kentucky opera seis programas HCBS </a:t>
            </a:r>
          </a:p>
          <a:p>
            <a:endParaRPr lang="es" sz="2400" dirty="0"/>
          </a:p>
          <a:p>
            <a:endParaRPr lang="es" dirty="0"/>
          </a:p>
          <a:p>
            <a:pPr marL="403225" indent="-342900" algn="l" rtl="0">
              <a:buFont typeface="Arial" panose="020B0604020202020204" pitchFamily="34" charset="0"/>
              <a:buChar char="•"/>
            </a:pPr>
            <a:endParaRPr lang="es" dirty="0"/>
          </a:p>
        </p:txBody>
      </p:sp>
      <p:pic>
        <p:nvPicPr>
          <p:cNvPr id="5" name="Picture 4">
            <a:extLst>
              <a:ext uri="{FF2B5EF4-FFF2-40B4-BE49-F238E27FC236}">
                <a16:creationId xmlns:a16="http://schemas.microsoft.com/office/drawing/2014/main" id="{FA286B25-C3A2-4719-9CE4-B50154AD8956}"/>
              </a:ext>
            </a:extLst>
          </p:cNvPr>
          <p:cNvPicPr>
            <a:picLocks noChangeAspect="1"/>
          </p:cNvPicPr>
          <p:nvPr/>
        </p:nvPicPr>
        <p:blipFill>
          <a:blip r:embed="rId3"/>
          <a:stretch>
            <a:fillRect/>
          </a:stretch>
        </p:blipFill>
        <p:spPr>
          <a:xfrm>
            <a:off x="2286000" y="3733801"/>
            <a:ext cx="5504620" cy="2855152"/>
          </a:xfrm>
          <a:prstGeom prst="rect">
            <a:avLst/>
          </a:prstGeom>
        </p:spPr>
      </p:pic>
      <p:pic>
        <p:nvPicPr>
          <p:cNvPr id="8" name="Content Placeholder 10" descr="Una imagen que contiene texto&#10;&#10;Descripción generada automáticamente">
            <a:extLst>
              <a:ext uri="{FF2B5EF4-FFF2-40B4-BE49-F238E27FC236}">
                <a16:creationId xmlns:a16="http://schemas.microsoft.com/office/drawing/2014/main" id="{D2EFC5C6-BD63-791D-EB1D-F0D5BEFC23A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5494" y="5994594"/>
            <a:ext cx="1133001" cy="594360"/>
          </a:xfrm>
          <a:prstGeom prst="rect">
            <a:avLst/>
          </a:prstGeom>
        </p:spPr>
      </p:pic>
      <p:sp>
        <p:nvSpPr>
          <p:cNvPr id="9" name="Slide Number Placeholder 3">
            <a:extLst>
              <a:ext uri="{FF2B5EF4-FFF2-40B4-BE49-F238E27FC236}">
                <a16:creationId xmlns:a16="http://schemas.microsoft.com/office/drawing/2014/main" id="{76E94BE9-DF5E-29C9-791F-5EBE23D0E33C}"/>
              </a:ext>
            </a:extLst>
          </p:cNvPr>
          <p:cNvSpPr>
            <a:spLocks noGrp="1"/>
          </p:cNvSpPr>
          <p:nvPr>
            <p:ph type="sldNum" sz="quarter" idx="12"/>
          </p:nvPr>
        </p:nvSpPr>
        <p:spPr>
          <a:xfrm>
            <a:off x="7870410" y="6223828"/>
            <a:ext cx="406400" cy="312439"/>
          </a:xfrm>
        </p:spPr>
        <p:txBody>
          <a:bodyPr vert="horz" lIns="91440" tIns="45720" rIns="91440" bIns="45720" rtlCol="0" anchor="ctr">
            <a:normAutofit/>
          </a:bodyPr>
          <a:lstStyle/>
          <a:p>
            <a:pPr algn="r" rtl="0">
              <a:spcAft>
                <a:spcPts val="600"/>
              </a:spcAft>
            </a:pPr>
            <a:fld id="{0FD36CA5-7693-4C89-B9C7-276A2083C9F1}" type="slidenum">
              <a:rPr sz="1200">
                <a:solidFill>
                  <a:schemeClr val="tx1"/>
                </a:solidFill>
              </a:rPr>
              <a:pPr>
                <a:spcAft>
                  <a:spcPts val="600"/>
                </a:spcAft>
              </a:pPr>
              <a:t>7</a:t>
            </a:fld>
            <a:endParaRPr lang="es" sz="1200" dirty="0">
              <a:solidFill>
                <a:schemeClr val="tx1"/>
              </a:solidFill>
            </a:endParaRPr>
          </a:p>
        </p:txBody>
      </p:sp>
    </p:spTree>
    <p:extLst>
      <p:ext uri="{BB962C8B-B14F-4D97-AF65-F5344CB8AC3E}">
        <p14:creationId xmlns:p14="http://schemas.microsoft.com/office/powerpoint/2010/main" val="9695893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22649">
        <p15:prstTrans prst="peelOff"/>
      </p:transition>
    </mc:Choice>
    <mc:Fallback xmlns="">
      <p:transition spd="slow" advTm="22649">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ECCA5DC-D1C7-59E9-5574-E023A5FA70E6}"/>
              </a:ext>
            </a:extLst>
          </p:cNvPr>
          <p:cNvSpPr>
            <a:spLocks noGrp="1"/>
          </p:cNvSpPr>
          <p:nvPr>
            <p:ph type="title"/>
          </p:nvPr>
        </p:nvSpPr>
        <p:spPr>
          <a:xfrm>
            <a:off x="152400" y="321733"/>
            <a:ext cx="8763000" cy="1644227"/>
          </a:xfrm>
        </p:spPr>
        <p:txBody>
          <a:bodyPr>
            <a:normAutofit fontScale="90000"/>
          </a:bodyPr>
          <a:lstStyle/>
          <a:p>
            <a:pPr algn="ctr" rtl="0"/>
            <a:br>
              <a:rPr lang="es" sz="3100" b="1" dirty="0"/>
            </a:br>
            <a:r>
              <a:rPr lang="es" sz="3100" b="1" i="0" u="none" baseline="0" dirty="0"/>
              <a:t>Programas de exención </a:t>
            </a:r>
            <a:br>
              <a:rPr lang="es" sz="3100" b="1" i="0" u="none" baseline="0" dirty="0"/>
            </a:br>
            <a:r>
              <a:rPr lang="es" sz="3100" b="1" i="0" u="none" baseline="0" dirty="0"/>
              <a:t>de Medicaid de servicios HCB 1915(c)</a:t>
            </a:r>
            <a:br>
              <a:rPr lang="es" sz="3100" b="1" i="0" u="none" baseline="0" dirty="0"/>
            </a:br>
            <a:r>
              <a:rPr lang="es" sz="3100" b="1" i="1" u="none" baseline="0" dirty="0"/>
              <a:t>de conformidad con </a:t>
            </a:r>
            <a:r>
              <a:rPr lang="es" sz="3100" b="1" i="1" u="none" baseline="0" dirty="0">
                <a:hlinkClick r:id="rId3"/>
              </a:rPr>
              <a:t>42 USC 1396n(c)</a:t>
            </a:r>
            <a:br>
              <a:rPr lang="es" dirty="0"/>
            </a:br>
            <a:endParaRPr lang="es" dirty="0"/>
          </a:p>
        </p:txBody>
      </p:sp>
      <p:graphicFrame>
        <p:nvGraphicFramePr>
          <p:cNvPr id="10" name="Content Placeholder 9">
            <a:hlinkClick r:id="rId4"/>
            <a:extLst>
              <a:ext uri="{FF2B5EF4-FFF2-40B4-BE49-F238E27FC236}">
                <a16:creationId xmlns:a16="http://schemas.microsoft.com/office/drawing/2014/main" id="{B7CF2DB0-7E6D-E215-F1E8-6A77DB2BD033}"/>
              </a:ext>
            </a:extLst>
          </p:cNvPr>
          <p:cNvGraphicFramePr>
            <a:graphicFrameLocks noGrp="1"/>
          </p:cNvGraphicFramePr>
          <p:nvPr>
            <p:ph sz="half" idx="2"/>
            <p:extLst>
              <p:ext uri="{D42A27DB-BD31-4B8C-83A1-F6EECF244321}">
                <p14:modId xmlns:p14="http://schemas.microsoft.com/office/powerpoint/2010/main" val="2987598294"/>
              </p:ext>
            </p:extLst>
          </p:nvPr>
        </p:nvGraphicFramePr>
        <p:xfrm>
          <a:off x="285494" y="1752600"/>
          <a:ext cx="8573012" cy="432752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11" name="Content Placeholder 10" descr="Una imagen que contiene texto&#10;&#10;Descripción generada automáticamente">
            <a:extLst>
              <a:ext uri="{FF2B5EF4-FFF2-40B4-BE49-F238E27FC236}">
                <a16:creationId xmlns:a16="http://schemas.microsoft.com/office/drawing/2014/main" id="{669528B7-7906-2FDA-97CA-46CED8EAB753}"/>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85494" y="5994594"/>
            <a:ext cx="1133001" cy="594360"/>
          </a:xfrm>
          <a:prstGeom prst="rect">
            <a:avLst/>
          </a:prstGeom>
        </p:spPr>
      </p:pic>
      <p:sp>
        <p:nvSpPr>
          <p:cNvPr id="12" name="Slide Number Placeholder 3">
            <a:extLst>
              <a:ext uri="{FF2B5EF4-FFF2-40B4-BE49-F238E27FC236}">
                <a16:creationId xmlns:a16="http://schemas.microsoft.com/office/drawing/2014/main" id="{AF9DE210-C946-70C3-4B41-D75133B8E297}"/>
              </a:ext>
            </a:extLst>
          </p:cNvPr>
          <p:cNvSpPr>
            <a:spLocks noGrp="1"/>
          </p:cNvSpPr>
          <p:nvPr>
            <p:ph type="sldNum" sz="quarter" idx="12"/>
          </p:nvPr>
        </p:nvSpPr>
        <p:spPr>
          <a:xfrm>
            <a:off x="7870410" y="6223828"/>
            <a:ext cx="406400" cy="312439"/>
          </a:xfrm>
        </p:spPr>
        <p:txBody>
          <a:bodyPr vert="horz" lIns="91440" tIns="45720" rIns="91440" bIns="45720" rtlCol="0" anchor="ctr">
            <a:normAutofit/>
          </a:bodyPr>
          <a:lstStyle/>
          <a:p>
            <a:pPr algn="r" rtl="0">
              <a:spcAft>
                <a:spcPts val="600"/>
              </a:spcAft>
            </a:pPr>
            <a:fld id="{0FD36CA5-7693-4C89-B9C7-276A2083C9F1}" type="slidenum">
              <a:rPr sz="1200">
                <a:solidFill>
                  <a:schemeClr val="tx1"/>
                </a:solidFill>
              </a:rPr>
              <a:pPr>
                <a:spcAft>
                  <a:spcPts val="600"/>
                </a:spcAft>
              </a:pPr>
              <a:t>8</a:t>
            </a:fld>
            <a:endParaRPr lang="es" sz="1200" dirty="0">
              <a:solidFill>
                <a:schemeClr val="tx1"/>
              </a:solidFill>
            </a:endParaRPr>
          </a:p>
        </p:txBody>
      </p:sp>
      <p:sp>
        <p:nvSpPr>
          <p:cNvPr id="2" name="TextBox 1">
            <a:extLst>
              <a:ext uri="{FF2B5EF4-FFF2-40B4-BE49-F238E27FC236}">
                <a16:creationId xmlns:a16="http://schemas.microsoft.com/office/drawing/2014/main" id="{9474190D-EF7C-F6BA-59B2-5FBA002DB889}"/>
              </a:ext>
            </a:extLst>
          </p:cNvPr>
          <p:cNvSpPr txBox="1"/>
          <p:nvPr/>
        </p:nvSpPr>
        <p:spPr>
          <a:xfrm>
            <a:off x="1936463" y="6002679"/>
            <a:ext cx="5867400" cy="369332"/>
          </a:xfrm>
          <a:prstGeom prst="rect">
            <a:avLst/>
          </a:prstGeom>
          <a:noFill/>
        </p:spPr>
        <p:txBody>
          <a:bodyPr wrap="square" rtlCol="0">
            <a:spAutoFit/>
          </a:bodyPr>
          <a:lstStyle/>
          <a:p>
            <a:pPr algn="l" rtl="0"/>
            <a:r>
              <a:rPr lang="es" b="0" i="0" u="none" baseline="0"/>
              <a:t>CTRL + clic en cada cuadro para obtener más detalles sobre cada exención</a:t>
            </a:r>
          </a:p>
        </p:txBody>
      </p:sp>
    </p:spTree>
    <p:extLst>
      <p:ext uri="{BB962C8B-B14F-4D97-AF65-F5344CB8AC3E}">
        <p14:creationId xmlns:p14="http://schemas.microsoft.com/office/powerpoint/2010/main" val="16647612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0">
                                            <p:graphicEl>
                                              <a:dgm id="{49C79C2C-9A08-45C0-A5D3-8B986E61C73F}"/>
                                            </p:graphicEl>
                                          </p:spTgt>
                                        </p:tgtEl>
                                        <p:attrNameLst>
                                          <p:attrName>style.visibility</p:attrName>
                                        </p:attrNameLst>
                                      </p:cBhvr>
                                      <p:to>
                                        <p:strVal val="visible"/>
                                      </p:to>
                                    </p:set>
                                    <p:anim calcmode="lin" valueType="num">
                                      <p:cBhvr>
                                        <p:cTn id="7" dur="500" fill="hold"/>
                                        <p:tgtEl>
                                          <p:spTgt spid="10">
                                            <p:graphicEl>
                                              <a:dgm id="{49C79C2C-9A08-45C0-A5D3-8B986E61C73F}"/>
                                            </p:graphicEl>
                                          </p:spTgt>
                                        </p:tgtEl>
                                        <p:attrNameLst>
                                          <p:attrName>ppt_w</p:attrName>
                                        </p:attrNameLst>
                                      </p:cBhvr>
                                      <p:tavLst>
                                        <p:tav tm="0">
                                          <p:val>
                                            <p:fltVal val="0"/>
                                          </p:val>
                                        </p:tav>
                                        <p:tav tm="100000">
                                          <p:val>
                                            <p:strVal val="#ppt_w"/>
                                          </p:val>
                                        </p:tav>
                                      </p:tavLst>
                                    </p:anim>
                                    <p:anim calcmode="lin" valueType="num">
                                      <p:cBhvr>
                                        <p:cTn id="8" dur="500" fill="hold"/>
                                        <p:tgtEl>
                                          <p:spTgt spid="10">
                                            <p:graphicEl>
                                              <a:dgm id="{49C79C2C-9A08-45C0-A5D3-8B986E61C73F}"/>
                                            </p:graphicEl>
                                          </p:spTgt>
                                        </p:tgtEl>
                                        <p:attrNameLst>
                                          <p:attrName>ppt_h</p:attrName>
                                        </p:attrNameLst>
                                      </p:cBhvr>
                                      <p:tavLst>
                                        <p:tav tm="0">
                                          <p:val>
                                            <p:fltVal val="0"/>
                                          </p:val>
                                        </p:tav>
                                        <p:tav tm="100000">
                                          <p:val>
                                            <p:strVal val="#ppt_h"/>
                                          </p:val>
                                        </p:tav>
                                      </p:tavLst>
                                    </p:anim>
                                    <p:animEffect transition="in" filter="fade">
                                      <p:cBhvr>
                                        <p:cTn id="9" dur="500"/>
                                        <p:tgtEl>
                                          <p:spTgt spid="10">
                                            <p:graphicEl>
                                              <a:dgm id="{49C79C2C-9A08-45C0-A5D3-8B986E61C73F}"/>
                                            </p:graphicEl>
                                          </p:spTgt>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0">
                                            <p:graphicEl>
                                              <a:dgm id="{BE00BB88-A31D-4540-964B-ABC5CA70B01A}"/>
                                            </p:graphicEl>
                                          </p:spTgt>
                                        </p:tgtEl>
                                        <p:attrNameLst>
                                          <p:attrName>style.visibility</p:attrName>
                                        </p:attrNameLst>
                                      </p:cBhvr>
                                      <p:to>
                                        <p:strVal val="visible"/>
                                      </p:to>
                                    </p:set>
                                    <p:anim calcmode="lin" valueType="num">
                                      <p:cBhvr>
                                        <p:cTn id="13" dur="500" fill="hold"/>
                                        <p:tgtEl>
                                          <p:spTgt spid="10">
                                            <p:graphicEl>
                                              <a:dgm id="{BE00BB88-A31D-4540-964B-ABC5CA70B01A}"/>
                                            </p:graphicEl>
                                          </p:spTgt>
                                        </p:tgtEl>
                                        <p:attrNameLst>
                                          <p:attrName>ppt_w</p:attrName>
                                        </p:attrNameLst>
                                      </p:cBhvr>
                                      <p:tavLst>
                                        <p:tav tm="0">
                                          <p:val>
                                            <p:fltVal val="0"/>
                                          </p:val>
                                        </p:tav>
                                        <p:tav tm="100000">
                                          <p:val>
                                            <p:strVal val="#ppt_w"/>
                                          </p:val>
                                        </p:tav>
                                      </p:tavLst>
                                    </p:anim>
                                    <p:anim calcmode="lin" valueType="num">
                                      <p:cBhvr>
                                        <p:cTn id="14" dur="500" fill="hold"/>
                                        <p:tgtEl>
                                          <p:spTgt spid="10">
                                            <p:graphicEl>
                                              <a:dgm id="{BE00BB88-A31D-4540-964B-ABC5CA70B01A}"/>
                                            </p:graphicEl>
                                          </p:spTgt>
                                        </p:tgtEl>
                                        <p:attrNameLst>
                                          <p:attrName>ppt_h</p:attrName>
                                        </p:attrNameLst>
                                      </p:cBhvr>
                                      <p:tavLst>
                                        <p:tav tm="0">
                                          <p:val>
                                            <p:fltVal val="0"/>
                                          </p:val>
                                        </p:tav>
                                        <p:tav tm="100000">
                                          <p:val>
                                            <p:strVal val="#ppt_h"/>
                                          </p:val>
                                        </p:tav>
                                      </p:tavLst>
                                    </p:anim>
                                    <p:animEffect transition="in" filter="fade">
                                      <p:cBhvr>
                                        <p:cTn id="15" dur="500"/>
                                        <p:tgtEl>
                                          <p:spTgt spid="10">
                                            <p:graphicEl>
                                              <a:dgm id="{BE00BB88-A31D-4540-964B-ABC5CA70B01A}"/>
                                            </p:graphicEl>
                                          </p:spTgt>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0">
                                            <p:graphicEl>
                                              <a:dgm id="{B5B174E5-F875-4E34-AC94-062E05013D48}"/>
                                            </p:graphicEl>
                                          </p:spTgt>
                                        </p:tgtEl>
                                        <p:attrNameLst>
                                          <p:attrName>style.visibility</p:attrName>
                                        </p:attrNameLst>
                                      </p:cBhvr>
                                      <p:to>
                                        <p:strVal val="visible"/>
                                      </p:to>
                                    </p:set>
                                    <p:anim calcmode="lin" valueType="num">
                                      <p:cBhvr>
                                        <p:cTn id="19" dur="500" fill="hold"/>
                                        <p:tgtEl>
                                          <p:spTgt spid="10">
                                            <p:graphicEl>
                                              <a:dgm id="{B5B174E5-F875-4E34-AC94-062E05013D48}"/>
                                            </p:graphicEl>
                                          </p:spTgt>
                                        </p:tgtEl>
                                        <p:attrNameLst>
                                          <p:attrName>ppt_w</p:attrName>
                                        </p:attrNameLst>
                                      </p:cBhvr>
                                      <p:tavLst>
                                        <p:tav tm="0">
                                          <p:val>
                                            <p:fltVal val="0"/>
                                          </p:val>
                                        </p:tav>
                                        <p:tav tm="100000">
                                          <p:val>
                                            <p:strVal val="#ppt_w"/>
                                          </p:val>
                                        </p:tav>
                                      </p:tavLst>
                                    </p:anim>
                                    <p:anim calcmode="lin" valueType="num">
                                      <p:cBhvr>
                                        <p:cTn id="20" dur="500" fill="hold"/>
                                        <p:tgtEl>
                                          <p:spTgt spid="10">
                                            <p:graphicEl>
                                              <a:dgm id="{B5B174E5-F875-4E34-AC94-062E05013D48}"/>
                                            </p:graphicEl>
                                          </p:spTgt>
                                        </p:tgtEl>
                                        <p:attrNameLst>
                                          <p:attrName>ppt_h</p:attrName>
                                        </p:attrNameLst>
                                      </p:cBhvr>
                                      <p:tavLst>
                                        <p:tav tm="0">
                                          <p:val>
                                            <p:fltVal val="0"/>
                                          </p:val>
                                        </p:tav>
                                        <p:tav tm="100000">
                                          <p:val>
                                            <p:strVal val="#ppt_h"/>
                                          </p:val>
                                        </p:tav>
                                      </p:tavLst>
                                    </p:anim>
                                    <p:animEffect transition="in" filter="fade">
                                      <p:cBhvr>
                                        <p:cTn id="21" dur="500"/>
                                        <p:tgtEl>
                                          <p:spTgt spid="10">
                                            <p:graphicEl>
                                              <a:dgm id="{B5B174E5-F875-4E34-AC94-062E05013D48}"/>
                                            </p:graphicEl>
                                          </p:spTgt>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10">
                                            <p:graphicEl>
                                              <a:dgm id="{FA8FDB08-ABC6-41E5-AAF3-1716B8865E7B}"/>
                                            </p:graphicEl>
                                          </p:spTgt>
                                        </p:tgtEl>
                                        <p:attrNameLst>
                                          <p:attrName>style.visibility</p:attrName>
                                        </p:attrNameLst>
                                      </p:cBhvr>
                                      <p:to>
                                        <p:strVal val="visible"/>
                                      </p:to>
                                    </p:set>
                                    <p:anim calcmode="lin" valueType="num">
                                      <p:cBhvr>
                                        <p:cTn id="25" dur="500" fill="hold"/>
                                        <p:tgtEl>
                                          <p:spTgt spid="10">
                                            <p:graphicEl>
                                              <a:dgm id="{FA8FDB08-ABC6-41E5-AAF3-1716B8865E7B}"/>
                                            </p:graphicEl>
                                          </p:spTgt>
                                        </p:tgtEl>
                                        <p:attrNameLst>
                                          <p:attrName>ppt_w</p:attrName>
                                        </p:attrNameLst>
                                      </p:cBhvr>
                                      <p:tavLst>
                                        <p:tav tm="0">
                                          <p:val>
                                            <p:fltVal val="0"/>
                                          </p:val>
                                        </p:tav>
                                        <p:tav tm="100000">
                                          <p:val>
                                            <p:strVal val="#ppt_w"/>
                                          </p:val>
                                        </p:tav>
                                      </p:tavLst>
                                    </p:anim>
                                    <p:anim calcmode="lin" valueType="num">
                                      <p:cBhvr>
                                        <p:cTn id="26" dur="500" fill="hold"/>
                                        <p:tgtEl>
                                          <p:spTgt spid="10">
                                            <p:graphicEl>
                                              <a:dgm id="{FA8FDB08-ABC6-41E5-AAF3-1716B8865E7B}"/>
                                            </p:graphicEl>
                                          </p:spTgt>
                                        </p:tgtEl>
                                        <p:attrNameLst>
                                          <p:attrName>ppt_h</p:attrName>
                                        </p:attrNameLst>
                                      </p:cBhvr>
                                      <p:tavLst>
                                        <p:tav tm="0">
                                          <p:val>
                                            <p:fltVal val="0"/>
                                          </p:val>
                                        </p:tav>
                                        <p:tav tm="100000">
                                          <p:val>
                                            <p:strVal val="#ppt_h"/>
                                          </p:val>
                                        </p:tav>
                                      </p:tavLst>
                                    </p:anim>
                                    <p:animEffect transition="in" filter="fade">
                                      <p:cBhvr>
                                        <p:cTn id="27" dur="500"/>
                                        <p:tgtEl>
                                          <p:spTgt spid="10">
                                            <p:graphicEl>
                                              <a:dgm id="{FA8FDB08-ABC6-41E5-AAF3-1716B8865E7B}"/>
                                            </p:graphicEl>
                                          </p:spTgt>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10">
                                            <p:graphicEl>
                                              <a:dgm id="{EBFB2233-B282-463F-94E1-212C13334C0D}"/>
                                            </p:graphicEl>
                                          </p:spTgt>
                                        </p:tgtEl>
                                        <p:attrNameLst>
                                          <p:attrName>style.visibility</p:attrName>
                                        </p:attrNameLst>
                                      </p:cBhvr>
                                      <p:to>
                                        <p:strVal val="visible"/>
                                      </p:to>
                                    </p:set>
                                    <p:anim calcmode="lin" valueType="num">
                                      <p:cBhvr>
                                        <p:cTn id="31" dur="500" fill="hold"/>
                                        <p:tgtEl>
                                          <p:spTgt spid="10">
                                            <p:graphicEl>
                                              <a:dgm id="{EBFB2233-B282-463F-94E1-212C13334C0D}"/>
                                            </p:graphicEl>
                                          </p:spTgt>
                                        </p:tgtEl>
                                        <p:attrNameLst>
                                          <p:attrName>ppt_w</p:attrName>
                                        </p:attrNameLst>
                                      </p:cBhvr>
                                      <p:tavLst>
                                        <p:tav tm="0">
                                          <p:val>
                                            <p:fltVal val="0"/>
                                          </p:val>
                                        </p:tav>
                                        <p:tav tm="100000">
                                          <p:val>
                                            <p:strVal val="#ppt_w"/>
                                          </p:val>
                                        </p:tav>
                                      </p:tavLst>
                                    </p:anim>
                                    <p:anim calcmode="lin" valueType="num">
                                      <p:cBhvr>
                                        <p:cTn id="32" dur="500" fill="hold"/>
                                        <p:tgtEl>
                                          <p:spTgt spid="10">
                                            <p:graphicEl>
                                              <a:dgm id="{EBFB2233-B282-463F-94E1-212C13334C0D}"/>
                                            </p:graphicEl>
                                          </p:spTgt>
                                        </p:tgtEl>
                                        <p:attrNameLst>
                                          <p:attrName>ppt_h</p:attrName>
                                        </p:attrNameLst>
                                      </p:cBhvr>
                                      <p:tavLst>
                                        <p:tav tm="0">
                                          <p:val>
                                            <p:fltVal val="0"/>
                                          </p:val>
                                        </p:tav>
                                        <p:tav tm="100000">
                                          <p:val>
                                            <p:strVal val="#ppt_h"/>
                                          </p:val>
                                        </p:tav>
                                      </p:tavLst>
                                    </p:anim>
                                    <p:animEffect transition="in" filter="fade">
                                      <p:cBhvr>
                                        <p:cTn id="33" dur="500"/>
                                        <p:tgtEl>
                                          <p:spTgt spid="10">
                                            <p:graphicEl>
                                              <a:dgm id="{EBFB2233-B282-463F-94E1-212C13334C0D}"/>
                                            </p:graphicEl>
                                          </p:spTgt>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10">
                                            <p:graphicEl>
                                              <a:dgm id="{528F06CC-4957-4673-9BA4-8C4F35F9A077}"/>
                                            </p:graphicEl>
                                          </p:spTgt>
                                        </p:tgtEl>
                                        <p:attrNameLst>
                                          <p:attrName>style.visibility</p:attrName>
                                        </p:attrNameLst>
                                      </p:cBhvr>
                                      <p:to>
                                        <p:strVal val="visible"/>
                                      </p:to>
                                    </p:set>
                                    <p:anim calcmode="lin" valueType="num">
                                      <p:cBhvr>
                                        <p:cTn id="37" dur="500" fill="hold"/>
                                        <p:tgtEl>
                                          <p:spTgt spid="10">
                                            <p:graphicEl>
                                              <a:dgm id="{528F06CC-4957-4673-9BA4-8C4F35F9A077}"/>
                                            </p:graphicEl>
                                          </p:spTgt>
                                        </p:tgtEl>
                                        <p:attrNameLst>
                                          <p:attrName>ppt_w</p:attrName>
                                        </p:attrNameLst>
                                      </p:cBhvr>
                                      <p:tavLst>
                                        <p:tav tm="0">
                                          <p:val>
                                            <p:fltVal val="0"/>
                                          </p:val>
                                        </p:tav>
                                        <p:tav tm="100000">
                                          <p:val>
                                            <p:strVal val="#ppt_w"/>
                                          </p:val>
                                        </p:tav>
                                      </p:tavLst>
                                    </p:anim>
                                    <p:anim calcmode="lin" valueType="num">
                                      <p:cBhvr>
                                        <p:cTn id="38" dur="500" fill="hold"/>
                                        <p:tgtEl>
                                          <p:spTgt spid="10">
                                            <p:graphicEl>
                                              <a:dgm id="{528F06CC-4957-4673-9BA4-8C4F35F9A077}"/>
                                            </p:graphicEl>
                                          </p:spTgt>
                                        </p:tgtEl>
                                        <p:attrNameLst>
                                          <p:attrName>ppt_h</p:attrName>
                                        </p:attrNameLst>
                                      </p:cBhvr>
                                      <p:tavLst>
                                        <p:tav tm="0">
                                          <p:val>
                                            <p:fltVal val="0"/>
                                          </p:val>
                                        </p:tav>
                                        <p:tav tm="100000">
                                          <p:val>
                                            <p:strVal val="#ppt_h"/>
                                          </p:val>
                                        </p:tav>
                                      </p:tavLst>
                                    </p:anim>
                                    <p:animEffect transition="in" filter="fade">
                                      <p:cBhvr>
                                        <p:cTn id="39" dur="500"/>
                                        <p:tgtEl>
                                          <p:spTgt spid="10">
                                            <p:graphicEl>
                                              <a:dgm id="{528F06CC-4957-4673-9BA4-8C4F35F9A077}"/>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uiExpand="1">
        <p:bldSub>
          <a:bldDgm/>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059" name="Rectangle 2058">
            <a:extLst>
              <a:ext uri="{FF2B5EF4-FFF2-40B4-BE49-F238E27FC236}">
                <a16:creationId xmlns:a16="http://schemas.microsoft.com/office/drawing/2014/main" id="{6EF21389-A1DE-4EF4-BA43-0D21F5EFA9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3355" y="243840"/>
            <a:ext cx="8791575" cy="6377939"/>
          </a:xfrm>
          <a:prstGeom prst="rect">
            <a:avLst/>
          </a:prstGeom>
          <a:solidFill>
            <a:schemeClr val="bg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061" name="Rectangle 2060">
            <a:extLst>
              <a:ext uri="{FF2B5EF4-FFF2-40B4-BE49-F238E27FC236}">
                <a16:creationId xmlns:a16="http://schemas.microsoft.com/office/drawing/2014/main" id="{9FFFEF6E-0CEE-4323-A07F-58FDA5E06A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67033" y="246887"/>
            <a:ext cx="4395991" cy="6377939"/>
          </a:xfrm>
          <a:prstGeom prst="rect">
            <a:avLst/>
          </a:prstGeom>
          <a:solidFill>
            <a:srgbClr val="A6B727"/>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cxnSp>
        <p:nvCxnSpPr>
          <p:cNvPr id="2063" name="Straight Connector 2062">
            <a:extLst>
              <a:ext uri="{FF2B5EF4-FFF2-40B4-BE49-F238E27FC236}">
                <a16:creationId xmlns:a16="http://schemas.microsoft.com/office/drawing/2014/main" id="{67A69A5B-FB7E-40C2-A416-68C80A100AE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52693" y="4220801"/>
            <a:ext cx="3161954"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2065" name="Rectangle 2064">
            <a:extLst>
              <a:ext uri="{FF2B5EF4-FFF2-40B4-BE49-F238E27FC236}">
                <a16:creationId xmlns:a16="http://schemas.microsoft.com/office/drawing/2014/main" id="{44D330D6-5765-4B60-A01C-C0E4DE444E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1450" y="246888"/>
            <a:ext cx="8793480" cy="6377939"/>
          </a:xfrm>
          <a:prstGeom prst="rect">
            <a:avLst/>
          </a:pr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3" name="Title 2">
            <a:extLst>
              <a:ext uri="{FF2B5EF4-FFF2-40B4-BE49-F238E27FC236}">
                <a16:creationId xmlns:a16="http://schemas.microsoft.com/office/drawing/2014/main" id="{6770C762-2E1F-D107-90BF-16ADBAA5CC73}"/>
              </a:ext>
            </a:extLst>
          </p:cNvPr>
          <p:cNvSpPr>
            <a:spLocks noGrp="1"/>
          </p:cNvSpPr>
          <p:nvPr>
            <p:ph type="ctrTitle"/>
          </p:nvPr>
        </p:nvSpPr>
        <p:spPr>
          <a:xfrm>
            <a:off x="4957328" y="1362818"/>
            <a:ext cx="3424672" cy="3437782"/>
          </a:xfrm>
        </p:spPr>
        <p:txBody>
          <a:bodyPr>
            <a:normAutofit fontScale="90000"/>
          </a:bodyPr>
          <a:lstStyle/>
          <a:p>
            <a:pPr rtl="0"/>
            <a:r>
              <a:rPr lang="es" sz="4700" b="1" i="0" u="none" baseline="0" dirty="0"/>
              <a:t>Exención de Servicios Basados en el Hogar y </a:t>
            </a:r>
            <a:br>
              <a:rPr lang="es" sz="4700" dirty="0"/>
            </a:br>
            <a:r>
              <a:rPr lang="es" sz="4700" b="1" i="0" u="none" baseline="0" dirty="0"/>
              <a:t>la Comunidad 2 </a:t>
            </a:r>
            <a:br>
              <a:rPr lang="es" sz="4700" dirty="0"/>
            </a:br>
            <a:r>
              <a:rPr lang="es" sz="4700" b="1" i="0" u="none" baseline="0" dirty="0"/>
              <a:t> </a:t>
            </a:r>
          </a:p>
        </p:txBody>
      </p:sp>
      <p:sp>
        <p:nvSpPr>
          <p:cNvPr id="12" name="Subtitle 11">
            <a:extLst>
              <a:ext uri="{FF2B5EF4-FFF2-40B4-BE49-F238E27FC236}">
                <a16:creationId xmlns:a16="http://schemas.microsoft.com/office/drawing/2014/main" id="{8478FA7D-FC28-AEF4-C3B4-C0D4E86153CC}"/>
              </a:ext>
            </a:extLst>
          </p:cNvPr>
          <p:cNvSpPr>
            <a:spLocks noGrp="1"/>
          </p:cNvSpPr>
          <p:nvPr>
            <p:ph type="subTitle" idx="1"/>
          </p:nvPr>
        </p:nvSpPr>
        <p:spPr>
          <a:xfrm>
            <a:off x="5052693" y="4356635"/>
            <a:ext cx="3401887" cy="1543422"/>
          </a:xfrm>
        </p:spPr>
        <p:txBody>
          <a:bodyPr>
            <a:normAutofit/>
          </a:bodyPr>
          <a:lstStyle/>
          <a:p>
            <a:pPr rtl="0"/>
            <a:r>
              <a:rPr lang="es" b="0" i="0" u="none" baseline="0"/>
              <a:t>Sección II</a:t>
            </a:r>
          </a:p>
        </p:txBody>
      </p:sp>
      <p:pic>
        <p:nvPicPr>
          <p:cNvPr id="2054" name="Picture 6" descr="5,400+ Ilustraciones de Cuidador a Domicilio, Gráficos Vectoriales sin derechos de autor e Imágenes prediseñadas - iStock | Cuidador, Enfermero, Cuidador a domicilio masculino">
            <a:extLst>
              <a:ext uri="{FF2B5EF4-FFF2-40B4-BE49-F238E27FC236}">
                <a16:creationId xmlns:a16="http://schemas.microsoft.com/office/drawing/2014/main" id="{71F0A985-1147-8935-6B56-EFF5A2D55D8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8605"/>
          <a:stretch/>
        </p:blipFill>
        <p:spPr bwMode="auto">
          <a:xfrm>
            <a:off x="654048" y="2025864"/>
            <a:ext cx="3445286" cy="280429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54EBEC5C-48D7-4B8A-1587-0BF98AE00FD0}"/>
              </a:ext>
            </a:extLst>
          </p:cNvPr>
          <p:cNvSpPr>
            <a:spLocks noGrp="1"/>
          </p:cNvSpPr>
          <p:nvPr>
            <p:ph type="sldNum" sz="quarter" idx="12"/>
          </p:nvPr>
        </p:nvSpPr>
        <p:spPr>
          <a:xfrm>
            <a:off x="6997147" y="6223828"/>
            <a:ext cx="1279663" cy="365125"/>
          </a:xfrm>
        </p:spPr>
        <p:txBody>
          <a:bodyPr>
            <a:normAutofit/>
          </a:bodyPr>
          <a:lstStyle/>
          <a:p>
            <a:pPr algn="r" rtl="0">
              <a:spcAft>
                <a:spcPts val="600"/>
              </a:spcAft>
            </a:pPr>
            <a:fld id="{413B8C1A-B3FA-4E19-85F6-8AA27377C971}" type="slidenum">
              <a:rPr/>
              <a:pPr>
                <a:spcAft>
                  <a:spcPts val="600"/>
                </a:spcAft>
              </a:pPr>
              <a:t>9</a:t>
            </a:fld>
            <a:endParaRPr lang="es" dirty="0"/>
          </a:p>
        </p:txBody>
      </p:sp>
    </p:spTree>
    <p:extLst>
      <p:ext uri="{BB962C8B-B14F-4D97-AF65-F5344CB8AC3E}">
        <p14:creationId xmlns:p14="http://schemas.microsoft.com/office/powerpoint/2010/main" val="15013373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theme/theme1.xml><?xml version="1.0" encoding="utf-8"?>
<a:theme xmlns:a="http://schemas.openxmlformats.org/drawingml/2006/main" name="Basis">
  <a:themeElements>
    <a:clrScheme name="Custom 1">
      <a:dk1>
        <a:srgbClr val="000000"/>
      </a:dk1>
      <a:lt1>
        <a:srgbClr val="FFFFFF"/>
      </a:lt1>
      <a:dk2>
        <a:srgbClr val="565349"/>
      </a:dk2>
      <a:lt2>
        <a:srgbClr val="DDDDDD"/>
      </a:lt2>
      <a:accent1>
        <a:srgbClr val="A6B727"/>
      </a:accent1>
      <a:accent2>
        <a:srgbClr val="0070C0"/>
      </a:accent2>
      <a:accent3>
        <a:srgbClr val="FE9E00"/>
      </a:accent3>
      <a:accent4>
        <a:srgbClr val="418AB3"/>
      </a:accent4>
      <a:accent5>
        <a:srgbClr val="DF5327"/>
      </a:accent5>
      <a:accent6>
        <a:srgbClr val="818183"/>
      </a:accent6>
      <a:hlink>
        <a:srgbClr val="0000FF"/>
      </a:hlink>
      <a:folHlink>
        <a:srgbClr val="7030A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Smokey Glass">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74CCEF5F35BFD45B6F4B27B85C10F42" ma:contentTypeVersion="2" ma:contentTypeDescription="Create a new document." ma:contentTypeScope="" ma:versionID="0e5e7957c4bb8710dac767c25ce886a7">
  <xsd:schema xmlns:xsd="http://www.w3.org/2001/XMLSchema" xmlns:xs="http://www.w3.org/2001/XMLSchema" xmlns:p="http://schemas.microsoft.com/office/2006/metadata/properties" xmlns:ns1="http://schemas.microsoft.com/sharepoint/v3" xmlns:ns2="9d98fa39-7fbd-4685-a488-797cac822720" targetNamespace="http://schemas.microsoft.com/office/2006/metadata/properties" ma:root="true" ma:fieldsID="04176145531348693589bfba4b21916b" ns1:_="" ns2:_="">
    <xsd:import namespace="http://schemas.microsoft.com/sharepoint/v3"/>
    <xsd:import namespace="9d98fa39-7fbd-4685-a488-797cac822720"/>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d98fa39-7fbd-4685-a488-797cac82272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65BB0C88-D61E-4019-8042-3E2CCE5063AE}"/>
</file>

<file path=customXml/itemProps2.xml><?xml version="1.0" encoding="utf-8"?>
<ds:datastoreItem xmlns:ds="http://schemas.openxmlformats.org/officeDocument/2006/customXml" ds:itemID="{58F6F2CC-52AF-4322-8FDA-D23D8ACF9D2A}">
  <ds:schemaRefs>
    <ds:schemaRef ds:uri="http://schemas.microsoft.com/sharepoint/v3/contenttype/forms"/>
  </ds:schemaRefs>
</ds:datastoreItem>
</file>

<file path=customXml/itemProps3.xml><?xml version="1.0" encoding="utf-8"?>
<ds:datastoreItem xmlns:ds="http://schemas.openxmlformats.org/officeDocument/2006/customXml" ds:itemID="{B9FE3CD2-2206-4F40-A0AA-8E971ED30872}">
  <ds:schemaRefs>
    <ds:schemaRef ds:uri="http://purl.org/dc/terms/"/>
    <ds:schemaRef ds:uri="14e808f2-2d5b-4461-aec5-9686c22e9752"/>
    <ds:schemaRef ds:uri="http://schemas.microsoft.com/office/2006/documentManagement/types"/>
    <ds:schemaRef ds:uri="ec7cbb05-68cd-41ae-8c9b-be5b1763450f"/>
    <ds:schemaRef ds:uri="http://purl.org/dc/dcmitype/"/>
    <ds:schemaRef ds:uri="http://schemas.microsoft.com/office/2006/metadata/properties"/>
    <ds:schemaRef ds:uri="http://www.w3.org/XML/1998/namespace"/>
    <ds:schemaRef ds:uri="http://schemas.microsoft.com/office/infopath/2007/PartnerControls"/>
    <ds:schemaRef ds:uri="http://schemas.openxmlformats.org/package/2006/metadata/core-properties"/>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
  <TotalTime>23148</TotalTime>
  <Words>11596</Words>
  <Application>Microsoft Office PowerPoint</Application>
  <PresentationFormat>On-screen Show (4:3)</PresentationFormat>
  <Paragraphs>721</Paragraphs>
  <Slides>69</Slides>
  <Notes>69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69</vt:i4>
      </vt:variant>
    </vt:vector>
  </HeadingPairs>
  <TitlesOfParts>
    <vt:vector size="77" baseType="lpstr">
      <vt:lpstr>Arial</vt:lpstr>
      <vt:lpstr>Calibri</vt:lpstr>
      <vt:lpstr>Calibri Light</vt:lpstr>
      <vt:lpstr>Corbel</vt:lpstr>
      <vt:lpstr>Open Sans</vt:lpstr>
      <vt:lpstr>Verdana</vt:lpstr>
      <vt:lpstr>Wingdings</vt:lpstr>
      <vt:lpstr>Basis</vt:lpstr>
      <vt:lpstr>PowerPoint Presentation</vt:lpstr>
      <vt:lpstr> Objetivos de la Capacitación  </vt:lpstr>
      <vt:lpstr>Sección I</vt:lpstr>
      <vt:lpstr>¿Qué es una Exención HCBS?</vt:lpstr>
      <vt:lpstr>PowerPoint Presentation</vt:lpstr>
      <vt:lpstr>Exenciones HCBS </vt:lpstr>
      <vt:lpstr>Exenciones HCBS </vt:lpstr>
      <vt:lpstr> Programas de exención  de Medicaid de servicios HCB 1915(c) de conformidad con 42 USC 1396n(c) </vt:lpstr>
      <vt:lpstr>Exención de Servicios Basados en el Hogar y  la Comunidad 2   </vt:lpstr>
      <vt:lpstr>Programa de exención HCB2</vt:lpstr>
      <vt:lpstr>¿Cuáles son los requisitos para obtener los servicios de Exención HCB2?</vt:lpstr>
      <vt:lpstr>Opciones de Prestación del Servicio de Exención HCB2</vt:lpstr>
      <vt:lpstr>SERVICIOS TRADICIONALES </vt:lpstr>
      <vt:lpstr>Servicios Dirigidos por el(la) Participante (PDS, por sus siglas en inglés)</vt:lpstr>
      <vt:lpstr>Combinado</vt:lpstr>
      <vt:lpstr>Plan de Servicios Centrados en la Persona (PCSP)</vt:lpstr>
      <vt:lpstr>Definiciones de la Exención HCB2 </vt:lpstr>
      <vt:lpstr>Definiciones de la Exención HCB2 </vt:lpstr>
      <vt:lpstr>Definiciones de la Exención HCB2 </vt:lpstr>
      <vt:lpstr>Definiciones de la Exención HCB2 </vt:lpstr>
      <vt:lpstr>Definiciones de la Exención HCB2 </vt:lpstr>
      <vt:lpstr>Sección III  de Servicios de Atención Asistida</vt:lpstr>
      <vt:lpstr>¿Qué es la  Asistencia de Cuidados (AC)?</vt:lpstr>
      <vt:lpstr> Actividades de la Vida Diaria (AVD) </vt:lpstr>
      <vt:lpstr>Actividades Instrumentales  de la Vida Diaria (AIVD)</vt:lpstr>
      <vt:lpstr>Transporte de los participantes</vt:lpstr>
      <vt:lpstr>Actividades no incluidas en la Atención Asistida (AC)</vt:lpstr>
      <vt:lpstr>¿Quién puede proporcionar servicios de AC?</vt:lpstr>
      <vt:lpstr>Documentación de Servicio de AC</vt:lpstr>
      <vt:lpstr>Documentación de Servicio de AC</vt:lpstr>
      <vt:lpstr>Cosas para recordar </vt:lpstr>
      <vt:lpstr>Función del(de la) Auxiliar de Atención Asistida  </vt:lpstr>
      <vt:lpstr>Mantener la confidencialidad </vt:lpstr>
      <vt:lpstr>Mantener la confidencialidad </vt:lpstr>
      <vt:lpstr>Mantener la confidencialidad </vt:lpstr>
      <vt:lpstr>Identificar y denunciar casos de Abuso, Negligencia  y Explotación (ANE, por sus siglas en inglés)</vt:lpstr>
      <vt:lpstr> Tipos de abuso</vt:lpstr>
      <vt:lpstr>Ejemplos de abuso</vt:lpstr>
      <vt:lpstr>    ¿Qué es la negligencia?</vt:lpstr>
      <vt:lpstr>Ejemplos de negligencia </vt:lpstr>
      <vt:lpstr>¿Qué es la explotación?</vt:lpstr>
      <vt:lpstr>Ejemplos de explotación </vt:lpstr>
      <vt:lpstr>Señales de advertencia de  abuso, negligencia y explotación</vt:lpstr>
      <vt:lpstr>Las señales de advertencia de abuso incluyen:</vt:lpstr>
      <vt:lpstr>Las señales de advertencia de negligencia incluyen:</vt:lpstr>
      <vt:lpstr>Las señales de advertencia de  explotación incluyen:</vt:lpstr>
      <vt:lpstr>Prevención del  abuso, la negligencia y la explotación</vt:lpstr>
      <vt:lpstr>Abordar y denunciar casos de  abuso, negligencia y explotación (ANE)</vt:lpstr>
      <vt:lpstr>Identificar y denunciar  Fraudes, Despilfarro y Abusos en el Programa (FWA, por sus siglas en inglés)</vt:lpstr>
      <vt:lpstr>Definición de  Fraude, el Despilfarro y el Abuso (FWA)</vt:lpstr>
      <vt:lpstr>Reconocimiento del Fraude, el Despilfarro y el Abuso (FWA)</vt:lpstr>
      <vt:lpstr>Prevención del Fraude, el Despilfarro y el Abuso (FWA)</vt:lpstr>
      <vt:lpstr>Informe de incidentes</vt:lpstr>
      <vt:lpstr>Informe de incidentes</vt:lpstr>
      <vt:lpstr>Informe de incidentes</vt:lpstr>
      <vt:lpstr>Mantener un entorno seguro </vt:lpstr>
      <vt:lpstr> Prevención de caídas y accidentes </vt:lpstr>
      <vt:lpstr>Mantener el lugar ordenado, higiénico y libre de peligros </vt:lpstr>
      <vt:lpstr>Respuesta a situaciones de emergencia </vt:lpstr>
      <vt:lpstr> Respuesta a situaciones de emergencia</vt:lpstr>
      <vt:lpstr>Prevención y control de  la propagación de infecciones </vt:lpstr>
      <vt:lpstr>Prevención y control de la propagación de infecciones </vt:lpstr>
      <vt:lpstr>Prevención y control de la propagación de infecciones </vt:lpstr>
      <vt:lpstr>Prevención y control de la propagación de    infecciones</vt:lpstr>
      <vt:lpstr>Atención  Centrada en la Persona   Sección V  </vt:lpstr>
      <vt:lpstr>Atención Centrada en la Persona</vt:lpstr>
      <vt:lpstr> Principios Centrados en la Persona </vt:lpstr>
      <vt:lpstr>Brindar Atención Centrada en la Persona</vt:lpstr>
      <vt:lpstr>Fin del Módulo 1 Capacitación en Atención Asistida </vt:lpstr>
    </vt:vector>
  </TitlesOfParts>
  <Company>Commonwealth of Kentucky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Attendant Care Training - Module 1 - SPANISH</dc:title>
  <dc:creator>gary.faulkner</dc:creator>
  <cp:lastModifiedBy>Georgina D'Ambrosio</cp:lastModifiedBy>
  <cp:revision>470</cp:revision>
  <cp:lastPrinted>2023-03-20T11:02:15Z</cp:lastPrinted>
  <dcterms:created xsi:type="dcterms:W3CDTF">2016-09-14T14:14:15Z</dcterms:created>
  <dcterms:modified xsi:type="dcterms:W3CDTF">2024-08-13T18:56:25Z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0x010100274CCEF5F35BFD45B6F4B27B85C10F42</vt:lpwstr>
  </property>
</Properties>
</file>